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45" r:id="rId2"/>
  </p:sldMasterIdLst>
  <p:notesMasterIdLst>
    <p:notesMasterId r:id="rId23"/>
  </p:notesMasterIdLst>
  <p:handoutMasterIdLst>
    <p:handoutMasterId r:id="rId24"/>
  </p:handoutMasterIdLst>
  <p:sldIdLst>
    <p:sldId id="338" r:id="rId3"/>
    <p:sldId id="267" r:id="rId4"/>
    <p:sldId id="381" r:id="rId5"/>
    <p:sldId id="339" r:id="rId6"/>
    <p:sldId id="375" r:id="rId7"/>
    <p:sldId id="351" r:id="rId8"/>
    <p:sldId id="261" r:id="rId9"/>
    <p:sldId id="346" r:id="rId10"/>
    <p:sldId id="392" r:id="rId11"/>
    <p:sldId id="386" r:id="rId12"/>
    <p:sldId id="321" r:id="rId13"/>
    <p:sldId id="394" r:id="rId14"/>
    <p:sldId id="388" r:id="rId15"/>
    <p:sldId id="385" r:id="rId16"/>
    <p:sldId id="359" r:id="rId17"/>
    <p:sldId id="393" r:id="rId18"/>
    <p:sldId id="391" r:id="rId19"/>
    <p:sldId id="331" r:id="rId20"/>
    <p:sldId id="384" r:id="rId21"/>
    <p:sldId id="294" r:id="rId22"/>
  </p:sldIdLst>
  <p:sldSz cx="12192000" cy="6858000"/>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p:defaultTextStyle>
  <p:extLst>
    <p:ext uri="{EFAFB233-063F-42B5-8137-9DF3F51BA10A}">
      <p15:sldGuideLst xmlns:p15="http://schemas.microsoft.com/office/powerpoint/2012/main">
        <p15:guide id="1" pos="2547" userDrawn="1">
          <p15:clr>
            <a:srgbClr val="A4A3A4"/>
          </p15:clr>
        </p15:guide>
        <p15:guide id="2" pos="1141" userDrawn="1">
          <p15:clr>
            <a:srgbClr val="A4A3A4"/>
          </p15:clr>
        </p15:guide>
        <p15:guide id="3" orient="horz" pos="3384" userDrawn="1">
          <p15:clr>
            <a:srgbClr val="A4A3A4"/>
          </p15:clr>
        </p15:guide>
        <p15:guide id="4" orient="horz" pos="2520" userDrawn="1">
          <p15:clr>
            <a:srgbClr val="A4A3A4"/>
          </p15:clr>
        </p15:guide>
        <p15:guide id="5" pos="5450" userDrawn="1">
          <p15:clr>
            <a:srgbClr val="A4A3A4"/>
          </p15:clr>
        </p15:guide>
        <p15:guide id="6" pos="2638" userDrawn="1">
          <p15:clr>
            <a:srgbClr val="A4A3A4"/>
          </p15:clr>
        </p15:guide>
        <p15:guide id="7" pos="912" userDrawn="1">
          <p15:clr>
            <a:srgbClr val="A4A3A4"/>
          </p15:clr>
        </p15:guide>
        <p15:guide id="8" orient="horz" pos="1848" userDrawn="1">
          <p15:clr>
            <a:srgbClr val="A4A3A4"/>
          </p15:clr>
        </p15:guide>
        <p15:guide id="9" pos="3840" userDrawn="1">
          <p15:clr>
            <a:srgbClr val="A4A3A4"/>
          </p15:clr>
        </p15:guide>
        <p15:guide id="10" pos="6743" userDrawn="1">
          <p15:clr>
            <a:srgbClr val="A4A3A4"/>
          </p15:clr>
        </p15:guide>
        <p15:guide id="11" orient="horz" pos="2160" userDrawn="1">
          <p15:clr>
            <a:srgbClr val="A4A3A4"/>
          </p15:clr>
        </p15:guide>
      </p15:sldGuideLst>
    </p:ext>
    <p:ext uri="{2D200454-40CA-4A62-9FC3-DE9A4176ACB9}">
      <p15:notesGuideLst xmlns:p15="http://schemas.microsoft.com/office/powerpoint/2012/main">
        <p15:guide id="1" orient="horz" pos="2088" userDrawn="1">
          <p15:clr>
            <a:srgbClr val="A4A3A4"/>
          </p15:clr>
        </p15:guide>
        <p15:guide id="2" pos="211" userDrawn="1">
          <p15:clr>
            <a:srgbClr val="A4A3A4"/>
          </p15:clr>
        </p15:guide>
        <p15:guide id="3" orient="horz" pos="576" userDrawn="1">
          <p15:clr>
            <a:srgbClr val="A4A3A4"/>
          </p15:clr>
        </p15:guide>
        <p15:guide id="4" pos="2448" userDrawn="1">
          <p15:clr>
            <a:srgbClr val="A4A3A4"/>
          </p15:clr>
        </p15:guide>
        <p15:guide id="5" pos="3999" userDrawn="1">
          <p15:clr>
            <a:srgbClr val="A4A3A4"/>
          </p15:clr>
        </p15:guide>
        <p15:guide id="6" orient="horz" pos="184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8381"/>
    <a:srgbClr val="B6EAFF"/>
    <a:srgbClr val="0B7DB1"/>
    <a:srgbClr val="00AEA9"/>
    <a:srgbClr val="005F9E"/>
    <a:srgbClr val="002D72"/>
    <a:srgbClr val="0A3265"/>
    <a:srgbClr val="7BD0E2"/>
    <a:srgbClr val="04A666"/>
    <a:srgbClr val="0636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94521" autoAdjust="0"/>
  </p:normalViewPr>
  <p:slideViewPr>
    <p:cSldViewPr snapToGrid="0">
      <p:cViewPr varScale="1">
        <p:scale>
          <a:sx n="124" d="100"/>
          <a:sy n="124" d="100"/>
        </p:scale>
        <p:origin x="102" y="444"/>
      </p:cViewPr>
      <p:guideLst>
        <p:guide pos="2547"/>
        <p:guide pos="1141"/>
        <p:guide orient="horz" pos="3384"/>
        <p:guide orient="horz" pos="2520"/>
        <p:guide pos="5450"/>
        <p:guide pos="2638"/>
        <p:guide pos="912"/>
        <p:guide orient="horz" pos="1848"/>
        <p:guide pos="3840"/>
        <p:guide pos="6743"/>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6" d="100"/>
          <a:sy n="96" d="100"/>
        </p:scale>
        <p:origin x="4328" y="176"/>
      </p:cViewPr>
      <p:guideLst>
        <p:guide orient="horz" pos="2088"/>
        <p:guide pos="211"/>
        <p:guide orient="horz" pos="576"/>
        <p:guide pos="2448"/>
        <p:guide pos="3999"/>
        <p:guide orient="horz" pos="184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Wilner (VILW)" userId="bc041c84-383b-4413-9d2a-ca3920507ab7" providerId="ADAL" clId="{0D1E45C0-C0D4-4E2F-9C97-B6F4DB6A13EF}"/>
    <pc:docChg chg="modSld">
      <pc:chgData name="Victoria Wilner (VILW)" userId="bc041c84-383b-4413-9d2a-ca3920507ab7" providerId="ADAL" clId="{0D1E45C0-C0D4-4E2F-9C97-B6F4DB6A13EF}" dt="2025-07-31T21:06:46.436" v="3" actId="20577"/>
      <pc:docMkLst>
        <pc:docMk/>
      </pc:docMkLst>
      <pc:sldChg chg="modSp">
        <pc:chgData name="Victoria Wilner (VILW)" userId="bc041c84-383b-4413-9d2a-ca3920507ab7" providerId="ADAL" clId="{0D1E45C0-C0D4-4E2F-9C97-B6F4DB6A13EF}" dt="2025-07-31T21:06:46.436" v="3" actId="20577"/>
        <pc:sldMkLst>
          <pc:docMk/>
          <pc:sldMk cId="3886492734" sldId="338"/>
        </pc:sldMkLst>
        <pc:spChg chg="mod">
          <ac:chgData name="Victoria Wilner (VILW)" userId="bc041c84-383b-4413-9d2a-ca3920507ab7" providerId="ADAL" clId="{0D1E45C0-C0D4-4E2F-9C97-B6F4DB6A13EF}" dt="2025-07-31T21:06:46.436" v="3" actId="20577"/>
          <ac:spMkLst>
            <pc:docMk/>
            <pc:sldMk cId="3886492734" sldId="338"/>
            <ac:spMk id="4" creationId="{E1815216-803C-5085-4EEA-9BE17C2A7AC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619901992655342E-2"/>
          <c:y val="3.5411477993259638E-2"/>
          <c:w val="0.90965584194709748"/>
          <c:h val="0.82214860118874589"/>
        </c:manualLayout>
      </c:layout>
      <c:areaChart>
        <c:grouping val="standard"/>
        <c:varyColors val="0"/>
        <c:ser>
          <c:idx val="0"/>
          <c:order val="0"/>
          <c:tx>
            <c:strRef>
              <c:f>Sheet1!$B$1</c:f>
              <c:strCache>
                <c:ptCount val="1"/>
                <c:pt idx="0">
                  <c:v>Total Value</c:v>
                </c:pt>
              </c:strCache>
            </c:strRef>
          </c:tx>
          <c:spPr>
            <a:solidFill>
              <a:schemeClr val="accent2"/>
            </a:solidFill>
            <a:ln>
              <a:noFill/>
            </a:ln>
            <a:effectLst/>
          </c:spPr>
          <c:cat>
            <c:strRef>
              <c:f>Sheet1!$A$2:$A$32</c:f>
              <c:strCach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EOY 2024</c:v>
                </c:pt>
              </c:strCache>
            </c:strRef>
          </c:cat>
          <c:val>
            <c:numRef>
              <c:f>Sheet1!$B$2:$B$32</c:f>
              <c:numCache>
                <c:formatCode>_("$"* #,##0_);_("$"* \(#,##0\);_("$"* "-"??_);_(@_)</c:formatCode>
                <c:ptCount val="31"/>
                <c:pt idx="0">
                  <c:v>1000</c:v>
                </c:pt>
                <c:pt idx="1">
                  <c:v>1353.29784620548</c:v>
                </c:pt>
                <c:pt idx="2">
                  <c:v>1723.8293328045299</c:v>
                </c:pt>
                <c:pt idx="3">
                  <c:v>2205.0669887595</c:v>
                </c:pt>
                <c:pt idx="4">
                  <c:v>2900.0046712048302</c:v>
                </c:pt>
                <c:pt idx="5">
                  <c:v>3351.41721134717</c:v>
                </c:pt>
                <c:pt idx="6">
                  <c:v>3176.6657530986499</c:v>
                </c:pt>
                <c:pt idx="7">
                  <c:v>2748.6612254584202</c:v>
                </c:pt>
                <c:pt idx="8">
                  <c:v>2195.4673244130699</c:v>
                </c:pt>
                <c:pt idx="9">
                  <c:v>2823.02356583958</c:v>
                </c:pt>
                <c:pt idx="10">
                  <c:v>2994.1047981186598</c:v>
                </c:pt>
                <c:pt idx="11">
                  <c:v>3297.7614576465198</c:v>
                </c:pt>
                <c:pt idx="12">
                  <c:v>3739.5008791149999</c:v>
                </c:pt>
                <c:pt idx="13">
                  <c:v>3686.2579206205601</c:v>
                </c:pt>
                <c:pt idx="14">
                  <c:v>2372.8303565528199</c:v>
                </c:pt>
                <c:pt idx="15">
                  <c:v>3161.9679506802399</c:v>
                </c:pt>
                <c:pt idx="16">
                  <c:v>3680.1513805413601</c:v>
                </c:pt>
                <c:pt idx="17">
                  <c:v>3805.5719428887901</c:v>
                </c:pt>
                <c:pt idx="18">
                  <c:v>4423.06217751649</c:v>
                </c:pt>
                <c:pt idx="19">
                  <c:v>5555.7474963528603</c:v>
                </c:pt>
                <c:pt idx="20">
                  <c:v>6304.6069763528703</c:v>
                </c:pt>
                <c:pt idx="21">
                  <c:v>6087.6133904292101</c:v>
                </c:pt>
                <c:pt idx="22">
                  <c:v>7372.8844030972696</c:v>
                </c:pt>
                <c:pt idx="23">
                  <c:v>9215.6679623077798</c:v>
                </c:pt>
                <c:pt idx="24">
                  <c:v>8778.1272774118097</c:v>
                </c:pt>
                <c:pt idx="25">
                  <c:v>11249.170770177499</c:v>
                </c:pt>
                <c:pt idx="26">
                  <c:v>13258.843308997901</c:v>
                </c:pt>
                <c:pt idx="27">
                  <c:v>16204.2206030211</c:v>
                </c:pt>
                <c:pt idx="28">
                  <c:v>14258.188947144899</c:v>
                </c:pt>
                <c:pt idx="29">
                  <c:v>17613.720861468901</c:v>
                </c:pt>
                <c:pt idx="30">
                  <c:v>22254.446651196798</c:v>
                </c:pt>
              </c:numCache>
            </c:numRef>
          </c:val>
          <c:extLst>
            <c:ext xmlns:c16="http://schemas.microsoft.com/office/drawing/2014/chart" uri="{C3380CC4-5D6E-409C-BE32-E72D297353CC}">
              <c16:uniqueId val="{00000000-24CF-774F-B165-6FECBDDA05EF}"/>
            </c:ext>
          </c:extLst>
        </c:ser>
        <c:dLbls>
          <c:showLegendKey val="0"/>
          <c:showVal val="0"/>
          <c:showCatName val="0"/>
          <c:showSerName val="0"/>
          <c:showPercent val="0"/>
          <c:showBubbleSize val="0"/>
        </c:dLbls>
        <c:axId val="1990820015"/>
        <c:axId val="1990831071"/>
      </c:areaChart>
      <c:dateAx>
        <c:axId val="1990820015"/>
        <c:scaling>
          <c:orientation val="minMax"/>
        </c:scaling>
        <c:delete val="1"/>
        <c:axPos val="b"/>
        <c:numFmt formatCode="yyyy" sourceLinked="0"/>
        <c:majorTickMark val="out"/>
        <c:minorTickMark val="none"/>
        <c:tickLblPos val="nextTo"/>
        <c:crossAx val="1990831071"/>
        <c:crosses val="autoZero"/>
        <c:auto val="1"/>
        <c:lblOffset val="100"/>
        <c:baseTimeUnit val="months"/>
        <c:majorUnit val="1"/>
        <c:majorTimeUnit val="years"/>
        <c:minorUnit val="1"/>
        <c:minorTimeUnit val="years"/>
      </c:dateAx>
      <c:valAx>
        <c:axId val="1990831071"/>
        <c:scaling>
          <c:orientation val="minMax"/>
          <c:max val="24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solidFill>
                <a:latin typeface="+mn-lt"/>
                <a:ea typeface="+mn-ea"/>
                <a:cs typeface="+mn-cs"/>
              </a:defRPr>
            </a:pPr>
            <a:endParaRPr lang="en-US"/>
          </a:p>
        </c:txPr>
        <c:crossAx val="1990820015"/>
        <c:crosses val="autoZero"/>
        <c:crossBetween val="midCat"/>
        <c:majorUnit val="4000"/>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4D926D-4CAC-3158-7702-B6B69C15F82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5A0B49-C532-CA4F-9EB9-EF675820C045}" type="slidenum">
              <a:rPr lang="en-US" smtClean="0"/>
              <a:t>‹#›</a:t>
            </a:fld>
            <a:endParaRPr lang="en-US"/>
          </a:p>
        </p:txBody>
      </p:sp>
      <p:sp>
        <p:nvSpPr>
          <p:cNvPr id="8" name="TextBox 7">
            <a:extLst>
              <a:ext uri="{FF2B5EF4-FFF2-40B4-BE49-F238E27FC236}">
                <a16:creationId xmlns:a16="http://schemas.microsoft.com/office/drawing/2014/main" id="{C9003A25-4308-9DD6-81B5-49385E164492}"/>
              </a:ext>
            </a:extLst>
          </p:cNvPr>
          <p:cNvSpPr txBox="1"/>
          <p:nvPr/>
        </p:nvSpPr>
        <p:spPr>
          <a:xfrm>
            <a:off x="499022" y="279106"/>
            <a:ext cx="6317156" cy="290849"/>
          </a:xfrm>
          <a:prstGeom prst="rect">
            <a:avLst/>
          </a:prstGeom>
          <a:noFill/>
        </p:spPr>
        <p:txBody>
          <a:bodyPr wrap="square" lIns="0" tIns="0" rIns="0" bIns="0" rtlCol="0">
            <a:noAutofit/>
          </a:bodyPr>
          <a:lstStyle/>
          <a:p>
            <a:pPr lvl="0" algn="l" defTabSz="483306">
              <a:defRPr/>
            </a:pPr>
            <a:r>
              <a:rPr lang="en-US" sz="2000" b="1" dirty="0">
                <a:solidFill>
                  <a:srgbClr val="005F9E"/>
                </a:solidFill>
                <a:latin typeface="AvenirNext LT Com Regular" panose="020B0503020202020204" pitchFamily="34" charset="0"/>
              </a:rPr>
              <a:t>Plan your journey to retirement</a:t>
            </a:r>
          </a:p>
        </p:txBody>
      </p:sp>
      <p:cxnSp>
        <p:nvCxnSpPr>
          <p:cNvPr id="9" name="Straight Connector 8">
            <a:extLst>
              <a:ext uri="{FF2B5EF4-FFF2-40B4-BE49-F238E27FC236}">
                <a16:creationId xmlns:a16="http://schemas.microsoft.com/office/drawing/2014/main" id="{24452F68-9991-EBFD-7F21-C1917F4CE41A}"/>
              </a:ext>
            </a:extLst>
          </p:cNvPr>
          <p:cNvCxnSpPr/>
          <p:nvPr/>
        </p:nvCxnSpPr>
        <p:spPr>
          <a:xfrm>
            <a:off x="499022" y="684895"/>
            <a:ext cx="63171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3">
            <a:extLst>
              <a:ext uri="{FF2B5EF4-FFF2-40B4-BE49-F238E27FC236}">
                <a16:creationId xmlns:a16="http://schemas.microsoft.com/office/drawing/2014/main" id="{07DDE832-3432-2A45-0BC1-4266E25428D8}"/>
              </a:ext>
            </a:extLst>
          </p:cNvPr>
          <p:cNvSpPr>
            <a:spLocks noGrp="1"/>
          </p:cNvSpPr>
          <p:nvPr>
            <p:ph type="ftr" sz="quarter" idx="2"/>
          </p:nvPr>
        </p:nvSpPr>
        <p:spPr>
          <a:xfrm>
            <a:off x="499022" y="8662274"/>
            <a:ext cx="2960103" cy="481727"/>
          </a:xfrm>
          <a:prstGeom prst="rect">
            <a:avLst/>
          </a:prstGeom>
        </p:spPr>
        <p:txBody>
          <a:bodyPr vert="horz" lIns="0" tIns="0" rIns="0" bIns="0" rtlCol="0" anchor="t" anchorCtr="0"/>
          <a:lstStyle>
            <a:lvl1pPr algn="l">
              <a:defRPr sz="1300"/>
            </a:lvl1pPr>
          </a:lstStyle>
          <a:p>
            <a:r>
              <a:rPr lang="en-US" sz="800" dirty="0">
                <a:latin typeface="AvenirNext LT Com Regular" panose="020B0503020202020204" pitchFamily="34" charset="0"/>
              </a:rPr>
              <a:t>© 2024 Capital Group. All rights reserved.</a:t>
            </a:r>
          </a:p>
        </p:txBody>
      </p:sp>
    </p:spTree>
    <p:extLst>
      <p:ext uri="{BB962C8B-B14F-4D97-AF65-F5344CB8AC3E}">
        <p14:creationId xmlns:p14="http://schemas.microsoft.com/office/powerpoint/2010/main" val="209286931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hape 665">
            <a:extLst>
              <a:ext uri="{FF2B5EF4-FFF2-40B4-BE49-F238E27FC236}">
                <a16:creationId xmlns:a16="http://schemas.microsoft.com/office/drawing/2014/main" id="{41B611C0-FC35-FE89-FBB6-5F308ECAFB29}"/>
              </a:ext>
            </a:extLst>
          </p:cNvPr>
          <p:cNvSpPr>
            <a:spLocks noGrp="1" noRot="1" noChangeAspect="1"/>
          </p:cNvSpPr>
          <p:nvPr>
            <p:ph type="sldImg" idx="2"/>
          </p:nvPr>
        </p:nvSpPr>
        <p:spPr>
          <a:xfrm>
            <a:off x="306388" y="914400"/>
            <a:ext cx="3657600" cy="2057400"/>
          </a:xfrm>
          <a:prstGeom prst="rect">
            <a:avLst/>
          </a:prstGeom>
          <a:ln>
            <a:solidFill>
              <a:schemeClr val="bg1">
                <a:lumMod val="65000"/>
              </a:schemeClr>
            </a:solidFill>
          </a:ln>
          <a:effectLst>
            <a:outerShdw blurRad="50800" dist="38100" dir="2700000" algn="tl" rotWithShape="0">
              <a:prstClr val="black">
                <a:alpha val="25000"/>
              </a:prstClr>
            </a:outerShdw>
          </a:effectLst>
        </p:spPr>
        <p:txBody>
          <a:bodyPr/>
          <a:lstStyle/>
          <a:p>
            <a:endParaRPr/>
          </a:p>
        </p:txBody>
      </p:sp>
      <p:sp>
        <p:nvSpPr>
          <p:cNvPr id="9" name="TextBox 8">
            <a:extLst>
              <a:ext uri="{FF2B5EF4-FFF2-40B4-BE49-F238E27FC236}">
                <a16:creationId xmlns:a16="http://schemas.microsoft.com/office/drawing/2014/main" id="{738797A7-79B9-78C9-5BBB-5115670BD26E}"/>
              </a:ext>
            </a:extLst>
          </p:cNvPr>
          <p:cNvSpPr txBox="1"/>
          <p:nvPr/>
        </p:nvSpPr>
        <p:spPr>
          <a:xfrm>
            <a:off x="304801" y="254348"/>
            <a:ext cx="621792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dirty="0">
                <a:ln>
                  <a:noFill/>
                </a:ln>
                <a:solidFill>
                  <a:srgbClr val="275E9A"/>
                </a:solidFill>
                <a:effectLst/>
                <a:uFillTx/>
                <a:latin typeface="AvenirNext LT Com Regular" panose="020B0503020202020204" pitchFamily="34" charset="0"/>
                <a:ea typeface="Avenir Next LT Com Regular"/>
                <a:cs typeface="Avenir Next LT Com Regular"/>
                <a:sym typeface="Avenir Next LT Com Regular"/>
              </a:rPr>
              <a:t>Plan your journey to retirement 401(k) 2025 </a:t>
            </a:r>
          </a:p>
        </p:txBody>
      </p:sp>
      <p:sp>
        <p:nvSpPr>
          <p:cNvPr id="10" name="Notes Placeholder 4">
            <a:extLst>
              <a:ext uri="{FF2B5EF4-FFF2-40B4-BE49-F238E27FC236}">
                <a16:creationId xmlns:a16="http://schemas.microsoft.com/office/drawing/2014/main" id="{5E99EF7F-CC36-E8CC-7AB4-0D92FC286A5B}"/>
              </a:ext>
            </a:extLst>
          </p:cNvPr>
          <p:cNvSpPr>
            <a:spLocks noGrp="1"/>
          </p:cNvSpPr>
          <p:nvPr>
            <p:ph type="body" sz="quarter" idx="3"/>
          </p:nvPr>
        </p:nvSpPr>
        <p:spPr>
          <a:xfrm>
            <a:off x="304800" y="3428999"/>
            <a:ext cx="6248400" cy="52578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270D977-9D9F-ABAE-A7C8-EEE76592CE78}"/>
              </a:ext>
            </a:extLst>
          </p:cNvPr>
          <p:cNvSpPr>
            <a:spLocks noChangeArrowheads="1"/>
          </p:cNvSpPr>
          <p:nvPr/>
        </p:nvSpPr>
        <p:spPr bwMode="auto">
          <a:xfrm>
            <a:off x="311584" y="580522"/>
            <a:ext cx="338328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962025">
              <a:defRPr>
                <a:solidFill>
                  <a:schemeClr val="tx1"/>
                </a:solidFill>
                <a:latin typeface="AvenirNext LT Com Regular" panose="020B0503020202020204" pitchFamily="34" charset="0"/>
                <a:cs typeface="Arial" panose="020B0604020202020204" pitchFamily="34" charset="0"/>
              </a:defRPr>
            </a:lvl1pPr>
            <a:lvl2pPr marL="742950" indent="-285750" defTabSz="962025">
              <a:defRPr>
                <a:solidFill>
                  <a:schemeClr val="tx1"/>
                </a:solidFill>
                <a:latin typeface="AvenirNext LT Com Regular" panose="020B0503020202020204" pitchFamily="34" charset="0"/>
                <a:cs typeface="Arial" panose="020B0604020202020204" pitchFamily="34" charset="0"/>
              </a:defRPr>
            </a:lvl2pPr>
            <a:lvl3pPr marL="1143000" indent="-228600" defTabSz="962025">
              <a:defRPr>
                <a:solidFill>
                  <a:schemeClr val="tx1"/>
                </a:solidFill>
                <a:latin typeface="AvenirNext LT Com Regular" panose="020B0503020202020204" pitchFamily="34" charset="0"/>
                <a:cs typeface="Arial" panose="020B0604020202020204" pitchFamily="34" charset="0"/>
              </a:defRPr>
            </a:lvl3pPr>
            <a:lvl4pPr marL="1600200" indent="-228600" defTabSz="962025">
              <a:defRPr>
                <a:solidFill>
                  <a:schemeClr val="tx1"/>
                </a:solidFill>
                <a:latin typeface="AvenirNext LT Com Regular" panose="020B0503020202020204" pitchFamily="34" charset="0"/>
                <a:cs typeface="Arial" panose="020B0604020202020204" pitchFamily="34" charset="0"/>
              </a:defRPr>
            </a:lvl4pPr>
            <a:lvl5pPr marL="2057400" indent="-228600" defTabSz="962025">
              <a:defRPr>
                <a:solidFill>
                  <a:schemeClr val="tx1"/>
                </a:solidFill>
                <a:latin typeface="AvenirNext LT Com Regular" panose="020B0503020202020204" pitchFamily="34" charset="0"/>
                <a:cs typeface="Arial" panose="020B0604020202020204" pitchFamily="34" charset="0"/>
              </a:defRPr>
            </a:lvl5pPr>
            <a:lvl6pPr marL="2514600" indent="-228600" defTabSz="962025" eaLnBrk="0" fontAlgn="base" hangingPunct="0">
              <a:spcBef>
                <a:spcPct val="0"/>
              </a:spcBef>
              <a:spcAft>
                <a:spcPct val="0"/>
              </a:spcAft>
              <a:defRPr>
                <a:solidFill>
                  <a:schemeClr val="tx1"/>
                </a:solidFill>
                <a:latin typeface="AvenirNext LT Com Regular" panose="020B0503020202020204" pitchFamily="34" charset="0"/>
                <a:cs typeface="Arial" panose="020B0604020202020204" pitchFamily="34" charset="0"/>
              </a:defRPr>
            </a:lvl6pPr>
            <a:lvl7pPr marL="2971800" indent="-228600" defTabSz="962025" eaLnBrk="0" fontAlgn="base" hangingPunct="0">
              <a:spcBef>
                <a:spcPct val="0"/>
              </a:spcBef>
              <a:spcAft>
                <a:spcPct val="0"/>
              </a:spcAft>
              <a:defRPr>
                <a:solidFill>
                  <a:schemeClr val="tx1"/>
                </a:solidFill>
                <a:latin typeface="AvenirNext LT Com Regular" panose="020B0503020202020204" pitchFamily="34" charset="0"/>
                <a:cs typeface="Arial" panose="020B0604020202020204" pitchFamily="34" charset="0"/>
              </a:defRPr>
            </a:lvl7pPr>
            <a:lvl8pPr marL="3429000" indent="-228600" defTabSz="962025" eaLnBrk="0" fontAlgn="base" hangingPunct="0">
              <a:spcBef>
                <a:spcPct val="0"/>
              </a:spcBef>
              <a:spcAft>
                <a:spcPct val="0"/>
              </a:spcAft>
              <a:defRPr>
                <a:solidFill>
                  <a:schemeClr val="tx1"/>
                </a:solidFill>
                <a:latin typeface="AvenirNext LT Com Regular" panose="020B0503020202020204" pitchFamily="34" charset="0"/>
                <a:cs typeface="Arial" panose="020B0604020202020204" pitchFamily="34" charset="0"/>
              </a:defRPr>
            </a:lvl8pPr>
            <a:lvl9pPr marL="3886200" indent="-228600" defTabSz="962025" eaLnBrk="0" fontAlgn="base" hangingPunct="0">
              <a:spcBef>
                <a:spcPct val="0"/>
              </a:spcBef>
              <a:spcAft>
                <a:spcPct val="0"/>
              </a:spcAft>
              <a:defRPr>
                <a:solidFill>
                  <a:schemeClr val="tx1"/>
                </a:solidFill>
                <a:latin typeface="AvenirNext LT Com Regular" panose="020B0503020202020204" pitchFamily="34" charset="0"/>
                <a:cs typeface="Arial" panose="020B0604020202020204" pitchFamily="34" charset="0"/>
              </a:defRPr>
            </a:lvl9pPr>
          </a:lstStyle>
          <a:p>
            <a:pPr algn="l" eaLnBrk="1" hangingPunct="1">
              <a:defRPr/>
            </a:pPr>
            <a:r>
              <a:rPr lang="en-US" altLang="en-US" sz="1300" b="0" i="0" dirty="0">
                <a:solidFill>
                  <a:srgbClr val="275E9A"/>
                </a:solidFill>
                <a:latin typeface="AvenirNext LT Com Regular" panose="020B0503020202020204" pitchFamily="34" charset="0"/>
              </a:rPr>
              <a:t>Slide </a:t>
            </a:r>
            <a:fld id="{B44EDDEE-EE1D-49B5-A8DD-42474B6EA45C}" type="slidenum">
              <a:rPr lang="en-US" altLang="en-US" sz="1300" b="0" i="0" smtClean="0">
                <a:solidFill>
                  <a:srgbClr val="275E9A"/>
                </a:solidFill>
                <a:latin typeface="AvenirNext LT Com Regular" panose="020B0503020202020204" pitchFamily="34" charset="0"/>
              </a:rPr>
              <a:pPr algn="l" eaLnBrk="1" hangingPunct="1">
                <a:defRPr/>
              </a:pPr>
              <a:t>‹#›</a:t>
            </a:fld>
            <a:endParaRPr lang="en-US" altLang="en-US" sz="1500" b="0" i="0" dirty="0">
              <a:solidFill>
                <a:srgbClr val="275E9A"/>
              </a:solidFill>
              <a:latin typeface="AvenirNext LT Com Regular" panose="020B0503020202020204" pitchFamily="34" charset="0"/>
            </a:endParaRPr>
          </a:p>
        </p:txBody>
      </p:sp>
      <p:sp>
        <p:nvSpPr>
          <p:cNvPr id="2" name="Footer Placeholder 1">
            <a:extLst>
              <a:ext uri="{FF2B5EF4-FFF2-40B4-BE49-F238E27FC236}">
                <a16:creationId xmlns:a16="http://schemas.microsoft.com/office/drawing/2014/main" id="{5D2EF200-C102-763B-0487-EF95246638D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r>
              <a:rPr lang="en-US" dirty="0"/>
              <a:t>© 2025 Capital Group. All rights reserved.</a:t>
            </a:r>
          </a:p>
        </p:txBody>
      </p:sp>
    </p:spTree>
    <p:extLst>
      <p:ext uri="{BB962C8B-B14F-4D97-AF65-F5344CB8AC3E}">
        <p14:creationId xmlns:p14="http://schemas.microsoft.com/office/powerpoint/2010/main" val="2561289373"/>
      </p:ext>
    </p:extLst>
  </p:cSld>
  <p:clrMap bg1="lt1" tx1="dk1" bg2="lt2" tx2="dk2" accent1="accent1" accent2="accent2" accent3="accent3" accent4="accent4" accent5="accent5" accent6="accent6" hlink="hlink" folHlink="folHlink"/>
  <p:hf hdr="0" dt="0"/>
  <p:notesStyle>
    <a:lvl1pPr marL="171450" indent="-171450" algn="l" defTabSz="914400" rtl="0" eaLnBrk="1" latinLnBrk="0" hangingPunct="1">
      <a:buFont typeface="Arial" panose="020B0604020202020204" pitchFamily="34" charset="0"/>
      <a:buChar char="•"/>
      <a:defRPr sz="1200" b="0" i="0" kern="1200">
        <a:solidFill>
          <a:schemeClr val="tx1"/>
        </a:solidFill>
        <a:latin typeface="AvenirNext LT Com Regular" panose="020B0503020202020204" pitchFamily="34" charset="0"/>
        <a:ea typeface="+mn-ea"/>
        <a:cs typeface="+mn-cs"/>
      </a:defRPr>
    </a:lvl1pPr>
    <a:lvl2pPr marL="628650" indent="-171450" algn="l" defTabSz="914400" rtl="0" eaLnBrk="1" latinLnBrk="0" hangingPunct="1">
      <a:buFont typeface="Arial" panose="020B0604020202020204" pitchFamily="34" charset="0"/>
      <a:buChar char="•"/>
      <a:defRPr sz="1200" b="0" i="0" kern="1200">
        <a:solidFill>
          <a:schemeClr val="tx1"/>
        </a:solidFill>
        <a:latin typeface="AvenirNext LT Com Regular" panose="020B0503020202020204" pitchFamily="34" charset="0"/>
        <a:ea typeface="+mn-ea"/>
        <a:cs typeface="+mn-cs"/>
      </a:defRPr>
    </a:lvl2pPr>
    <a:lvl3pPr marL="1085850" indent="-171450" algn="l" defTabSz="914400" rtl="0" eaLnBrk="1" latinLnBrk="0" hangingPunct="1">
      <a:buFont typeface="Arial" panose="020B0604020202020204" pitchFamily="34" charset="0"/>
      <a:buChar char="•"/>
      <a:defRPr sz="1200" b="0" i="0" kern="1200">
        <a:solidFill>
          <a:schemeClr val="tx1"/>
        </a:solidFill>
        <a:latin typeface="AvenirNext LT Com Regular" panose="020B0503020202020204" pitchFamily="34" charset="0"/>
        <a:ea typeface="+mn-ea"/>
        <a:cs typeface="+mn-cs"/>
      </a:defRPr>
    </a:lvl3pPr>
    <a:lvl4pPr marL="1543050" indent="-171450" algn="l" defTabSz="914400" rtl="0" eaLnBrk="1" latinLnBrk="0" hangingPunct="1">
      <a:buFont typeface="Arial" panose="020B0604020202020204" pitchFamily="34" charset="0"/>
      <a:buChar char="•"/>
      <a:defRPr sz="1200" b="0" i="0" kern="1200">
        <a:solidFill>
          <a:schemeClr val="tx1"/>
        </a:solidFill>
        <a:latin typeface="AvenirNext LT Com Regular" panose="020B0503020202020204" pitchFamily="34" charset="0"/>
        <a:ea typeface="+mn-ea"/>
        <a:cs typeface="+mn-cs"/>
      </a:defRPr>
    </a:lvl4pPr>
    <a:lvl5pPr marL="2000250" indent="-171450" algn="l" defTabSz="914400" rtl="0" eaLnBrk="1" latinLnBrk="0" hangingPunct="1">
      <a:buFont typeface="Arial" panose="020B0604020202020204" pitchFamily="34" charset="0"/>
      <a:buChar char="•"/>
      <a:defRPr sz="1200" b="0" i="0" kern="1200">
        <a:solidFill>
          <a:schemeClr val="tx1"/>
        </a:solidFill>
        <a:latin typeface="AvenirNext LT Com Regular" panose="020B05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19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375" y="919163"/>
            <a:ext cx="3581400" cy="2014537"/>
          </a:xfrm>
          <a:prstGeom prst="rect">
            <a:avLst/>
          </a:prstGeom>
        </p:spPr>
      </p:sp>
      <p:sp>
        <p:nvSpPr>
          <p:cNvPr id="3" name="Notes Placeholder 2"/>
          <p:cNvSpPr>
            <a:spLocks noGrp="1"/>
          </p:cNvSpPr>
          <p:nvPr>
            <p:ph type="body" idx="1"/>
          </p:nvPr>
        </p:nvSpPr>
        <p:spPr>
          <a:xfrm>
            <a:off x="334964" y="3314700"/>
            <a:ext cx="5837237" cy="3600451"/>
          </a:xfrm>
          <a:prstGeom prst="rect">
            <a:avLst/>
          </a:prstGeom>
        </p:spPr>
        <p:txBody>
          <a:bodyPr/>
          <a:lstStyle/>
          <a:p>
            <a:pPr marL="0" indent="0">
              <a:spcAft>
                <a:spcPts val="600"/>
              </a:spcAft>
              <a:buNone/>
            </a:pPr>
            <a:r>
              <a:rPr lang="en-US" sz="1000" b="1" dirty="0">
                <a:solidFill>
                  <a:srgbClr val="000000"/>
                </a:solidFill>
                <a:latin typeface="AvenirNext LT Com Regular" panose="020B0503020202020204" pitchFamily="34" charset="0"/>
              </a:rPr>
              <a:t>[Note to presenter: Welcome the audience, thank them for their time and participation in this event.]</a:t>
            </a:r>
          </a:p>
          <a:p>
            <a:pPr>
              <a:spcAft>
                <a:spcPts val="600"/>
              </a:spcAft>
            </a:pPr>
            <a:r>
              <a:rPr lang="en-US" sz="1000" dirty="0">
                <a:solidFill>
                  <a:srgbClr val="000000"/>
                </a:solidFill>
                <a:latin typeface="AvenirNext LT Com Regular" panose="020B0503020202020204" pitchFamily="34" charset="0"/>
              </a:rPr>
              <a:t>Today we’re going to talk about planning for the future and taking advantage of your employer’s retirement plan to help you achieve your goals.</a:t>
            </a:r>
          </a:p>
          <a:p>
            <a:pPr>
              <a:spcAft>
                <a:spcPts val="600"/>
              </a:spcAft>
            </a:pPr>
            <a:r>
              <a:rPr lang="en-US" sz="1000" dirty="0">
                <a:solidFill>
                  <a:srgbClr val="000000"/>
                </a:solidFill>
                <a:latin typeface="AvenirNext LT Com Regular" panose="020B0503020202020204" pitchFamily="34" charset="0"/>
              </a:rPr>
              <a:t>But first, I want to start with the big picture. </a:t>
            </a:r>
          </a:p>
          <a:p>
            <a:pPr marL="0" indent="0">
              <a:spcAft>
                <a:spcPts val="600"/>
              </a:spcAft>
              <a:buNone/>
            </a:pPr>
            <a:r>
              <a:rPr lang="en-US" sz="1000" b="1" dirty="0">
                <a:solidFill>
                  <a:srgbClr val="000000"/>
                </a:solidFill>
                <a:latin typeface="AvenirNext LT Com Regular" panose="020B0503020202020204" pitchFamily="34" charset="0"/>
              </a:rPr>
              <a:t>[CLICK] </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7" name="Footer Placeholder 6">
            <a:extLst>
              <a:ext uri="{FF2B5EF4-FFF2-40B4-BE49-F238E27FC236}">
                <a16:creationId xmlns:a16="http://schemas.microsoft.com/office/drawing/2014/main" id="{CD92F0E9-26DA-0BEA-9117-73D1ED17CF3A}"/>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0785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5837237" cy="3600451"/>
          </a:xfrm>
          <a:prstGeom prst="rect">
            <a:avLst/>
          </a:prstGeom>
        </p:spPr>
        <p:txBody>
          <a:bodyPr/>
          <a:lstStyle/>
          <a:p>
            <a:pPr>
              <a:spcAft>
                <a:spcPts val="600"/>
              </a:spcAft>
            </a:pPr>
            <a:r>
              <a:rPr lang="en-US" sz="1000" dirty="0"/>
              <a:t>Imagine the life you want to live in retirement. </a:t>
            </a:r>
          </a:p>
          <a:p>
            <a:pPr lvl="1">
              <a:spcAft>
                <a:spcPts val="600"/>
              </a:spcAft>
              <a:buFont typeface="Courier New" panose="02070309020205020404" pitchFamily="49" charset="0"/>
              <a:buChar char="o"/>
            </a:pPr>
            <a:r>
              <a:rPr lang="en-US" sz="1000" dirty="0"/>
              <a:t>Do you want to check far away destinations off your bucket list?</a:t>
            </a:r>
          </a:p>
          <a:p>
            <a:pPr lvl="1">
              <a:spcAft>
                <a:spcPts val="600"/>
              </a:spcAft>
              <a:buFont typeface="Courier New" panose="02070309020205020404" pitchFamily="49" charset="0"/>
              <a:buChar char="o"/>
            </a:pPr>
            <a:r>
              <a:rPr lang="en-US" sz="1000" dirty="0"/>
              <a:t>Are you looking forward to spending more time at the beach, or taking up birdwatching?  </a:t>
            </a:r>
          </a:p>
          <a:p>
            <a:pPr lvl="1">
              <a:spcAft>
                <a:spcPts val="600"/>
              </a:spcAft>
              <a:buFont typeface="Courier New" panose="02070309020205020404" pitchFamily="49" charset="0"/>
              <a:buChar char="o"/>
            </a:pPr>
            <a:r>
              <a:rPr lang="en-US" sz="1000" dirty="0"/>
              <a:t>Will you spend more time with your family, or invite your grandkids to your new vacation home? </a:t>
            </a:r>
          </a:p>
          <a:p>
            <a:pPr>
              <a:spcAft>
                <a:spcPts val="600"/>
              </a:spcAft>
            </a:pPr>
            <a:r>
              <a:rPr lang="en-US" sz="1000" dirty="0"/>
              <a:t>However you want to spend your retirement, it will take planning to get there. So taking the time now to think about your future can help you take the steps you need to build the retirement you want.</a:t>
            </a:r>
          </a:p>
          <a:p>
            <a:pPr mar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algn="r"/>
            <a:fld id="{5144A2BC-7152-4FC8-9A70-252D6E4B557D}" type="slidenum">
              <a:rPr lang="en-US" sz="800" smtClean="0"/>
              <a:pPr algn="r"/>
              <a:t>2</a:t>
            </a:fld>
            <a:endParaRPr lang="en-US" sz="800"/>
          </a:p>
        </p:txBody>
      </p:sp>
      <p:sp>
        <p:nvSpPr>
          <p:cNvPr id="7" name="Slide Image Placeholder 6">
            <a:extLst>
              <a:ext uri="{FF2B5EF4-FFF2-40B4-BE49-F238E27FC236}">
                <a16:creationId xmlns:a16="http://schemas.microsoft.com/office/drawing/2014/main" id="{C396E7DC-D159-44C5-9992-2AD224D0912B}"/>
              </a:ext>
            </a:extLst>
          </p:cNvPr>
          <p:cNvSpPr>
            <a:spLocks noGrp="1" noRot="1" noChangeAspect="1"/>
          </p:cNvSpPr>
          <p:nvPr>
            <p:ph type="sldImg"/>
          </p:nvPr>
        </p:nvSpPr>
        <p:spPr>
          <a:xfrm>
            <a:off x="334963" y="914400"/>
            <a:ext cx="3589337" cy="2019300"/>
          </a:xfrm>
          <a:prstGeom prst="rect">
            <a:avLst/>
          </a:prstGeom>
        </p:spPr>
      </p:sp>
      <p:sp>
        <p:nvSpPr>
          <p:cNvPr id="2" name="Footer Placeholder 1">
            <a:extLst>
              <a:ext uri="{FF2B5EF4-FFF2-40B4-BE49-F238E27FC236}">
                <a16:creationId xmlns:a16="http://schemas.microsoft.com/office/drawing/2014/main" id="{2EFC4133-EBDC-F0FC-5A95-1675A5ECD685}"/>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897498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26317"/>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t>The reality is that you need a plan for the future.</a:t>
            </a:r>
          </a:p>
          <a:p>
            <a:pPr marL="171450" indent="-171450">
              <a:spcAft>
                <a:spcPts val="600"/>
              </a:spcAft>
              <a:buFont typeface="Arial" panose="020B0604020202020204" pitchFamily="34" charset="0"/>
              <a:buChar char="•"/>
            </a:pPr>
            <a:r>
              <a:rPr lang="en-US" sz="1000" dirty="0"/>
              <a:t>Social Security may only replace about 40% of your income in retirement. </a:t>
            </a:r>
            <a:r>
              <a:rPr lang="en-US" sz="1000" b="1" dirty="0"/>
              <a:t>[Source: Social Security Administration</a:t>
            </a:r>
            <a:r>
              <a:rPr lang="en-IN" sz="1000" b="1" dirty="0"/>
              <a:t>, February 2025]</a:t>
            </a:r>
          </a:p>
          <a:p>
            <a:pPr marL="171450" indent="-171450">
              <a:spcAft>
                <a:spcPts val="600"/>
              </a:spcAft>
              <a:buFont typeface="Arial" panose="020B0604020202020204" pitchFamily="34" charset="0"/>
              <a:buChar char="•"/>
            </a:pPr>
            <a:r>
              <a:rPr lang="en-US" sz="1000" dirty="0"/>
              <a:t>That’ll leave a big gap in your income and it’s up to you to fill it.</a:t>
            </a:r>
          </a:p>
          <a:p>
            <a:pPr marL="171450" indent="-171450">
              <a:spcAft>
                <a:spcPts val="600"/>
              </a:spcAft>
              <a:buFont typeface="Arial" panose="020B0604020202020204" pitchFamily="34" charset="0"/>
              <a:buChar char="•"/>
            </a:pPr>
            <a:r>
              <a:rPr lang="en-US" sz="1000" dirty="0"/>
              <a:t>Your retirement dreams and — more importantly — your livelihood depend on it.</a:t>
            </a:r>
            <a:endParaRPr lang="en-US" sz="1000"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sz="1000"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4A2BC-7152-4FC8-9A70-252D6E4B557D}"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prstClr val="black"/>
              </a:solidFill>
              <a:effectLst/>
              <a:uLnTx/>
              <a:uFillTx/>
              <a:latin typeface="Avenir Next LT Com Regular" panose="020B0503020202020204" pitchFamily="34" charset="0"/>
              <a:ea typeface="+mn-ea"/>
              <a:cs typeface="+mn-cs"/>
            </a:endParaRPr>
          </a:p>
        </p:txBody>
      </p:sp>
      <p:sp>
        <p:nvSpPr>
          <p:cNvPr id="7" name="Slide Image Placeholder 6">
            <a:extLst>
              <a:ext uri="{FF2B5EF4-FFF2-40B4-BE49-F238E27FC236}">
                <a16:creationId xmlns:a16="http://schemas.microsoft.com/office/drawing/2014/main" id="{FAEFF64A-C1ED-4DAC-B575-C3A7A41BD8D2}"/>
              </a:ext>
            </a:extLst>
          </p:cNvPr>
          <p:cNvSpPr>
            <a:spLocks noGrp="1" noRot="1" noChangeAspect="1"/>
          </p:cNvSpPr>
          <p:nvPr>
            <p:ph type="sldImg"/>
          </p:nvPr>
        </p:nvSpPr>
        <p:spPr>
          <a:xfrm>
            <a:off x="342900" y="927100"/>
            <a:ext cx="3552825" cy="1998663"/>
          </a:xfrm>
          <a:prstGeom prst="rect">
            <a:avLst/>
          </a:prstGeom>
        </p:spPr>
      </p:sp>
      <p:sp>
        <p:nvSpPr>
          <p:cNvPr id="2" name="Footer Placeholder 1">
            <a:extLst>
              <a:ext uri="{FF2B5EF4-FFF2-40B4-BE49-F238E27FC236}">
                <a16:creationId xmlns:a16="http://schemas.microsoft.com/office/drawing/2014/main" id="{CDF8B151-0B57-09E3-F4D8-8FE2CD6CA7DE}"/>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3472525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4400"/>
            <a:ext cx="3589337" cy="2019300"/>
          </a:xfrm>
          <a:prstGeom prst="rect">
            <a:avLst/>
          </a:prstGeom>
        </p:spPr>
      </p:sp>
      <p:sp>
        <p:nvSpPr>
          <p:cNvPr id="3" name="Notes Placeholder 2"/>
          <p:cNvSpPr>
            <a:spLocks noGrp="1"/>
          </p:cNvSpPr>
          <p:nvPr>
            <p:ph type="body" idx="1"/>
          </p:nvPr>
        </p:nvSpPr>
        <p:spPr>
          <a:xfrm>
            <a:off x="334963" y="3314700"/>
            <a:ext cx="6013451" cy="3600451"/>
          </a:xfrm>
          <a:prstGeom prst="rect">
            <a:avLst/>
          </a:prstGeom>
        </p:spPr>
        <p:txBody>
          <a:bodyPr/>
          <a:lstStyle/>
          <a:p>
            <a:pPr marL="191589" indent="-191589">
              <a:spcAft>
                <a:spcPts val="600"/>
              </a:spcAft>
              <a:buFont typeface="Arial" panose="020B0604020202020204" pitchFamily="34" charset="0"/>
              <a:buChar char="•"/>
            </a:pPr>
            <a:r>
              <a:rPr lang="en-US" sz="1000" dirty="0">
                <a:solidFill>
                  <a:srgbClr val="000000"/>
                </a:solidFill>
              </a:rPr>
              <a:t>When it comes to saving for retirement through your company plan, you’ll need to consider three important questions: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How much should I contribute?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 funds should I invest in?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How do I stay the course?</a:t>
            </a:r>
          </a:p>
          <a:p>
            <a:pPr marL="219185" indent="-191589">
              <a:spcAft>
                <a:spcPts val="600"/>
              </a:spcAft>
              <a:buFont typeface="Arial" panose="020B0604020202020204" pitchFamily="34" charset="0"/>
              <a:buChar char="•"/>
            </a:pPr>
            <a:r>
              <a:rPr lang="en-US" sz="1000" dirty="0">
                <a:solidFill>
                  <a:srgbClr val="000000"/>
                </a:solidFill>
              </a:rPr>
              <a:t>Or, if you’re already participating in your plan: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Am I contributing enough?</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Am I investing in the right funds?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Does my retirement plan still fit my goals?</a:t>
            </a:r>
          </a:p>
          <a:p>
            <a:pPr marL="191589" indent="-191589">
              <a:spcAft>
                <a:spcPts val="600"/>
              </a:spcAft>
              <a:buFont typeface="Arial" panose="020B0604020202020204" pitchFamily="34" charset="0"/>
              <a:buChar char="•"/>
            </a:pPr>
            <a:r>
              <a:rPr lang="en-US" sz="1000" dirty="0">
                <a:solidFill>
                  <a:srgbClr val="000000"/>
                </a:solidFill>
              </a:rPr>
              <a:t>These may seem like easy questions, but they can be a point of uncertainty and even prevent some people from participating in their company plan or not saving more. </a:t>
            </a: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4</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7" name="Footer Placeholder 6">
            <a:extLst>
              <a:ext uri="{FF2B5EF4-FFF2-40B4-BE49-F238E27FC236}">
                <a16:creationId xmlns:a16="http://schemas.microsoft.com/office/drawing/2014/main" id="{66AF3BF7-9203-6939-5B14-6AECCBC100FE}"/>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421579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454137"/>
            <a:ext cx="6013450" cy="4023107"/>
          </a:xfrm>
          <a:prstGeom prst="rect">
            <a:avLst/>
          </a:prstGeom>
        </p:spPr>
        <p:txBody>
          <a:bodyPr/>
          <a:lstStyle/>
          <a:p>
            <a:pPr marL="191589" indent="-191589">
              <a:spcAft>
                <a:spcPts val="600"/>
              </a:spcAft>
              <a:buFont typeface="Arial" panose="020B0604020202020204" pitchFamily="34" charset="0"/>
              <a:buChar char="•"/>
            </a:pPr>
            <a:r>
              <a:rPr lang="en-US" sz="1000" dirty="0">
                <a:solidFill>
                  <a:srgbClr val="000000"/>
                </a:solidFill>
              </a:rPr>
              <a:t>Let’s tackle the first question: How much should I contribute?</a:t>
            </a:r>
          </a:p>
          <a:p>
            <a:pPr marL="191589" indent="-191589">
              <a:spcAft>
                <a:spcPts val="600"/>
              </a:spcAft>
            </a:pPr>
            <a:r>
              <a:rPr lang="en-US" sz="1000" dirty="0">
                <a:solidFill>
                  <a:srgbClr val="000000"/>
                </a:solidFill>
              </a:rPr>
              <a:t>Some financial professionals believe you need to invest 10% to 15% of your salary each year to have enough to live on in retirement.</a:t>
            </a:r>
          </a:p>
          <a:p>
            <a:pPr marL="191589" indent="-191589">
              <a:spcAft>
                <a:spcPts val="600"/>
              </a:spcAft>
              <a:buFont typeface="Arial" panose="020B0604020202020204" pitchFamily="34" charset="0"/>
              <a:buChar char="•"/>
            </a:pPr>
            <a:r>
              <a:rPr lang="en-US" sz="1000" dirty="0">
                <a:solidFill>
                  <a:srgbClr val="000000"/>
                </a:solidFill>
              </a:rPr>
              <a:t>Don't worry if that seems too difficult at this moment, because even small steps can help you pursue your retirement goals. I'll show you in a minute.</a:t>
            </a:r>
          </a:p>
          <a:p>
            <a:pPr marL="191589" indent="-191589">
              <a:spcAft>
                <a:spcPts val="600"/>
              </a:spcAft>
              <a:buFont typeface="Arial" panose="020B0604020202020204" pitchFamily="34" charset="0"/>
              <a:buChar char="•"/>
            </a:pPr>
            <a:r>
              <a:rPr lang="en-US" sz="1000" dirty="0">
                <a:solidFill>
                  <a:srgbClr val="000000"/>
                </a:solidFill>
              </a:rPr>
              <a:t>Regardless of what you can invest now, what’s important is that you start investing as soon as possible.</a:t>
            </a:r>
          </a:p>
          <a:p>
            <a:pPr marL="191589" indent="-191589">
              <a:spcAft>
                <a:spcPts val="600"/>
              </a:spcAft>
              <a:buFont typeface="Arial" panose="020B0604020202020204" pitchFamily="34" charset="0"/>
              <a:buChar char="•"/>
            </a:pPr>
            <a:r>
              <a:rPr lang="en-US" sz="1000" dirty="0">
                <a:solidFill>
                  <a:srgbClr val="000000"/>
                </a:solidFill>
              </a:rPr>
              <a:t>By doing so, you're taking advantage of time and the opportunity for your investment earnings to grow. The sooner you get started, the longer your investments have to work for you.</a:t>
            </a:r>
          </a:p>
          <a:p>
            <a:pPr marL="0" indent="0">
              <a:spcAft>
                <a:spcPts val="600"/>
              </a:spcAft>
              <a:buNone/>
            </a:pPr>
            <a:r>
              <a:rPr lang="en-US" sz="1000" b="1" dirty="0">
                <a:solidFill>
                  <a:srgbClr val="000000"/>
                </a:solidFill>
              </a:rPr>
              <a:t>[OPTIONAL: EMPLOYER MATCH]</a:t>
            </a:r>
          </a:p>
          <a:p>
            <a:pPr marL="171450" indent="-171450">
              <a:spcAft>
                <a:spcPts val="600"/>
              </a:spcAft>
              <a:buFont typeface="Arial" panose="020B0604020202020204" pitchFamily="34" charset="0"/>
              <a:buChar char="•"/>
            </a:pPr>
            <a:r>
              <a:rPr lang="en-US" sz="1000" dirty="0">
                <a:solidFill>
                  <a:srgbClr val="000000"/>
                </a:solidFill>
              </a:rPr>
              <a:t>A valuable benefit of your retirement plan is that your employer will give you money just for contributing to your retirement plan. </a:t>
            </a:r>
          </a:p>
          <a:p>
            <a:pPr marL="171450" indent="-171450">
              <a:spcAft>
                <a:spcPts val="600"/>
              </a:spcAft>
              <a:buFont typeface="Arial" panose="020B0604020202020204" pitchFamily="34" charset="0"/>
              <a:buChar char="•"/>
            </a:pPr>
            <a:r>
              <a:rPr lang="en-US" sz="1000" b="1" dirty="0">
                <a:solidFill>
                  <a:srgbClr val="000000"/>
                </a:solidFill>
              </a:rPr>
              <a:t>[Provide plan-specific match information]</a:t>
            </a:r>
          </a:p>
          <a:p>
            <a:pPr marL="171450" indent="-171450">
              <a:spcAft>
                <a:spcPts val="600"/>
              </a:spcAft>
              <a:buFont typeface="Arial" panose="020B0604020202020204" pitchFamily="34" charset="0"/>
              <a:buChar char="•"/>
            </a:pPr>
            <a:r>
              <a:rPr lang="en-US" sz="1000" dirty="0">
                <a:solidFill>
                  <a:srgbClr val="000000"/>
                </a:solidFill>
              </a:rPr>
              <a:t>These employer contributions are free money that can help you save more and move you closer to your retirement goals. </a:t>
            </a:r>
            <a:endParaRPr lang="en-US" sz="1000" b="1" dirty="0">
              <a:solidFill>
                <a:srgbClr val="000000"/>
              </a:solidFill>
            </a:endParaRPr>
          </a:p>
          <a:p>
            <a:pPr mar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3BF4A9-858F-4D59-9EF7-6963AF44619B}"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sym typeface="Avenir Next LT Com Regular"/>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sym typeface="Avenir Next LT Com Regular"/>
            </a:endParaRPr>
          </a:p>
        </p:txBody>
      </p:sp>
      <p:sp>
        <p:nvSpPr>
          <p:cNvPr id="8" name="Slide Image Placeholder 7">
            <a:extLst>
              <a:ext uri="{FF2B5EF4-FFF2-40B4-BE49-F238E27FC236}">
                <a16:creationId xmlns:a16="http://schemas.microsoft.com/office/drawing/2014/main" id="{976E7DDD-955A-46DE-BE39-AD2CBCF55107}"/>
              </a:ext>
            </a:extLst>
          </p:cNvPr>
          <p:cNvSpPr>
            <a:spLocks noGrp="1" noRot="1" noChangeAspect="1"/>
          </p:cNvSpPr>
          <p:nvPr>
            <p:ph type="sldImg"/>
          </p:nvPr>
        </p:nvSpPr>
        <p:spPr>
          <a:xfrm>
            <a:off x="334963" y="914400"/>
            <a:ext cx="3589337" cy="2019300"/>
          </a:xfrm>
          <a:prstGeom prst="rect">
            <a:avLst/>
          </a:prstGeom>
        </p:spPr>
      </p:sp>
      <p:sp>
        <p:nvSpPr>
          <p:cNvPr id="2" name="Footer Placeholder 1">
            <a:extLst>
              <a:ext uri="{FF2B5EF4-FFF2-40B4-BE49-F238E27FC236}">
                <a16:creationId xmlns:a16="http://schemas.microsoft.com/office/drawing/2014/main" id="{C9C6ABB7-A655-FAB9-808F-B748F4A79534}"/>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53084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4731477"/>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When it comes to investing for retirement, time can be one of your greatest allies.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In this hypothetical example, we see the power of time — and the cost of delay.</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On the top is an investment of $200/month for 40 years. This results in a monthly retirement withdrawal of $2,343. </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More time in the market gives your investments more opportunity to grow through compounding.</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On the bottom is an investment of $400/month for 30 years. This results in a monthly retirement withdrawal of $2,000.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By waiting just 10 years to start investing, even twice the monthly contribution wasn’t enough to catch up. </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To further emphasize the power of time, let’s look at the total investments: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$200/month for 40 years of your career is $96,000.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$400/month for 30 years is $144,000.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That’s 1.5 times MORE contributions for nearly $350 LESS in monthly</a:t>
            </a:r>
            <a:br>
              <a:rPr lang="en-US" sz="1000" dirty="0">
                <a:solidFill>
                  <a:srgbClr val="000000"/>
                </a:solidFill>
                <a:latin typeface="Avenir Next LT Com Regular" panose="020B0503020202020204" pitchFamily="34" charset="0"/>
              </a:rPr>
            </a:br>
            <a:r>
              <a:rPr lang="en-US" sz="1000" dirty="0">
                <a:solidFill>
                  <a:srgbClr val="000000"/>
                </a:solidFill>
                <a:latin typeface="Avenir Next LT Com Regular" panose="020B0503020202020204" pitchFamily="34" charset="0"/>
              </a:rPr>
              <a:t>retirement withdrawals.</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Time has the potential to help you EARN MORE with LESS MONEY.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Have you heard the saying, “the days are long, but the years are short”?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Ten years can go by quickly, so don’t put off saving.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The most important decision you can make about investing for retirement is just that — to invest.</a:t>
            </a:r>
            <a:endParaRPr lang="en-US" sz="1000"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2" name="Slide Image Placeholder 1"/>
          <p:cNvSpPr>
            <a:spLocks noGrp="1" noRot="1" noChangeAspect="1"/>
          </p:cNvSpPr>
          <p:nvPr>
            <p:ph type="sldImg"/>
          </p:nvPr>
        </p:nvSpPr>
        <p:spPr>
          <a:xfrm>
            <a:off x="334963" y="914400"/>
            <a:ext cx="3587750" cy="2019300"/>
          </a:xfrm>
          <a:prstGeom prst="rect">
            <a:avLst/>
          </a:prstGeom>
        </p:spPr>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6</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3DDF6BBC-D672-48D8-A6F5-71F20B536648}"/>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85533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t>Now, as I said, you don’t need to start contributing 10% to 15% right away; you can start small and work your way up. If you’re already contributing to your plan, now is a great time to think about whether you can increase your contributions even more.</a:t>
            </a:r>
          </a:p>
          <a:p>
            <a:pPr marL="171450" indent="-171450">
              <a:spcAft>
                <a:spcPts val="600"/>
              </a:spcAft>
              <a:buFont typeface="Arial" panose="020B0604020202020204" pitchFamily="34" charset="0"/>
              <a:buChar char="•"/>
            </a:pPr>
            <a:r>
              <a:rPr lang="en-US" sz="1000" dirty="0"/>
              <a:t>Let’s see what that might look like and how it can make a big difference over time. </a:t>
            </a:r>
          </a:p>
          <a:p>
            <a:pPr>
              <a:spcAft>
                <a:spcPts val="600"/>
              </a:spcAft>
            </a:pPr>
            <a:r>
              <a:rPr lang="en-US" sz="1000" dirty="0"/>
              <a:t>In this hypothetical example, Antonio starts saving with a 6% contribution and he sticks with it until retirement.</a:t>
            </a:r>
          </a:p>
          <a:p>
            <a:pPr>
              <a:spcAft>
                <a:spcPts val="600"/>
              </a:spcAft>
            </a:pPr>
            <a:r>
              <a:rPr lang="en-US" sz="1000" dirty="0"/>
              <a:t>Sara also starts saving with a 6% contribution, but she increases her contribution by just 1% each year until it reaches 12%.</a:t>
            </a:r>
          </a:p>
          <a:p>
            <a:pPr>
              <a:spcAft>
                <a:spcPts val="600"/>
              </a:spcAft>
            </a:pPr>
            <a:r>
              <a:rPr lang="en-US" sz="1000" dirty="0"/>
              <a:t>Look at the difference those small increases made over time: Sara </a:t>
            </a:r>
            <a:r>
              <a:rPr lang="en-IN" sz="1000" dirty="0">
                <a:sym typeface="Avenir Next LT Com Regular"/>
              </a:rPr>
              <a:t>would have</a:t>
            </a:r>
            <a:r>
              <a:rPr lang="en-US" sz="1000" dirty="0"/>
              <a:t> an extra $2,914 in her monthly retirement withdrawals.</a:t>
            </a:r>
          </a:p>
          <a:p>
            <a:pPr>
              <a:spcAft>
                <a:spcPts val="600"/>
              </a:spcAft>
            </a:pPr>
            <a:r>
              <a:rPr lang="en-US" sz="1000" dirty="0"/>
              <a:t>That money could help Sara live the life she wants in retirement.</a:t>
            </a:r>
            <a:endParaRPr lang="en-US" sz="1000"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sz="1000" dirty="0"/>
          </a:p>
          <a:p>
            <a:pPr>
              <a:spcAft>
                <a:spcPts val="600"/>
              </a:spcAft>
            </a:pPr>
            <a:endParaRPr lang="en-US" sz="1000"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4A2BC-7152-4FC8-9A70-252D6E4B557D}"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prstClr val="black"/>
              </a:solidFill>
              <a:effectLst/>
              <a:uLnTx/>
              <a:uFillTx/>
              <a:latin typeface="Avenir Next LT Com Regular" panose="020B0503020202020204" pitchFamily="34" charset="0"/>
              <a:ea typeface="+mn-ea"/>
              <a:cs typeface="+mn-cs"/>
            </a:endParaRPr>
          </a:p>
        </p:txBody>
      </p:sp>
      <p:sp>
        <p:nvSpPr>
          <p:cNvPr id="7" name="Slide Image Placeholder 6">
            <a:extLst>
              <a:ext uri="{FF2B5EF4-FFF2-40B4-BE49-F238E27FC236}">
                <a16:creationId xmlns:a16="http://schemas.microsoft.com/office/drawing/2014/main" id="{9E716AFD-CD0E-401A-ACF1-AB7F3D9242A9}"/>
              </a:ext>
            </a:extLst>
          </p:cNvPr>
          <p:cNvSpPr>
            <a:spLocks noGrp="1" noRot="1" noChangeAspect="1"/>
          </p:cNvSpPr>
          <p:nvPr>
            <p:ph type="sldImg"/>
          </p:nvPr>
        </p:nvSpPr>
        <p:spPr>
          <a:xfrm>
            <a:off x="336550" y="914400"/>
            <a:ext cx="3587750" cy="2019300"/>
          </a:xfrm>
          <a:prstGeom prst="rect">
            <a:avLst/>
          </a:prstGeom>
        </p:spPr>
      </p:sp>
      <p:sp>
        <p:nvSpPr>
          <p:cNvPr id="2" name="Footer Placeholder 1">
            <a:extLst>
              <a:ext uri="{FF2B5EF4-FFF2-40B4-BE49-F238E27FC236}">
                <a16:creationId xmlns:a16="http://schemas.microsoft.com/office/drawing/2014/main" id="{BDA16DAC-B668-2899-D156-30CD1B4ED111}"/>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101109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t>You can also take advantage of potential tax benefits by saving for retirement.</a:t>
            </a:r>
          </a:p>
          <a:p>
            <a:pPr marL="171450" indent="-171450">
              <a:spcAft>
                <a:spcPts val="600"/>
              </a:spcAft>
              <a:buFont typeface="Arial" panose="020B0604020202020204" pitchFamily="34" charset="0"/>
              <a:buChar char="•"/>
            </a:pPr>
            <a:r>
              <a:rPr lang="en-US" sz="1000" dirty="0"/>
              <a:t>When you make pretax contributions to your retirement plan, you can reduce your taxable income. That means you may reduce your current taxes for the year.</a:t>
            </a:r>
          </a:p>
          <a:p>
            <a:pPr marL="171450" indent="-171450">
              <a:spcAft>
                <a:spcPts val="600"/>
              </a:spcAft>
              <a:buFont typeface="Arial" panose="020B0604020202020204" pitchFamily="34" charset="0"/>
              <a:buChar char="•"/>
            </a:pPr>
            <a:r>
              <a:rPr lang="en-US" sz="1000" dirty="0"/>
              <a:t>That also means that your savings don’t make as big of a dent in your paycheck. For example, if your tax rate was 25%, saving $400 a month would only reduce your paycheck by $300. </a:t>
            </a:r>
          </a:p>
          <a:p>
            <a:pPr>
              <a:spcAft>
                <a:spcPts val="600"/>
              </a:spcAft>
            </a:pPr>
            <a:r>
              <a:rPr lang="en-US" sz="1000" dirty="0"/>
              <a:t>When the time comes to make a withdrawal, you’ll pay taxes on your contributions and earnings based on your future tax rate.</a:t>
            </a:r>
          </a:p>
          <a:p>
            <a:pPr marL="171450" indent="-171450">
              <a:spcAft>
                <a:spcPts val="600"/>
              </a:spcAft>
              <a:buFont typeface="Arial" panose="020B0604020202020204" pitchFamily="34" charset="0"/>
              <a:buChar char="•"/>
            </a:pPr>
            <a:r>
              <a:rPr lang="en-US" sz="1000" dirty="0"/>
              <a:t>While your future tax rate could be higher than your current rate, many people expect to be in a lower tax bracket when they're retired.</a:t>
            </a:r>
            <a:endParaRPr lang="en-US" sz="1000"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altLang="en-US" sz="1000"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lvl="0" algn="r"/>
            <a:fld id="{313BF4A9-858F-4D59-9EF7-6963AF44619B}" type="slidenum">
              <a:rPr lang="en-US" sz="800" noProof="0" smtClean="0"/>
              <a:pPr lvl="0" algn="r"/>
              <a:t>8</a:t>
            </a:fld>
            <a:endParaRPr lang="en-US" sz="800" noProof="0" dirty="0"/>
          </a:p>
        </p:txBody>
      </p:sp>
      <p:sp>
        <p:nvSpPr>
          <p:cNvPr id="7" name="Slide Image Placeholder 6">
            <a:extLst>
              <a:ext uri="{FF2B5EF4-FFF2-40B4-BE49-F238E27FC236}">
                <a16:creationId xmlns:a16="http://schemas.microsoft.com/office/drawing/2014/main" id="{3BFF8CB6-B45F-42BE-8C7B-408157BE2F16}"/>
              </a:ext>
            </a:extLst>
          </p:cNvPr>
          <p:cNvSpPr>
            <a:spLocks noGrp="1" noRot="1" noChangeAspect="1"/>
          </p:cNvSpPr>
          <p:nvPr>
            <p:ph type="sldImg"/>
          </p:nvPr>
        </p:nvSpPr>
        <p:spPr>
          <a:xfrm>
            <a:off x="334963" y="914400"/>
            <a:ext cx="3589337" cy="2019300"/>
          </a:xfrm>
          <a:prstGeom prst="rect">
            <a:avLst/>
          </a:prstGeom>
        </p:spPr>
      </p:sp>
      <p:sp>
        <p:nvSpPr>
          <p:cNvPr id="2" name="Footer Placeholder 1">
            <a:extLst>
              <a:ext uri="{FF2B5EF4-FFF2-40B4-BE49-F238E27FC236}">
                <a16:creationId xmlns:a16="http://schemas.microsoft.com/office/drawing/2014/main" id="{362D0CF6-45EC-5689-6356-5A8F5AE6FCA8}"/>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199821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4400"/>
            <a:ext cx="3589337" cy="2019300"/>
          </a:xfrm>
          <a:prstGeom prst="rect">
            <a:avLst/>
          </a:prstGeom>
        </p:spPr>
      </p:sp>
      <p:sp>
        <p:nvSpPr>
          <p:cNvPr id="3" name="Notes Placeholder 2"/>
          <p:cNvSpPr>
            <a:spLocks noGrp="1"/>
          </p:cNvSpPr>
          <p:nvPr>
            <p:ph type="body" idx="1"/>
          </p:nvPr>
        </p:nvSpPr>
        <p:spPr>
          <a:xfrm>
            <a:off x="334964" y="3314701"/>
            <a:ext cx="6013450" cy="4914359"/>
          </a:xfrm>
          <a:prstGeom prst="rect">
            <a:avLst/>
          </a:prstGeom>
        </p:spPr>
        <p:txBody>
          <a:bodyPr/>
          <a:lstStyle/>
          <a:p>
            <a:pPr marL="0" indent="0" algn="l" defTabSz="966612" rtl="0">
              <a:lnSpc>
                <a:spcPct val="100000"/>
              </a:lnSpc>
              <a:spcAft>
                <a:spcPts val="600"/>
              </a:spcAft>
              <a:buNone/>
              <a:defRPr/>
            </a:pPr>
            <a:r>
              <a:rPr lang="en-US" sz="1000" b="1" dirty="0">
                <a:solidFill>
                  <a:srgbClr val="000000"/>
                </a:solidFill>
              </a:rPr>
              <a:t>[OPTIONAL: ROTH CONTRIBUTION OPTION]</a:t>
            </a:r>
          </a:p>
          <a:p>
            <a:pPr marL="171450" indent="-171450" algn="l" defTabSz="966612" rtl="0">
              <a:lnSpc>
                <a:spcPct val="100000"/>
              </a:lnSpc>
              <a:spcAft>
                <a:spcPts val="600"/>
              </a:spcAft>
              <a:buFont typeface="Arial" panose="020B0604020202020204" pitchFamily="34" charset="0"/>
              <a:buChar char="•"/>
              <a:defRPr/>
            </a:pPr>
            <a:r>
              <a:rPr lang="en-US" sz="1000" dirty="0">
                <a:solidFill>
                  <a:srgbClr val="000000"/>
                </a:solidFill>
              </a:rPr>
              <a:t>Your retirement plan also allows you to make Roth after-tax contributions. That means you pay taxes on your contributions, but you don’t pay taxes on contributions or earnings when you make a qualified withdrawal.</a:t>
            </a:r>
          </a:p>
          <a:p>
            <a:pPr marL="365125" lvl="1" indent="-182563">
              <a:spcAft>
                <a:spcPts val="600"/>
              </a:spcAft>
              <a:buFont typeface="Courier New" panose="02070309020205020404" pitchFamily="49" charset="0"/>
              <a:buChar char="o"/>
              <a:defRPr/>
            </a:pPr>
            <a:r>
              <a:rPr lang="en-US" sz="1000" dirty="0">
                <a:solidFill>
                  <a:srgbClr val="000000"/>
                </a:solidFill>
                <a:latin typeface="Avenir Next LT Com Regular" panose="020B0503020202020204" pitchFamily="34" charset="0"/>
              </a:rPr>
              <a:t>A qualified withdrawal is one where the initial contribution to the account was made at least five years ago and one of the following conditions is met:</a:t>
            </a:r>
          </a:p>
          <a:p>
            <a:pPr marL="720725" lvl="2" indent="-173038" defTabSz="966612">
              <a:spcAft>
                <a:spcPts val="600"/>
              </a:spcAft>
              <a:buFont typeface="System Font Regular"/>
              <a:buChar char="–"/>
              <a:defRPr/>
            </a:pPr>
            <a:r>
              <a:rPr lang="en-US" sz="1000" dirty="0">
                <a:solidFill>
                  <a:srgbClr val="000000"/>
                </a:solidFill>
              </a:rPr>
              <a:t>The participant is at least age 59½,</a:t>
            </a:r>
          </a:p>
          <a:p>
            <a:pPr marL="720725" lvl="2" indent="-173038" defTabSz="966612">
              <a:spcAft>
                <a:spcPts val="600"/>
              </a:spcAft>
              <a:buFont typeface="System Font Regular"/>
              <a:buChar char="–"/>
              <a:defRPr/>
            </a:pPr>
            <a:r>
              <a:rPr lang="en-US" sz="1000" dirty="0">
                <a:solidFill>
                  <a:srgbClr val="000000"/>
                </a:solidFill>
              </a:rPr>
              <a:t>The participant is disabled,</a:t>
            </a:r>
          </a:p>
          <a:p>
            <a:pPr marL="720725" lvl="2" indent="-173038" defTabSz="966612">
              <a:spcAft>
                <a:spcPts val="600"/>
              </a:spcAft>
              <a:buFont typeface="System Font Regular"/>
              <a:buChar char="–"/>
              <a:defRPr/>
            </a:pPr>
            <a:r>
              <a:rPr lang="en-US" sz="1000" dirty="0">
                <a:solidFill>
                  <a:srgbClr val="000000"/>
                </a:solidFill>
              </a:rPr>
              <a:t>Or the participant has died. </a:t>
            </a:r>
          </a:p>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Let’s look at a hypothetical comparison to help you consider the effects of taxes over time. </a:t>
            </a:r>
          </a:p>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Sofia contributes $400/month </a:t>
            </a:r>
            <a:r>
              <a:rPr lang="en-US" sz="1000" i="0" dirty="0">
                <a:solidFill>
                  <a:srgbClr val="000000"/>
                </a:solidFill>
                <a:latin typeface="Avenir Next LT Com Regular" panose="020B0503020202020204" pitchFamily="34" charset="0"/>
              </a:rPr>
              <a:t>BEFORE</a:t>
            </a:r>
            <a:r>
              <a:rPr lang="en-US" sz="1000" i="1" dirty="0">
                <a:solidFill>
                  <a:srgbClr val="000000"/>
                </a:solidFill>
                <a:latin typeface="Avenir Next LT Com Regular" panose="020B0503020202020204" pitchFamily="34" charset="0"/>
              </a:rPr>
              <a:t> </a:t>
            </a:r>
            <a:r>
              <a:rPr lang="en-US" sz="1000" dirty="0">
                <a:solidFill>
                  <a:srgbClr val="000000"/>
                </a:solidFill>
                <a:latin typeface="Avenir Next LT Com Regular" panose="020B0503020202020204" pitchFamily="34" charset="0"/>
              </a:rPr>
              <a:t>taxes.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You can see that her monthly after-tax retirement withdrawal could vary based on her future tax rate.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this case she could receive between $3,280 and $3,749 a month in retirement.</a:t>
            </a:r>
          </a:p>
          <a:p>
            <a:pPr marL="191589" indent="-191589">
              <a:spcAft>
                <a:spcPts val="600"/>
              </a:spcAft>
            </a:pPr>
            <a:r>
              <a:rPr lang="en-US" sz="1000" dirty="0">
                <a:solidFill>
                  <a:srgbClr val="000000"/>
                </a:solidFill>
                <a:latin typeface="Avenir Next LT Com Regular" panose="020B0503020202020204" pitchFamily="34" charset="0"/>
              </a:rPr>
              <a:t>James contributes $300/month </a:t>
            </a:r>
            <a:r>
              <a:rPr lang="en-US" sz="1000" i="0" dirty="0">
                <a:solidFill>
                  <a:srgbClr val="000000"/>
                </a:solidFill>
                <a:latin typeface="Avenir Next LT Com Regular" panose="020B0503020202020204" pitchFamily="34" charset="0"/>
              </a:rPr>
              <a:t>AFTER</a:t>
            </a:r>
            <a:r>
              <a:rPr lang="en-US" sz="1000" dirty="0">
                <a:solidFill>
                  <a:srgbClr val="000000"/>
                </a:solidFill>
                <a:latin typeface="Avenir Next LT Com Regular" panose="020B0503020202020204" pitchFamily="34" charset="0"/>
              </a:rPr>
              <a:t> taxes (the hypothetical equivalent of $400 in pretax money if the tax rate were 25%). Since he’s already paid taxes on his contributions, his monthly retirement withdrawal is unaffected by his future tax rate.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this case, he’ll receive $3,514 regardless of his tax rate.</a:t>
            </a:r>
          </a:p>
          <a:p>
            <a:pPr marL="171450" indent="-171450" algn="l" defTabSz="966612" rtl="0">
              <a:lnSpc>
                <a:spcPct val="100000"/>
              </a:lnSpc>
              <a:spcAft>
                <a:spcPts val="600"/>
              </a:spcAft>
              <a:buFont typeface="Arial" panose="020B0604020202020204" pitchFamily="34" charset="0"/>
              <a:buChar char="•"/>
              <a:defRPr/>
            </a:pPr>
            <a:r>
              <a:rPr lang="en-US" sz="1000" dirty="0">
                <a:solidFill>
                  <a:srgbClr val="000000"/>
                </a:solidFill>
                <a:latin typeface="Avenir Next LT Com Regular" panose="020B0503020202020204" pitchFamily="34" charset="0"/>
              </a:rPr>
              <a:t>The flexibility to choose between pretax and Roth contributions can be a valuable feature because it allows you to take control of how you may be taxed.</a:t>
            </a:r>
            <a:endParaRPr lang="en-US" sz="1000" b="1" dirty="0">
              <a:solidFill>
                <a:srgbClr val="000000"/>
              </a:solidFill>
              <a:latin typeface="Avenir Next LT Com Regular" panose="020B0503020202020204" pitchFamily="34" charset="0"/>
            </a:endParaRPr>
          </a:p>
          <a:p>
            <a:pPr marL="0" indent="0" algn="l" defTabSz="966612" rtl="0">
              <a:lnSpc>
                <a:spcPct val="100000"/>
              </a:lnSpc>
              <a:spcAft>
                <a:spcPts val="600"/>
              </a:spcAft>
              <a:buNone/>
              <a:defRPr/>
            </a:pPr>
            <a:r>
              <a:rPr lang="en-US" sz="1000" b="1" dirty="0">
                <a:solidFill>
                  <a:srgbClr val="000000"/>
                </a:solidFill>
              </a:rPr>
              <a:t>[CLICK]</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9</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6AA33F50-E8B7-A58A-4EAC-6188143FC3C4}"/>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3641981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375" y="919163"/>
            <a:ext cx="3581400" cy="2014537"/>
          </a:xfrm>
          <a:prstGeom prst="rect">
            <a:avLst/>
          </a:prstGeom>
        </p:spPr>
      </p:sp>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t>Now another key question: What funds should I invest in?</a:t>
            </a:r>
          </a:p>
          <a:p>
            <a:pPr marL="171450" indent="-171450">
              <a:spcAft>
                <a:spcPts val="600"/>
              </a:spcAft>
              <a:buFont typeface="Arial" panose="020B0604020202020204" pitchFamily="34" charset="0"/>
              <a:buChar char="•"/>
            </a:pPr>
            <a:r>
              <a:rPr lang="en-US" sz="1000" dirty="0"/>
              <a:t>When it comes to choosing or evaluating your investments, there are a few things to consider:</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What’s your risk tolerance?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How much time do you have to invest?</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Do you have any other investments?</a:t>
            </a:r>
          </a:p>
          <a:p>
            <a:pPr marL="171450" indent="-171450">
              <a:spcAft>
                <a:spcPts val="600"/>
              </a:spcAft>
              <a:buFont typeface="Arial" panose="020B0604020202020204" pitchFamily="34" charset="0"/>
              <a:buChar char="•"/>
            </a:pPr>
            <a:r>
              <a:rPr lang="en-US" sz="1000" dirty="0"/>
              <a:t>Then it’s a matter of finding funds that are aligned with your retirement goals.</a:t>
            </a:r>
          </a:p>
          <a:p>
            <a:pPr>
              <a:spcAft>
                <a:spcPts val="600"/>
              </a:spcAft>
            </a:pPr>
            <a:r>
              <a:rPr lang="en-US" sz="1000" dirty="0"/>
              <a:t>Developing a diverse mix of investments based on your objectives can help you pursue the retirement that you envision. </a:t>
            </a:r>
          </a:p>
          <a:p>
            <a:pPr mar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10</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186BC4DD-8A19-667B-2772-7D797E071B54}"/>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3788385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3600451"/>
          </a:xfrm>
          <a:prstGeom prst="rect">
            <a:avLst/>
          </a:prstGeom>
        </p:spPr>
        <p:txBody>
          <a:bodyPr/>
          <a:lstStyle/>
          <a:p>
            <a:pPr marL="171450" lvl="0" indent="-171450">
              <a:spcAft>
                <a:spcPts val="600"/>
              </a:spcAft>
              <a:buFont typeface="Arial" panose="020B0604020202020204" pitchFamily="34" charset="0"/>
              <a:buChar char="•"/>
            </a:pPr>
            <a:r>
              <a:rPr lang="en-US" sz="1000" dirty="0"/>
              <a:t>Your retirement </a:t>
            </a:r>
            <a:r>
              <a:rPr lang="en-IN" sz="1000" dirty="0"/>
              <a:t>account </a:t>
            </a:r>
            <a:r>
              <a:rPr lang="en-US" sz="1000" dirty="0"/>
              <a:t>offers a full range of investments. Working with a financial professional can help you navigate the options here. </a:t>
            </a:r>
          </a:p>
          <a:p>
            <a:pPr marL="171450" lvl="0" indent="-171450">
              <a:spcAft>
                <a:spcPts val="600"/>
              </a:spcAft>
              <a:buFont typeface="Arial" panose="020B0604020202020204" pitchFamily="34" charset="0"/>
              <a:buChar char="•"/>
            </a:pPr>
            <a:r>
              <a:rPr lang="en-US" sz="1000" dirty="0"/>
              <a:t>First, a brief overview:</a:t>
            </a:r>
          </a:p>
          <a:p>
            <a:pPr marL="365125" lvl="1" indent="-182563">
              <a:spcAft>
                <a:spcPts val="600"/>
              </a:spcAft>
              <a:buFont typeface="Courier New" panose="02070309020205020404" pitchFamily="49" charset="0"/>
              <a:buChar char="o"/>
            </a:pPr>
            <a:r>
              <a:rPr lang="en-US" sz="1000" b="1" dirty="0"/>
              <a:t>Growth-oriented </a:t>
            </a:r>
            <a:r>
              <a:rPr lang="en-US" sz="1000" b="1" dirty="0">
                <a:solidFill>
                  <a:srgbClr val="000000"/>
                </a:solidFill>
                <a:latin typeface="Avenir Next LT Com Regular" panose="020B0503020202020204" pitchFamily="34" charset="0"/>
              </a:rPr>
              <a:t>investments, </a:t>
            </a:r>
            <a:r>
              <a:rPr lang="en-US" sz="1000" dirty="0">
                <a:solidFill>
                  <a:srgbClr val="000000"/>
                </a:solidFill>
                <a:latin typeface="Avenir Next LT Com Regular" panose="020B0503020202020204" pitchFamily="34" charset="0"/>
              </a:rPr>
              <a:t>like stock funds, typically have had the highest long-term return potential, which may help you reach your retirement goals. But they can also carry the highest potential risk. If you're far away from retirement, you might consider growth-oriented funds since you'll have more time to potentially recover from losses the funds may experience.</a:t>
            </a:r>
          </a:p>
          <a:p>
            <a:pPr marL="365125" lvl="1" indent="-182563">
              <a:spcAft>
                <a:spcPts val="600"/>
              </a:spcAft>
              <a:buFont typeface="Courier New" panose="02070309020205020404" pitchFamily="49" charset="0"/>
              <a:buChar char="o"/>
            </a:pPr>
            <a:r>
              <a:rPr lang="en-US" sz="1000" b="1" dirty="0">
                <a:solidFill>
                  <a:srgbClr val="000000"/>
                </a:solidFill>
              </a:rPr>
              <a:t>Income-oriented investments, </a:t>
            </a:r>
            <a:r>
              <a:rPr lang="en-US" sz="1000" dirty="0">
                <a:solidFill>
                  <a:srgbClr val="000000"/>
                </a:solidFill>
                <a:latin typeface="Avenir Next LT Com Regular" panose="020B0503020202020204" pitchFamily="34" charset="0"/>
              </a:rPr>
              <a:t>like bond funds, have typically demonstrated lower risk and return potential compared to equity-focused investments. If you're closer to retirement, you may consider income-oriented funds to help you preserve the money you've invested while still having some potential to seek income.</a:t>
            </a:r>
          </a:p>
          <a:p>
            <a:pPr marL="365125" lvl="1" indent="-182563">
              <a:spcAft>
                <a:spcPts val="600"/>
              </a:spcAft>
              <a:buFont typeface="Courier New" panose="02070309020205020404" pitchFamily="49" charset="0"/>
              <a:buChar char="o"/>
            </a:pPr>
            <a:r>
              <a:rPr lang="en-US" sz="1000" b="1" dirty="0">
                <a:solidFill>
                  <a:srgbClr val="000000"/>
                </a:solidFill>
              </a:rPr>
              <a:t>And capital preservation investments</a:t>
            </a:r>
            <a:r>
              <a:rPr lang="en-US" sz="1000" b="1" dirty="0">
                <a:solidFill>
                  <a:srgbClr val="000000"/>
                </a:solidFill>
                <a:latin typeface="Avenir Next LT Com Regular" panose="020B0503020202020204" pitchFamily="34" charset="0"/>
              </a:rPr>
              <a:t>,</a:t>
            </a:r>
            <a:r>
              <a:rPr lang="en-US" sz="1000" dirty="0">
                <a:solidFill>
                  <a:srgbClr val="000000"/>
                </a:solidFill>
                <a:latin typeface="Avenir Next LT Com Regular" panose="020B0503020202020204" pitchFamily="34" charset="0"/>
              </a:rPr>
              <a:t> like money market funds, are intended to preserve what you’ve </a:t>
            </a:r>
            <a:r>
              <a:rPr lang="en-US" sz="1000" dirty="0"/>
              <a:t>saved. That means they have low risk. But they also may not provide the growth you’ll need to meet your retirement goals. Also, while they seek to maintain the value of your investment at $1.00 per share, they are not guaranteed to do so.</a:t>
            </a:r>
          </a:p>
          <a:p>
            <a:pPr lvl="0">
              <a:spcAft>
                <a:spcPts val="600"/>
              </a:spcAft>
            </a:pPr>
            <a:r>
              <a:rPr lang="en-US" sz="1000" dirty="0"/>
              <a:t>You can build a portfolio using a mix of investment types based on your goals, how far you are from retirement and how much risk you can stomach, as all investments have the potential to lose value. </a:t>
            </a:r>
          </a:p>
          <a:p>
            <a:pPr marL="0" lv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3BF4A9-858F-4D59-9EF7-6963AF44619B}"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endParaRPr>
          </a:p>
        </p:txBody>
      </p:sp>
      <p:sp>
        <p:nvSpPr>
          <p:cNvPr id="7" name="Slide Image Placeholder 6">
            <a:extLst>
              <a:ext uri="{FF2B5EF4-FFF2-40B4-BE49-F238E27FC236}">
                <a16:creationId xmlns:a16="http://schemas.microsoft.com/office/drawing/2014/main" id="{B8DA1DD7-BF9A-4199-B41B-5C1AB22F6387}"/>
              </a:ext>
            </a:extLst>
          </p:cNvPr>
          <p:cNvSpPr>
            <a:spLocks noGrp="1" noRot="1" noChangeAspect="1"/>
          </p:cNvSpPr>
          <p:nvPr>
            <p:ph type="sldImg"/>
          </p:nvPr>
        </p:nvSpPr>
        <p:spPr>
          <a:xfrm>
            <a:off x="334963" y="914400"/>
            <a:ext cx="3589337" cy="2019300"/>
          </a:xfrm>
          <a:prstGeom prst="rect">
            <a:avLst/>
          </a:prstGeom>
        </p:spPr>
      </p:sp>
      <p:sp>
        <p:nvSpPr>
          <p:cNvPr id="2" name="Footer Placeholder 1">
            <a:extLst>
              <a:ext uri="{FF2B5EF4-FFF2-40B4-BE49-F238E27FC236}">
                <a16:creationId xmlns:a16="http://schemas.microsoft.com/office/drawing/2014/main" id="{2C138AB0-B49D-22C8-DB70-800BB0D09D7F}"/>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1735833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E2FAA-7892-0BB5-5557-1C0BA014C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E3A90-F70A-E616-C2B8-82E8D865C4CD}"/>
              </a:ext>
            </a:extLst>
          </p:cNvPr>
          <p:cNvSpPr>
            <a:spLocks noGrp="1" noRot="1" noChangeAspect="1"/>
          </p:cNvSpPr>
          <p:nvPr>
            <p:ph type="sldImg"/>
          </p:nvPr>
        </p:nvSpPr>
        <p:spPr>
          <a:xfrm>
            <a:off x="334963" y="919163"/>
            <a:ext cx="3627437" cy="2041525"/>
          </a:xfrm>
          <a:prstGeom prst="rect">
            <a:avLst/>
          </a:prstGeom>
          <a:effectLst/>
        </p:spPr>
      </p:sp>
      <p:sp>
        <p:nvSpPr>
          <p:cNvPr id="3" name="Notes Placeholder 2">
            <a:extLst>
              <a:ext uri="{FF2B5EF4-FFF2-40B4-BE49-F238E27FC236}">
                <a16:creationId xmlns:a16="http://schemas.microsoft.com/office/drawing/2014/main" id="{6EB0599A-A0A7-954E-3878-212008AC02B6}"/>
              </a:ext>
            </a:extLst>
          </p:cNvPr>
          <p:cNvSpPr>
            <a:spLocks noGrp="1"/>
          </p:cNvSpPr>
          <p:nvPr>
            <p:ph type="body" idx="1"/>
          </p:nvPr>
        </p:nvSpPr>
        <p:spPr>
          <a:xfrm>
            <a:off x="334964" y="3324532"/>
            <a:ext cx="6013450" cy="5181631"/>
          </a:xfrm>
          <a:prstGeom prst="rect">
            <a:avLst/>
          </a:prstGeom>
        </p:spPr>
        <p:txBody>
          <a:bodyPr/>
          <a:lstStyle/>
          <a:p>
            <a:pPr marL="171450" indent="-171450">
              <a:spcAft>
                <a:spcPts val="600"/>
              </a:spcAft>
              <a:buFont typeface="Arial" panose="020B0604020202020204" pitchFamily="34" charset="0"/>
              <a:buChar char="•"/>
            </a:pPr>
            <a:r>
              <a:rPr lang="en-US" sz="1000" dirty="0"/>
              <a:t>If that sounds too confusing, a simpler route to consider is choosing a target date fund based roughly on the year you plan to retire and begin taking withdrawals.</a:t>
            </a:r>
          </a:p>
          <a:p>
            <a:pPr marL="171450" indent="-171450">
              <a:spcAft>
                <a:spcPts val="600"/>
              </a:spcAft>
              <a:buFont typeface="Arial" panose="020B0604020202020204" pitchFamily="34" charset="0"/>
              <a:buChar char="•"/>
            </a:pPr>
            <a:r>
              <a:rPr lang="en-US" sz="1000" dirty="0"/>
              <a:t>Think of it like an autopilot feature for your investments. </a:t>
            </a:r>
          </a:p>
          <a:p>
            <a:pPr marL="171450" indent="-171450">
              <a:spcAft>
                <a:spcPts val="600"/>
              </a:spcAft>
              <a:buFont typeface="Arial" panose="020B0604020202020204" pitchFamily="34" charset="0"/>
              <a:buChar char="•"/>
            </a:pPr>
            <a:r>
              <a:rPr lang="en-US" sz="1000" dirty="0"/>
              <a:t>This chart, which is called a glide path, helps show how the investments in a target date fund change over time:</a:t>
            </a:r>
          </a:p>
          <a:p>
            <a:pPr lvl="1">
              <a:spcAft>
                <a:spcPts val="600"/>
              </a:spcAft>
              <a:buFont typeface="Courier New" panose="02070309020205020404" pitchFamily="49" charset="0"/>
              <a:buChar char="o"/>
            </a:pPr>
            <a:r>
              <a:rPr lang="en-US" sz="1000" dirty="0"/>
              <a:t>Moving left to right, you see that growth investments, like stock funds, play a larger role in each fund’s makeup or mix when the target retirement date is years away. That’s because stocks have potential for higher returns, but they're also more vulnerable to market declines. </a:t>
            </a:r>
          </a:p>
          <a:p>
            <a:pPr lvl="1">
              <a:spcAft>
                <a:spcPts val="600"/>
              </a:spcAft>
              <a:buFont typeface="Courier New" panose="02070309020205020404" pitchFamily="49" charset="0"/>
              <a:buChar char="o"/>
            </a:pPr>
            <a:r>
              <a:rPr lang="en-US" sz="1000" dirty="0"/>
              <a:t>As you continue toward the target retirement date, which is the year that corresponds roughly to the year in which you intend to retire and begin taking withdrawals, the mix gradually shifts to include more fixed income investments, like bond funds. Bonds tend to rise and fall less dramatically than stocks, but typically don't offer as much potential for growth.</a:t>
            </a:r>
          </a:p>
          <a:p>
            <a:pPr lvl="1">
              <a:spcAft>
                <a:spcPts val="600"/>
              </a:spcAft>
              <a:buFont typeface="Courier New" panose="02070309020205020404" pitchFamily="49" charset="0"/>
              <a:buChar char="o"/>
            </a:pPr>
            <a:r>
              <a:rPr lang="en-US" sz="1000" dirty="0"/>
              <a:t>This approach helps emphasize investment growth when you’re younger — when your investments can take on more market risk because you have the benefit of time on your side — and </a:t>
            </a:r>
            <a:r>
              <a:rPr lang="en-US" sz="1000" dirty="0">
                <a:solidFill>
                  <a:srgbClr val="222222"/>
                </a:solidFill>
                <a:latin typeface="ProximaNova-Regular"/>
              </a:rPr>
              <a:t>can also </a:t>
            </a:r>
            <a:r>
              <a:rPr lang="en-US" sz="1000" dirty="0"/>
              <a:t>help reduce the impact of market declines as you near retirement and start preparing to take retirement withdrawals.</a:t>
            </a:r>
          </a:p>
          <a:p>
            <a:pPr lvl="1">
              <a:spcAft>
                <a:spcPts val="600"/>
              </a:spcAft>
              <a:buFont typeface="Courier New" panose="02070309020205020404" pitchFamily="49" charset="0"/>
              <a:buChar char="o"/>
            </a:pPr>
            <a:r>
              <a:rPr lang="en-US" sz="1000" b="1" dirty="0"/>
              <a:t>[OPTIONAL FOR PLANS USING THE AMERICAN FUNDS TARGET DATE RETIREMENT SERIES:]</a:t>
            </a:r>
            <a:r>
              <a:rPr lang="en-US" sz="1000" dirty="0"/>
              <a:t> The funds in the American Funds Target Date Retirement Series are also managed for approximately 30 years beyond the target retirement date. So, the allocation to bonds continues to increase through retirement, which can help provide a measure of protection during market declines. </a:t>
            </a:r>
          </a:p>
          <a:p>
            <a:pPr marL="171450" indent="-171450">
              <a:spcAft>
                <a:spcPts val="600"/>
              </a:spcAft>
              <a:buFont typeface="Arial" panose="020B0604020202020204" pitchFamily="34" charset="0"/>
              <a:buChar char="•"/>
            </a:pPr>
            <a:r>
              <a:rPr lang="en-US" sz="1000" dirty="0"/>
              <a:t>This easy investment approach can be an appealing option for investors who don’t want to spend a lot of time and effort choosing and monitoring their own investments.</a:t>
            </a:r>
          </a:p>
          <a:p>
            <a:pPr marL="0" indent="0">
              <a:spcAft>
                <a:spcPts val="600"/>
              </a:spcAft>
              <a:buFont typeface="Arial" panose="020B0604020202020204" pitchFamily="34" charset="0"/>
              <a:buNone/>
            </a:pPr>
            <a:r>
              <a:rPr lang="en-US" sz="1000" b="1" dirty="0"/>
              <a:t>[CLICK]</a:t>
            </a:r>
          </a:p>
        </p:txBody>
      </p:sp>
      <p:sp>
        <p:nvSpPr>
          <p:cNvPr id="4" name="Slide Number Placeholder 3">
            <a:extLst>
              <a:ext uri="{FF2B5EF4-FFF2-40B4-BE49-F238E27FC236}">
                <a16:creationId xmlns:a16="http://schemas.microsoft.com/office/drawing/2014/main" id="{F61406A3-601C-75A7-7D51-0B5E15303DCD}"/>
              </a:ext>
            </a:extLst>
          </p:cNvPr>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12</a:t>
            </a:fld>
            <a:endParaRPr kumimoji="0" lang="en-US" sz="800" b="0" i="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E2A775BC-1EB9-C6F6-2A12-7836238D84A4}"/>
              </a:ext>
            </a:extLst>
          </p:cNvPr>
          <p:cNvSpPr>
            <a:spLocks noGrp="1"/>
          </p:cNvSpPr>
          <p:nvPr>
            <p:ph type="ftr" sz="quarter" idx="4"/>
          </p:nvPr>
        </p:nvSpPr>
        <p:spPr/>
        <p:txBody>
          <a:bodyPr/>
          <a:lstStyle/>
          <a:p>
            <a:r>
              <a:rPr lang="en-US" dirty="0">
                <a:solidFill>
                  <a:schemeClr val="tx1"/>
                </a:solidFill>
              </a:rPr>
              <a:t>© 2025 Capital Group. All rights reserved.</a:t>
            </a:r>
          </a:p>
        </p:txBody>
      </p:sp>
    </p:spTree>
    <p:extLst>
      <p:ext uri="{BB962C8B-B14F-4D97-AF65-F5344CB8AC3E}">
        <p14:creationId xmlns:p14="http://schemas.microsoft.com/office/powerpoint/2010/main" val="229237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19163"/>
            <a:ext cx="3581400" cy="2014537"/>
          </a:xfrm>
          <a:prstGeom prst="rect">
            <a:avLst/>
          </a:prstGeom>
        </p:spPr>
      </p:sp>
      <p:sp>
        <p:nvSpPr>
          <p:cNvPr id="3" name="Notes Placeholder 2"/>
          <p:cNvSpPr>
            <a:spLocks noGrp="1"/>
          </p:cNvSpPr>
          <p:nvPr>
            <p:ph type="body" idx="1"/>
          </p:nvPr>
        </p:nvSpPr>
        <p:spPr>
          <a:xfrm>
            <a:off x="334964" y="3314700"/>
            <a:ext cx="6013450" cy="3600451"/>
          </a:xfrm>
          <a:prstGeom prst="rect">
            <a:avLst/>
          </a:prstGeom>
        </p:spPr>
        <p:txBody>
          <a:bodyPr/>
          <a:lstStyle/>
          <a:p>
            <a:pPr marL="0" indent="0" algn="l" defTabSz="966612" rtl="0">
              <a:lnSpc>
                <a:spcPct val="100000"/>
              </a:lnSpc>
              <a:spcAft>
                <a:spcPts val="600"/>
              </a:spcAft>
              <a:buNone/>
              <a:defRPr/>
            </a:pPr>
            <a:r>
              <a:rPr lang="en-US" sz="1000" b="1" dirty="0">
                <a:solidFill>
                  <a:srgbClr val="000000"/>
                </a:solidFill>
              </a:rPr>
              <a:t>[OPTIONAL: TARGET DATE FUND OPTION]</a:t>
            </a:r>
          </a:p>
          <a:p>
            <a:pPr marL="191589" indent="-191589">
              <a:spcAft>
                <a:spcPts val="600"/>
              </a:spcAft>
              <a:buFont typeface="Arial" panose="020B0604020202020204" pitchFamily="34" charset="0"/>
              <a:buChar char="•"/>
            </a:pPr>
            <a:r>
              <a:rPr lang="en-US" sz="1000" dirty="0">
                <a:solidFill>
                  <a:srgbClr val="000000"/>
                </a:solidFill>
              </a:rPr>
              <a:t>Choosing a target date fund is easy too:</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Start with your birth year and add 65 to determine your approximate retirement year.</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Then find the target date fund that’s closest to your retirement year.</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It’s that easy.</a:t>
            </a:r>
          </a:p>
          <a:p>
            <a:pPr marL="191589" indent="-191589">
              <a:spcAft>
                <a:spcPts val="600"/>
              </a:spcAft>
              <a:buFont typeface="Arial" panose="020B0604020202020204" pitchFamily="34" charset="0"/>
              <a:buChar char="•"/>
            </a:pPr>
            <a:r>
              <a:rPr lang="en-US" sz="1000" dirty="0">
                <a:solidFill>
                  <a:srgbClr val="000000"/>
                </a:solidFill>
              </a:rPr>
              <a:t>Keep in mind, this equation assumes that you’ll begin taking retirement withdrawals at age 65.</a:t>
            </a:r>
          </a:p>
          <a:p>
            <a:pPr marL="191589" indent="-191589">
              <a:spcAft>
                <a:spcPts val="600"/>
              </a:spcAft>
              <a:buFont typeface="Arial" panose="020B0604020202020204" pitchFamily="34" charset="0"/>
              <a:buChar char="•"/>
            </a:pPr>
            <a:r>
              <a:rPr lang="en-US" sz="1000" dirty="0">
                <a:solidFill>
                  <a:srgbClr val="000000"/>
                </a:solidFill>
              </a:rPr>
              <a:t>If you plan to begin taking withdrawals before or after age 65, you may want to consider another target date fund that better aligns with your retirement goals. </a:t>
            </a:r>
            <a:endParaRPr lang="en-US" sz="1000" b="1"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13</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8CAA8A66-990B-6912-4B4A-A96E83B1EA8D}"/>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872075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3600451"/>
          </a:xfrm>
          <a:prstGeom prst="rect">
            <a:avLst/>
          </a:prstGeom>
        </p:spPr>
        <p:txBody>
          <a:bodyPr/>
          <a:lstStyle/>
          <a:p>
            <a:pPr>
              <a:spcAft>
                <a:spcPts val="600"/>
              </a:spcAft>
            </a:pPr>
            <a:r>
              <a:rPr lang="en-US" sz="1000" dirty="0"/>
              <a:t>Now, let’s talk about how to stay on course. The best thing to do is stay focused on your retirement plan — even through market swings.	</a:t>
            </a:r>
          </a:p>
          <a:p>
            <a:pPr mar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3BF4A9-858F-4D59-9EF7-6963AF44619B}"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sym typeface="Avenir Next LT Com Regular"/>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sym typeface="Avenir Next LT Com Regular"/>
            </a:endParaRPr>
          </a:p>
        </p:txBody>
      </p:sp>
      <p:sp>
        <p:nvSpPr>
          <p:cNvPr id="8" name="Slide Image Placeholder 7">
            <a:extLst>
              <a:ext uri="{FF2B5EF4-FFF2-40B4-BE49-F238E27FC236}">
                <a16:creationId xmlns:a16="http://schemas.microsoft.com/office/drawing/2014/main" id="{976E7DDD-955A-46DE-BE39-AD2CBCF55107}"/>
              </a:ext>
            </a:extLst>
          </p:cNvPr>
          <p:cNvSpPr>
            <a:spLocks noGrp="1" noRot="1" noChangeAspect="1"/>
          </p:cNvSpPr>
          <p:nvPr>
            <p:ph type="sldImg"/>
          </p:nvPr>
        </p:nvSpPr>
        <p:spPr>
          <a:xfrm>
            <a:off x="336550" y="914400"/>
            <a:ext cx="3587750" cy="2019300"/>
          </a:xfrm>
          <a:prstGeom prst="rect">
            <a:avLst/>
          </a:prstGeom>
        </p:spPr>
      </p:sp>
      <p:sp>
        <p:nvSpPr>
          <p:cNvPr id="2" name="Footer Placeholder 1">
            <a:extLst>
              <a:ext uri="{FF2B5EF4-FFF2-40B4-BE49-F238E27FC236}">
                <a16:creationId xmlns:a16="http://schemas.microsoft.com/office/drawing/2014/main" id="{0E7F23EB-D233-C65D-3867-FCAFC2162DC5}"/>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3138211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31863"/>
            <a:ext cx="3557588" cy="2001837"/>
          </a:xfrm>
          <a:prstGeom prst="rect">
            <a:avLst/>
          </a:prstGeom>
        </p:spPr>
      </p:sp>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rPr>
              <a:t>How many of you have some sort of smart device on you right now? </a:t>
            </a:r>
          </a:p>
          <a:p>
            <a:pPr marL="171450" indent="-171450">
              <a:spcAft>
                <a:spcPts val="600"/>
              </a:spcAft>
              <a:buFont typeface="Arial" panose="020B0604020202020204" pitchFamily="34" charset="0"/>
              <a:buChar char="•"/>
            </a:pPr>
            <a:r>
              <a:rPr lang="en-US" sz="1000" dirty="0">
                <a:solidFill>
                  <a:srgbClr val="000000"/>
                </a:solidFill>
              </a:rPr>
              <a:t>From phones and watches to TVs in elevators and at gas pumps; it’s hard to escape the 24/7 news cycle. </a:t>
            </a:r>
          </a:p>
          <a:p>
            <a:pPr marL="171450" indent="-171450">
              <a:spcAft>
                <a:spcPts val="600"/>
              </a:spcAft>
              <a:buFont typeface="Arial" panose="020B0604020202020204" pitchFamily="34" charset="0"/>
              <a:buChar char="•"/>
            </a:pPr>
            <a:r>
              <a:rPr lang="en-US" sz="1000" dirty="0">
                <a:solidFill>
                  <a:srgbClr val="000000"/>
                </a:solidFill>
              </a:rPr>
              <a:t>And that means it’s easier than ever to get caught up in the buzz of the headlines. </a:t>
            </a:r>
          </a:p>
          <a:p>
            <a:pPr marL="171450" indent="-171450">
              <a:spcAft>
                <a:spcPts val="600"/>
              </a:spcAft>
              <a:buFont typeface="Arial" panose="020B0604020202020204" pitchFamily="34" charset="0"/>
              <a:buChar char="•"/>
            </a:pPr>
            <a:r>
              <a:rPr lang="en-US" sz="1000" dirty="0">
                <a:solidFill>
                  <a:srgbClr val="000000"/>
                </a:solidFill>
              </a:rPr>
              <a:t>You’ve heard it before: One minute the economy is great and the next minute it’s doom and gloom.  </a:t>
            </a:r>
          </a:p>
          <a:p>
            <a:pPr marL="171450" indent="-171450">
              <a:spcAft>
                <a:spcPts val="600"/>
              </a:spcAft>
              <a:buFont typeface="Arial" panose="020B0604020202020204" pitchFamily="34" charset="0"/>
              <a:buChar char="•"/>
            </a:pPr>
            <a:r>
              <a:rPr lang="en-US" sz="1000" dirty="0">
                <a:solidFill>
                  <a:srgbClr val="000000"/>
                </a:solidFill>
              </a:rPr>
              <a:t>One thing is true though: As you save for retirement, you’ll see many market ups and downs. That's natural. </a:t>
            </a:r>
          </a:p>
          <a:p>
            <a:pPr marL="171450" indent="-171450">
              <a:spcAft>
                <a:spcPts val="600"/>
              </a:spcAft>
              <a:buFont typeface="Arial" panose="020B0604020202020204" pitchFamily="34" charset="0"/>
              <a:buChar char="•"/>
            </a:pPr>
            <a:r>
              <a:rPr lang="en-US" sz="1000" dirty="0">
                <a:solidFill>
                  <a:srgbClr val="000000"/>
                </a:solidFill>
              </a:rPr>
              <a:t>That means you need to tune out the noise and keep a long-term perspective to help you succeed. </a:t>
            </a:r>
          </a:p>
          <a:p>
            <a:pPr marL="0" indent="0">
              <a:spcAft>
                <a:spcPts val="600"/>
              </a:spcAft>
              <a:buNone/>
            </a:pPr>
            <a:r>
              <a:rPr lang="en-US" sz="1000" b="1" dirty="0">
                <a:solidFill>
                  <a:srgbClr val="000000"/>
                </a:solidFill>
              </a:rPr>
              <a:t>[CLICK]</a:t>
            </a:r>
            <a:endParaRPr lang="en-US" sz="1000" dirty="0">
              <a:solidFill>
                <a:srgbClr val="000000"/>
              </a:solidFill>
            </a:endParaRPr>
          </a:p>
          <a:p>
            <a:pPr>
              <a:spcAft>
                <a:spcPts val="600"/>
              </a:spcAft>
            </a:pPr>
            <a:endParaRPr lang="en-US" sz="1050" dirty="0"/>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15</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21F1CDF8-3A25-1137-0BB5-AEAF42D095D2}"/>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85466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375" y="919163"/>
            <a:ext cx="3581400" cy="2014537"/>
          </a:xfrm>
          <a:prstGeom prst="rect">
            <a:avLst/>
          </a:prstGeom>
        </p:spPr>
      </p:sp>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I know that keeping a long-term perspective might be easier said than done — especially when the market drops — but it can pay off.</a:t>
            </a:r>
          </a:p>
          <a:p>
            <a:pPr>
              <a:spcAft>
                <a:spcPts val="600"/>
              </a:spcAft>
            </a:pPr>
            <a:r>
              <a:rPr lang="en-US" sz="1000" dirty="0">
                <a:solidFill>
                  <a:srgbClr val="000000"/>
                </a:solidFill>
                <a:latin typeface="Avenir Next LT Com Regular" panose="020B0503020202020204" pitchFamily="34" charset="0"/>
              </a:rPr>
              <a:t>Look at this hypothetical $1,000 investment in the S&amp;P 500 Index over 30 years: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some years, the returns were DOWN more than one third of their value. So, some investments may have lost value.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other years, the returns </a:t>
            </a:r>
            <a:r>
              <a:rPr lang="en-US" sz="1000">
                <a:solidFill>
                  <a:srgbClr val="000000"/>
                </a:solidFill>
                <a:latin typeface="Avenir Next LT Com Regular" panose="020B0503020202020204" pitchFamily="34" charset="0"/>
              </a:rPr>
              <a:t>were UP more than one-third their value.</a:t>
            </a:r>
            <a:endParaRPr lang="en-US" sz="1000" dirty="0">
              <a:solidFill>
                <a:srgbClr val="000000"/>
              </a:solidFill>
              <a:latin typeface="Avenir Next LT Com Regular" panose="020B0503020202020204" pitchFamily="34" charset="0"/>
            </a:endParaRP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Don’t get wrapped up in the highs and lows.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 really matters is the big picture: Over 30 years, this one-time investment grew to more than $22,000.</a:t>
            </a:r>
          </a:p>
          <a:p>
            <a:pPr>
              <a:spcAft>
                <a:spcPts val="600"/>
              </a:spcAft>
            </a:pPr>
            <a:r>
              <a:rPr lang="en-US" sz="1000" dirty="0">
                <a:solidFill>
                  <a:srgbClr val="000000"/>
                </a:solidFill>
                <a:latin typeface="Avenir Next LT Com Regular" panose="020B0503020202020204" pitchFamily="34" charset="0"/>
              </a:rPr>
              <a:t>Obviously, you'll need to invest more than $1,000 for retirement but this hypothetical example shows the potential in staying invested.</a:t>
            </a:r>
            <a:endParaRPr lang="en-US" sz="1000"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16</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434C1341-9F38-2BED-3ABF-C88B950C5C37}"/>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242487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2806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While braving market dips and dives might seem daunting, it may be the key to achieving your retirement goals.</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In this example, Bruce keeps his money out of the market. He saves $1,000 a month in cash.</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Meanwhile, Allison puts her money in growth-oriented funds.</a:t>
            </a:r>
          </a:p>
          <a:p>
            <a:pPr>
              <a:spcAft>
                <a:spcPts val="600"/>
              </a:spcAft>
            </a:pPr>
            <a:r>
              <a:rPr lang="en-US" sz="1000" dirty="0">
                <a:latin typeface="AvenirNext LT Com Regular" panose="020B0503020202020204" pitchFamily="34" charset="0"/>
              </a:rPr>
              <a:t>Even though Allison only saves $250 a month — just a quarter of what Bruce saves! — after 40 years of saving she would have nearly $3,000 a month to withdraw — over $1,300 more than Bruce. </a:t>
            </a:r>
            <a:endParaRPr lang="en-US" sz="1000" b="1"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4A2BC-7152-4FC8-9A70-252D6E4B557D}"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endParaRPr>
          </a:p>
        </p:txBody>
      </p:sp>
      <p:sp>
        <p:nvSpPr>
          <p:cNvPr id="7" name="Slide Image Placeholder 6">
            <a:extLst>
              <a:ext uri="{FF2B5EF4-FFF2-40B4-BE49-F238E27FC236}">
                <a16:creationId xmlns:a16="http://schemas.microsoft.com/office/drawing/2014/main" id="{9E716AFD-CD0E-401A-ACF1-AB7F3D9242A9}"/>
              </a:ext>
            </a:extLst>
          </p:cNvPr>
          <p:cNvSpPr>
            <a:spLocks noGrp="1" noRot="1" noChangeAspect="1"/>
          </p:cNvSpPr>
          <p:nvPr>
            <p:ph type="sldImg"/>
          </p:nvPr>
        </p:nvSpPr>
        <p:spPr>
          <a:xfrm>
            <a:off x="334963" y="914400"/>
            <a:ext cx="3589337" cy="2019300"/>
          </a:xfrm>
          <a:prstGeom prst="rect">
            <a:avLst/>
          </a:prstGeom>
        </p:spPr>
      </p:sp>
      <p:sp>
        <p:nvSpPr>
          <p:cNvPr id="2" name="Footer Placeholder 1">
            <a:extLst>
              <a:ext uri="{FF2B5EF4-FFF2-40B4-BE49-F238E27FC236}">
                <a16:creationId xmlns:a16="http://schemas.microsoft.com/office/drawing/2014/main" id="{AB8A31E7-8B8E-06C7-690D-E1E21E431C74}"/>
              </a:ext>
            </a:extLst>
          </p:cNvPr>
          <p:cNvSpPr>
            <a:spLocks noGrp="1"/>
          </p:cNvSpPr>
          <p:nvPr>
            <p:ph type="ftr" sz="quarter" idx="4"/>
          </p:nvPr>
        </p:nvSpPr>
        <p:spPr/>
        <p:txBody>
          <a:bodyPr/>
          <a:lstStyle/>
          <a:p>
            <a:r>
              <a:rPr lang="en-US" dirty="0">
                <a:solidFill>
                  <a:schemeClr val="tx1"/>
                </a:solidFill>
              </a:rPr>
              <a:t>© 2025 Capital Group. All rights reserved.</a:t>
            </a:r>
          </a:p>
        </p:txBody>
      </p:sp>
    </p:spTree>
    <p:extLst>
      <p:ext uri="{BB962C8B-B14F-4D97-AF65-F5344CB8AC3E}">
        <p14:creationId xmlns:p14="http://schemas.microsoft.com/office/powerpoint/2010/main" val="3995568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314700"/>
            <a:ext cx="6013450" cy="3600451"/>
          </a:xfrm>
          <a:prstGeom prst="rect">
            <a:avLst/>
          </a:prstGeom>
        </p:spPr>
        <p:txBody>
          <a:bodyPr/>
          <a:lstStyle/>
          <a:p>
            <a:pPr marL="171450" indent="-171450">
              <a:spcAft>
                <a:spcPts val="600"/>
              </a:spcAft>
              <a:buFont typeface="Arial" panose="020B0604020202020204" pitchFamily="34" charset="0"/>
              <a:buChar char="•"/>
            </a:pPr>
            <a:r>
              <a:rPr lang="en-US" sz="1000" dirty="0"/>
              <a:t>If you’re looking for more guidance, use the URL provided by your employer to access your enrollment site. You can explore the site to learn more about your plan’s features, investment options and how to enroll.</a:t>
            </a:r>
          </a:p>
          <a:p>
            <a:pPr marL="171450" indent="-171450">
              <a:spcAft>
                <a:spcPts val="600"/>
              </a:spcAft>
              <a:buFont typeface="Arial" panose="020B0604020202020204" pitchFamily="34" charset="0"/>
              <a:buChar char="•"/>
            </a:pPr>
            <a:r>
              <a:rPr lang="en-US" sz="1000" dirty="0"/>
              <a:t>Once you’ve enrolled, it’s easy to monitor your account on the participant website. You can also take advantage of a bunch of interactive features, like calculators to double check your savings rate. </a:t>
            </a:r>
          </a:p>
          <a:p>
            <a:pPr marL="171450" indent="-171450">
              <a:spcAft>
                <a:spcPts val="600"/>
              </a:spcAft>
              <a:buFont typeface="Arial" panose="020B0604020202020204" pitchFamily="34" charset="0"/>
              <a:buChar char="•"/>
            </a:pPr>
            <a:r>
              <a:rPr lang="en-US" sz="1000" dirty="0"/>
              <a:t>From the website, you can access </a:t>
            </a:r>
            <a:r>
              <a:rPr lang="en-US" sz="1000" dirty="0" err="1"/>
              <a:t>ICanRetire.com</a:t>
            </a:r>
            <a:r>
              <a:rPr lang="en-US" sz="1000" dirty="0"/>
              <a:t>, which is full of articles and videos to help you learn the ropes on retirement savings. You can also get a retirement action plan tailored to your personal retirement style to help you keep your savings on track.</a:t>
            </a:r>
          </a:p>
          <a:p>
            <a:pPr marL="171450" indent="-171450">
              <a:spcAft>
                <a:spcPts val="600"/>
              </a:spcAft>
              <a:buFont typeface="Arial" panose="020B0604020202020204" pitchFamily="34" charset="0"/>
              <a:buChar char="•"/>
            </a:pPr>
            <a:r>
              <a:rPr lang="en-US" sz="1000" dirty="0"/>
              <a:t>Or, if you want to manage your account on the go, download the mobile app from the Apple App Store or Google Play.</a:t>
            </a:r>
          </a:p>
          <a:p>
            <a:pPr marL="0" indent="0">
              <a:spcAft>
                <a:spcPts val="600"/>
              </a:spcAft>
              <a:buNone/>
            </a:pPr>
            <a:r>
              <a:rPr lang="en-US" sz="1000" b="1" dirty="0"/>
              <a:t>[CLICK]</a:t>
            </a:r>
          </a:p>
        </p:txBody>
      </p:sp>
      <p:sp>
        <p:nvSpPr>
          <p:cNvPr id="7" name="Slide Image Placeholder 6">
            <a:extLst>
              <a:ext uri="{FF2B5EF4-FFF2-40B4-BE49-F238E27FC236}">
                <a16:creationId xmlns:a16="http://schemas.microsoft.com/office/drawing/2014/main" id="{BFEC9889-912D-43FB-A804-AB6515BF9FE9}"/>
              </a:ext>
            </a:extLst>
          </p:cNvPr>
          <p:cNvSpPr>
            <a:spLocks noGrp="1" noRot="1" noChangeAspect="1"/>
          </p:cNvSpPr>
          <p:nvPr>
            <p:ph type="sldImg"/>
          </p:nvPr>
        </p:nvSpPr>
        <p:spPr>
          <a:xfrm>
            <a:off x="336550" y="931863"/>
            <a:ext cx="3557588" cy="2001837"/>
          </a:xfrm>
          <a:prstGeom prst="rect">
            <a:avLst/>
          </a:prstGeom>
        </p:spPr>
      </p:sp>
      <p:sp>
        <p:nvSpPr>
          <p:cNvPr id="8" name="Slide Number Placeholder 3">
            <a:extLst>
              <a:ext uri="{FF2B5EF4-FFF2-40B4-BE49-F238E27FC236}">
                <a16:creationId xmlns:a16="http://schemas.microsoft.com/office/drawing/2014/main" id="{5E6757F2-B57F-A0B9-4B9F-1F68C6D715EC}"/>
              </a:ext>
            </a:extLst>
          </p:cNvPr>
          <p:cNvSpPr>
            <a:spLocks noGrp="1"/>
          </p:cNvSpPr>
          <p:nvPr>
            <p:ph type="sldNum" sz="quarter" idx="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4A2BC-7152-4FC8-9A70-252D6E4B557D}" type="slidenum">
              <a:rPr kumimoji="0" lang="en-US" sz="800" b="0" i="0" u="none" strike="noStrike" kern="1200" cap="none" spc="0" normalizeH="0" baseline="0" noProof="0" smtClean="0">
                <a:ln>
                  <a:noFill/>
                </a:ln>
                <a:solidFill>
                  <a:prstClr val="black"/>
                </a:solidFill>
                <a:effectLst/>
                <a:uLnTx/>
                <a:uFillTx/>
                <a:latin typeface="Avenir 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endParaRPr>
          </a:p>
        </p:txBody>
      </p:sp>
      <p:sp>
        <p:nvSpPr>
          <p:cNvPr id="2" name="Footer Placeholder 1">
            <a:extLst>
              <a:ext uri="{FF2B5EF4-FFF2-40B4-BE49-F238E27FC236}">
                <a16:creationId xmlns:a16="http://schemas.microsoft.com/office/drawing/2014/main" id="{A17BE7A7-D193-843F-780B-9E91FD90B219}"/>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902182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4400"/>
            <a:ext cx="3587750" cy="2019300"/>
          </a:xfrm>
          <a:prstGeom prst="rect">
            <a:avLst/>
          </a:prstGeom>
        </p:spPr>
      </p:sp>
      <p:sp>
        <p:nvSpPr>
          <p:cNvPr id="3" name="Notes Placeholder 2"/>
          <p:cNvSpPr>
            <a:spLocks noGrp="1"/>
          </p:cNvSpPr>
          <p:nvPr>
            <p:ph type="body" idx="1"/>
          </p:nvPr>
        </p:nvSpPr>
        <p:spPr>
          <a:xfrm>
            <a:off x="334964" y="3314701"/>
            <a:ext cx="6013450" cy="4497668"/>
          </a:xfrm>
          <a:prstGeom prst="rect">
            <a:avLst/>
          </a:prstGeom>
        </p:spPr>
        <p:txBody>
          <a:bodyPr/>
          <a:lstStyle/>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We've covered a lot of info today to help you on your journey to retirement; I want you to remember three key things:</a:t>
            </a:r>
          </a:p>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First, we talked about choosing a contribution rate that makes sense for you.</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What’s important is that you contribute what you can now, then consider increasing your contribution amount over time.</a:t>
            </a:r>
          </a:p>
          <a:p>
            <a:pPr marL="365125" lvl="1" indent="-182563">
              <a:spcAft>
                <a:spcPts val="600"/>
              </a:spcAft>
              <a:buFont typeface="Courier New" panose="02070309020205020404" pitchFamily="49" charset="0"/>
              <a:buChar char="o"/>
            </a:pPr>
            <a:r>
              <a:rPr lang="en-US" sz="1000" b="1" dirty="0">
                <a:solidFill>
                  <a:srgbClr val="000000"/>
                </a:solidFill>
                <a:latin typeface="Avenir Next LT Com Regular" panose="020B0503020202020204" pitchFamily="34" charset="0"/>
              </a:rPr>
              <a:t>[OPTIONAL]: </a:t>
            </a:r>
            <a:r>
              <a:rPr lang="en-US" sz="1000" dirty="0">
                <a:solidFill>
                  <a:srgbClr val="000000"/>
                </a:solidFill>
                <a:latin typeface="Avenir Next LT Com Regular" panose="020B0503020202020204" pitchFamily="34" charset="0"/>
              </a:rPr>
              <a:t>Your employer will help you by making matching contributions, so make sure you’re not leaving money on the table.</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Then we talked about choosing investments that are aligned with your goals.</a:t>
            </a:r>
          </a:p>
          <a:p>
            <a:pPr marL="365125" lvl="1" indent="-182563">
              <a:spcAft>
                <a:spcPts val="600"/>
              </a:spcAft>
              <a:buFont typeface="Courier New" panose="02070309020205020404" pitchFamily="49" charset="0"/>
              <a:buChar char="o"/>
            </a:pPr>
            <a:r>
              <a:rPr lang="en-US" sz="1000" b="1" dirty="0">
                <a:solidFill>
                  <a:srgbClr val="000000"/>
                </a:solidFill>
                <a:latin typeface="Avenir Next LT Com Regular" panose="020B0503020202020204" pitchFamily="34" charset="0"/>
              </a:rPr>
              <a:t>[OPTIONAL]: </a:t>
            </a:r>
            <a:r>
              <a:rPr lang="en-US" sz="1000" dirty="0">
                <a:solidFill>
                  <a:srgbClr val="000000"/>
                </a:solidFill>
                <a:latin typeface="Avenir Next LT Com Regular" panose="020B0503020202020204" pitchFamily="34" charset="0"/>
              </a:rPr>
              <a:t>Consider target date funds if you want a simplified "do it for me" approach to investing.</a:t>
            </a:r>
          </a:p>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Finally, we talked about the importance of staying focused on your investment plan.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It makes sense to re-evaluate from time to time, but don’t let the day-to-day news or market hiccups interfere with your plan.</a:t>
            </a:r>
          </a:p>
          <a:p>
            <a:pPr marL="365125" lvl="1" indent="-182563">
              <a:spcAft>
                <a:spcPts val="600"/>
              </a:spcAft>
              <a:buFont typeface="Courier New" panose="02070309020205020404" pitchFamily="49" charset="0"/>
              <a:buChar char="o"/>
              <a:defRPr/>
            </a:pPr>
            <a:r>
              <a:rPr lang="en-US" sz="1000" dirty="0">
                <a:solidFill>
                  <a:srgbClr val="000000"/>
                </a:solidFill>
                <a:latin typeface="Avenir Next LT Com Regular" panose="020B0503020202020204" pitchFamily="34" charset="0"/>
              </a:rPr>
              <a:t>History has shown that a long-term investment approach has potential to help you pursue a better outcome.</a:t>
            </a:r>
          </a:p>
          <a:p>
            <a:pPr marL="191589" indent="-191589">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With a little planning, retirement can be an exciting and fulfilling part of life, so thank you for taking the time to meet with me today.</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 hope our conversation today has helped you think about your investment plan.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 encourage you to speak with me or your employer if you have any questions about </a:t>
            </a:r>
            <a:r>
              <a:rPr lang="en-US" sz="1000" dirty="0">
                <a:solidFill>
                  <a:srgbClr val="000000"/>
                </a:solidFill>
                <a:latin typeface="Avenir Next LT Com Regular" panose="020B0503020202020204" pitchFamily="34" charset="0"/>
                <a:sym typeface="Avenir Next LT Com Regular"/>
              </a:rPr>
              <a:t>investing for retirement</a:t>
            </a:r>
            <a:r>
              <a:rPr lang="en-US" sz="1000" dirty="0">
                <a:solidFill>
                  <a:srgbClr val="000000"/>
                </a:solidFill>
                <a:latin typeface="Avenir Next LT Com Regular" panose="020B0503020202020204" pitchFamily="34" charset="0"/>
              </a:rPr>
              <a:t>.</a:t>
            </a:r>
            <a:endParaRPr lang="en-US" sz="1000"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19</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1DBF6015-1BC7-4978-9657-855301A3066B}"/>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3036107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27100"/>
            <a:ext cx="3567112" cy="2006600"/>
          </a:xfrm>
          <a:prstGeom prst="rect">
            <a:avLst/>
          </a:prstGeom>
        </p:spPr>
      </p:sp>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marL="0" marR="0" lvl="0" indent="0" algn="r" defTabSz="228600" rtl="0" eaLnBrk="1" fontAlgn="auto" latinLnBrk="0" hangingPunct="0">
              <a:lnSpc>
                <a:spcPct val="100000"/>
              </a:lnSpc>
              <a:spcBef>
                <a:spcPts val="0"/>
              </a:spcBef>
              <a:spcAft>
                <a:spcPts val="0"/>
              </a:spcAft>
              <a:buClrTx/>
              <a:buSzTx/>
              <a:buFontTx/>
              <a:buNone/>
              <a:tabLst/>
              <a:defRPr/>
            </a:pPr>
            <a:fld id="{313BF4A9-858F-4D59-9EF7-6963AF44619B}"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20</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sp>
        <p:nvSpPr>
          <p:cNvPr id="5" name="Footer Placeholder 4">
            <a:extLst>
              <a:ext uri="{FF2B5EF4-FFF2-40B4-BE49-F238E27FC236}">
                <a16:creationId xmlns:a16="http://schemas.microsoft.com/office/drawing/2014/main" id="{A1268AF2-D839-8CD1-E4C8-6C97C18AD9EB}"/>
              </a:ext>
            </a:extLst>
          </p:cNvPr>
          <p:cNvSpPr>
            <a:spLocks noGrp="1"/>
          </p:cNvSpPr>
          <p:nvPr>
            <p:ph type="ftr" sz="quarter" idx="4"/>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34962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capgroup.invisionapp.com/dsm/capital-group-american-funds/cg-brand-style-guide?version=612e90866f7be162a2730656"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8" cy="838200"/>
          </a:xfrm>
        </p:spPr>
        <p:txBody>
          <a:bodyPr/>
          <a:lstStyle>
            <a:lvl1pPr>
              <a:defRPr baseline="0">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baseline="0">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baseline="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6" name="Text Placeholder 15"/>
          <p:cNvSpPr>
            <a:spLocks noGrp="1"/>
          </p:cNvSpPr>
          <p:nvPr>
            <p:ph type="body" sz="quarter" idx="15" hasCustomPrompt="1"/>
          </p:nvPr>
        </p:nvSpPr>
        <p:spPr>
          <a:xfrm>
            <a:off x="571497" y="914400"/>
            <a:ext cx="11048941" cy="571500"/>
          </a:xfrm>
          <a:ln w="12700">
            <a:miter lim="400000"/>
          </a:ln>
        </p:spPr>
        <p:txBody>
          <a:bodyPr lIns="0" tIns="0" rIns="0" bIns="0">
            <a:noAutofit/>
          </a:bodyPr>
          <a:lstStyle>
            <a:lvl1pPr>
              <a:defRPr lang="en-US" sz="24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276264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G-Internal widescreen Title No Aperture">
    <p:bg>
      <p:bgPr>
        <a:solidFill>
          <a:schemeClr val="accent1"/>
        </a:solidFill>
        <a:effectLst/>
      </p:bgPr>
    </p:bg>
    <p:spTree>
      <p:nvGrpSpPr>
        <p:cNvPr id="1" name=""/>
        <p:cNvGrpSpPr/>
        <p:nvPr/>
      </p:nvGrpSpPr>
      <p:grpSpPr>
        <a:xfrm>
          <a:off x="0" y="0"/>
          <a:ext cx="0" cy="0"/>
          <a:chOff x="0" y="0"/>
          <a:chExt cx="0" cy="0"/>
        </a:xfrm>
      </p:grpSpPr>
      <p:sp>
        <p:nvSpPr>
          <p:cNvPr id="10" name="Rectangle"/>
          <p:cNvSpPr/>
          <p:nvPr/>
        </p:nvSpPr>
        <p:spPr>
          <a:xfrm>
            <a:off x="0" y="0"/>
            <a:ext cx="12188952" cy="1371600"/>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119" name="Title Text"/>
          <p:cNvSpPr txBox="1">
            <a:spLocks noGrp="1"/>
          </p:cNvSpPr>
          <p:nvPr>
            <p:ph type="title"/>
          </p:nvPr>
        </p:nvSpPr>
        <p:spPr>
          <a:xfrm>
            <a:off x="588566" y="1673352"/>
            <a:ext cx="8663940" cy="1755648"/>
          </a:xfrm>
          <a:prstGeom prst="rect">
            <a:avLst/>
          </a:prstGeom>
        </p:spPr>
        <p:txBody>
          <a:bodyPr/>
          <a:lstStyle>
            <a:lvl1pPr>
              <a:lnSpc>
                <a:spcPct val="90000"/>
              </a:lnSpc>
              <a:spcAft>
                <a:spcPts val="0"/>
              </a:spcAft>
              <a:defRPr sz="4800">
                <a:solidFill>
                  <a:srgbClr val="FFFFFF"/>
                </a:solidFill>
                <a:latin typeface="+mj-lt"/>
              </a:defRPr>
            </a:lvl1pPr>
          </a:lstStyle>
          <a:p>
            <a:r>
              <a:rPr lang="en-GB"/>
              <a:t>Click to edit Master title style</a:t>
            </a:r>
            <a:endParaRPr dirty="0"/>
          </a:p>
        </p:txBody>
      </p:sp>
      <p:sp>
        <p:nvSpPr>
          <p:cNvPr id="121" name="Subtitle"/>
          <p:cNvSpPr>
            <a:spLocks noGrp="1"/>
          </p:cNvSpPr>
          <p:nvPr>
            <p:ph type="body" sz="quarter" idx="13"/>
          </p:nvPr>
        </p:nvSpPr>
        <p:spPr>
          <a:xfrm>
            <a:off x="588566" y="3657600"/>
            <a:ext cx="8663940" cy="1345567"/>
          </a:xfrm>
          <a:prstGeom prst="rect">
            <a:avLst/>
          </a:prstGeom>
        </p:spPr>
        <p:txBody>
          <a:bodyPr>
            <a:noAutofit/>
          </a:bodyPr>
          <a:lstStyle>
            <a:lvl1pPr marL="0" indent="0">
              <a:lnSpc>
                <a:spcPct val="90000"/>
              </a:lnSpc>
              <a:spcBef>
                <a:spcPts val="0"/>
              </a:spcBef>
              <a:spcAft>
                <a:spcPts val="0"/>
              </a:spcAft>
              <a:buNone/>
              <a:tabLst>
                <a:tab pos="476250" algn="l"/>
              </a:tabLst>
              <a:defRPr sz="3200" b="1" spc="-30">
                <a:solidFill>
                  <a:schemeClr val="accent1">
                    <a:lumMod val="20000"/>
                    <a:lumOff val="80000"/>
                  </a:schemeClr>
                </a:solidFill>
                <a:latin typeface="+mj-lt"/>
                <a:ea typeface="+mn-ea"/>
                <a:cs typeface="+mn-cs"/>
                <a:sym typeface="Avenir Next LT Com Demi"/>
              </a:defRPr>
            </a:lvl1pPr>
          </a:lstStyle>
          <a:p>
            <a:pPr lvl="0"/>
            <a:r>
              <a:rPr lang="en-GB"/>
              <a:t>Click to edit Master text styles</a:t>
            </a:r>
          </a:p>
        </p:txBody>
      </p:sp>
      <p:sp>
        <p:nvSpPr>
          <p:cNvPr id="12" name="© The Capital Group Companies, Inc."/>
          <p:cNvSpPr txBox="1"/>
          <p:nvPr/>
        </p:nvSpPr>
        <p:spPr>
          <a:xfrm>
            <a:off x="588566" y="6458040"/>
            <a:ext cx="1987724" cy="12650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 2025 Capital Group. All rights reserved. </a:t>
            </a:r>
            <a:endParaRPr sz="800" dirty="0">
              <a:solidFill>
                <a:schemeClr val="bg1"/>
              </a:solidFill>
              <a:latin typeface="+mn-lt"/>
            </a:endParaRPr>
          </a:p>
        </p:txBody>
      </p:sp>
      <p:sp>
        <p:nvSpPr>
          <p:cNvPr id="8" name="TextBox 7">
            <a:extLst>
              <a:ext uri="{FF2B5EF4-FFF2-40B4-BE49-F238E27FC236}">
                <a16:creationId xmlns:a16="http://schemas.microsoft.com/office/drawing/2014/main" id="{F76D7692-9971-7842-BF45-C03881614296}"/>
              </a:ext>
            </a:extLst>
          </p:cNvPr>
          <p:cNvSpPr txBox="1"/>
          <p:nvPr/>
        </p:nvSpPr>
        <p:spPr>
          <a:xfrm>
            <a:off x="588565" y="5448245"/>
            <a:ext cx="5271907" cy="6309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ct val="100000"/>
              </a:lnSpc>
              <a:spcBef>
                <a:spcPts val="0"/>
              </a:spcBef>
              <a:spcAft>
                <a:spcPts val="300"/>
              </a:spcAft>
              <a:buClrTx/>
              <a:buSzTx/>
              <a:buFontTx/>
              <a:buNone/>
              <a:tabLst/>
            </a:pPr>
            <a:r>
              <a:rPr kumimoji="0" lang="en-US" sz="1200" b="1" i="0" u="none" strike="noStrike" cap="none" spc="0" normalizeH="0" baseline="0" dirty="0">
                <a:ln>
                  <a:noFill/>
                </a:ln>
                <a:solidFill>
                  <a:schemeClr val="bg1"/>
                </a:solidFill>
                <a:effectLst/>
                <a:uFillTx/>
                <a:latin typeface="+mn-lt"/>
                <a:ea typeface="Avenir Next LT Com Regular"/>
                <a:cs typeface="Avenir Next LT Com Regular"/>
                <a:sym typeface="Avenir Next LT Com Regular"/>
              </a:rPr>
              <a:t>Figures are past results and are not predictive of results in future periods.</a:t>
            </a:r>
          </a:p>
          <a:p>
            <a:pPr marL="0" marR="0" indent="0" algn="l" defTabSz="457200" rtl="0" fontAlgn="auto" latinLnBrk="0" hangingPunct="0">
              <a:lnSpc>
                <a:spcPct val="100000"/>
              </a:lnSpc>
              <a:spcBef>
                <a:spcPts val="0"/>
              </a:spcBef>
              <a:spcAft>
                <a:spcPts val="300"/>
              </a:spcAft>
              <a:buClrTx/>
              <a:buSzTx/>
              <a:buFontTx/>
              <a:buNone/>
              <a:tabLst/>
            </a:pPr>
            <a:r>
              <a:rPr kumimoji="0" lang="en-US" sz="1200" b="1" i="0" u="none" strike="noStrike" cap="none" spc="0" normalizeH="0" baseline="0" dirty="0">
                <a:ln>
                  <a:noFill/>
                </a:ln>
                <a:solidFill>
                  <a:schemeClr val="bg1"/>
                </a:solidFill>
                <a:effectLst/>
                <a:uFillTx/>
                <a:latin typeface="+mn-lt"/>
                <a:ea typeface="Avenir Next LT Com Regular"/>
                <a:cs typeface="Avenir Next LT Com Regular"/>
                <a:sym typeface="Avenir Next LT Com Regular"/>
              </a:rPr>
              <a:t>Investments are not FDIC-insured, nor are they deposits of or guaranteed by a bank or any other entity, so they may lose value.</a:t>
            </a:r>
          </a:p>
        </p:txBody>
      </p:sp>
      <p:pic>
        <p:nvPicPr>
          <p:cNvPr id="14" name="Picture 13">
            <a:extLst>
              <a:ext uri="{FF2B5EF4-FFF2-40B4-BE49-F238E27FC236}">
                <a16:creationId xmlns:a16="http://schemas.microsoft.com/office/drawing/2014/main" id="{1DB28E25-DCCE-5D8A-62FB-1D434FBDC0F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664" r="-680"/>
          <a:stretch/>
        </p:blipFill>
        <p:spPr>
          <a:xfrm>
            <a:off x="9409967" y="278703"/>
            <a:ext cx="2269924" cy="859536"/>
          </a:xfrm>
          <a:prstGeom prst="rect">
            <a:avLst/>
          </a:prstGeom>
        </p:spPr>
      </p:pic>
    </p:spTree>
    <p:extLst>
      <p:ext uri="{BB962C8B-B14F-4D97-AF65-F5344CB8AC3E}">
        <p14:creationId xmlns:p14="http://schemas.microsoft.com/office/powerpoint/2010/main" val="405359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ader 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143000"/>
          </a:xfrm>
          <a:solidFill>
            <a:schemeClr val="accent1"/>
          </a:solidFill>
        </p:spPr>
        <p:txBody>
          <a:bodyPr lIns="576072" tIns="0" rIns="182880" bIns="0" anchor="ctr" anchorCtr="0"/>
          <a:lstStyle>
            <a:lvl1pPr>
              <a:defRPr lang="en-US" dirty="0">
                <a:solidFill>
                  <a:schemeClr val="bg1"/>
                </a:solidFill>
              </a:defRPr>
            </a:lvl1pPr>
          </a:lstStyle>
          <a:p>
            <a:pPr lvl="0"/>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baseline="0">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baseline="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2186396"/>
            <a:ext cx="11048941" cy="3894550"/>
          </a:xfrm>
        </p:spPr>
        <p:txBody>
          <a:bodyPr/>
          <a:lstStyle>
            <a:lvl1pPr marL="342900" indent="-342900">
              <a:spcBef>
                <a:spcPts val="600"/>
              </a:spcBef>
              <a:buClr>
                <a:schemeClr val="accent1"/>
              </a:buClr>
              <a:buFont typeface="AvenirNext LT Com Medium" panose="020B0803020202020204" pitchFamily="34" charset="0"/>
              <a:buChar char="•"/>
              <a:defRPr sz="2200" baseline="0">
                <a:latin typeface="AvenirNext LT Com Regular" panose="020B0503020202020204" pitchFamily="34" charset="0"/>
              </a:defRPr>
            </a:lvl1pPr>
            <a:lvl2pPr marL="800100" indent="-228600">
              <a:spcBef>
                <a:spcPts val="0"/>
              </a:spcBef>
              <a:spcAft>
                <a:spcPts val="1800"/>
              </a:spcAft>
              <a:buFont typeface="Arial" panose="020B0604020202020204" pitchFamily="34" charset="0"/>
              <a:buChar char="–"/>
              <a:defRPr baseline="0">
                <a:latin typeface="AvenirNext LT Com Regular" panose="020B0503020202020204" pitchFamily="34" charset="0"/>
              </a:defRPr>
            </a:lvl2pPr>
            <a:lvl3pPr marL="1028700" indent="-228600">
              <a:spcBef>
                <a:spcPts val="0"/>
              </a:spcBef>
              <a:buFont typeface="Arial" panose="020B0604020202020204" pitchFamily="34" charset="0"/>
              <a:buChar char="•"/>
              <a:defRPr baseline="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1425342"/>
            <a:ext cx="11048941" cy="607707"/>
          </a:xfrm>
          <a:ln w="12700">
            <a:miter lim="400000"/>
          </a:ln>
        </p:spPr>
        <p:txBody>
          <a:bodyPr lIns="0" tIns="0" rIns="0" bIns="0">
            <a:noAutofit/>
          </a:bodyPr>
          <a:lstStyle>
            <a:lvl1pPr>
              <a:defRPr lang="en-US" sz="24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311026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Agenda 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2434590" cy="6858000"/>
          </a:xfrm>
          <a:solidFill>
            <a:schemeClr val="accent1"/>
          </a:solidFill>
        </p:spPr>
        <p:txBody>
          <a:bodyPr lIns="576072" tIns="822960" bIns="45720" anchor="t" anchorCtr="0"/>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9" y="4743450"/>
            <a:ext cx="1371602" cy="1542072"/>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solidFill>
                  <a:schemeClr val="tx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2811780" y="1695459"/>
            <a:ext cx="8362888" cy="4552941"/>
          </a:xfrm>
          <a:ln w="12700">
            <a:miter lim="400000"/>
          </a:ln>
        </p:spPr>
        <p:txBody>
          <a:bodyPr lIns="0" tIns="0" rIns="0" bIns="0">
            <a:noAutofit/>
          </a:bodyPr>
          <a:lstStyle>
            <a:lvl1pPr>
              <a:spcBef>
                <a:spcPts val="600"/>
              </a:spcBef>
              <a:defRPr lang="en-US" sz="2200" dirty="0">
                <a:latin typeface="AvenirNext LT Com Regular" panose="020B0503020202020204" pitchFamily="34" charset="0"/>
              </a:defRPr>
            </a:lvl1pPr>
            <a:lvl2pPr>
              <a:spcBef>
                <a:spcPts val="0"/>
              </a:spcBef>
              <a:defRPr lang="en-US" dirty="0">
                <a:latin typeface="AvenirNext LT Com Regular" panose="020B0503020202020204" pitchFamily="34" charset="0"/>
              </a:defRPr>
            </a:lvl2pPr>
            <a:lvl3pPr>
              <a:spcBef>
                <a:spcPts val="0"/>
              </a:spcBef>
              <a:defRPr lang="en-US" dirty="0">
                <a:latin typeface="AvenirNext LT Com Regular" panose="020B0503020202020204" pitchFamily="34" charset="0"/>
              </a:defRPr>
            </a:lvl3pPr>
          </a:lstStyle>
          <a:p>
            <a:pPr marL="342900" lvl="0" indent="-342900">
              <a:buClr>
                <a:schemeClr val="accent1"/>
              </a:buClr>
              <a:buChar char="•"/>
            </a:pPr>
            <a:r>
              <a:rPr lang="en-GB"/>
              <a:t>Click to edit Master text styles</a:t>
            </a:r>
          </a:p>
          <a:p>
            <a:pPr marL="342900" lvl="1" indent="-342900">
              <a:buClr>
                <a:schemeClr val="accent1"/>
              </a:buClr>
              <a:buChar char="•"/>
            </a:pPr>
            <a:r>
              <a:rPr lang="en-GB"/>
              <a:t>Second level</a:t>
            </a:r>
          </a:p>
          <a:p>
            <a:pPr marL="342900" lvl="2" indent="-342900">
              <a:buClr>
                <a:schemeClr val="accent1"/>
              </a:buClr>
              <a:buChar char="•"/>
            </a:pPr>
            <a:r>
              <a:rPr lang="en-GB"/>
              <a:t>Third level</a:t>
            </a:r>
          </a:p>
        </p:txBody>
      </p:sp>
      <p:sp>
        <p:nvSpPr>
          <p:cNvPr id="16" name="Text Placeholder 15"/>
          <p:cNvSpPr>
            <a:spLocks noGrp="1"/>
          </p:cNvSpPr>
          <p:nvPr>
            <p:ph type="body" sz="quarter" idx="15" hasCustomPrompt="1"/>
          </p:nvPr>
        </p:nvSpPr>
        <p:spPr>
          <a:xfrm>
            <a:off x="2811780" y="879357"/>
            <a:ext cx="8362888"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3452252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ubtitle Body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205"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9002" cy="323634"/>
          </a:xfrm>
        </p:spPr>
        <p:txBody>
          <a:bodyPr lIns="0" tIns="0" rIns="0" bIns="0" anchor="b">
            <a:noAutofit/>
          </a:bodyPr>
          <a:lstStyle>
            <a:lvl1pPr>
              <a:defRPr lang="en-US">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71638"/>
            <a:ext cx="3467102" cy="3992753"/>
          </a:xfrm>
        </p:spPr>
        <p:txBody>
          <a:bodyPr/>
          <a:lstStyle>
            <a:lvl1pPr>
              <a:spcBef>
                <a:spcPts val="600"/>
              </a:spcBef>
              <a:defRPr sz="2200">
                <a:latin typeface="AvenirNext LT Com Regular" panose="020B0503020202020204" pitchFamily="34" charset="0"/>
              </a:defRPr>
            </a:lvl1pPr>
            <a:lvl2pPr>
              <a:spcBef>
                <a:spcPts val="0"/>
              </a:spcBef>
              <a:defRPr>
                <a:latin typeface="AvenirNext LT Com Regular" panose="020B0503020202020204" pitchFamily="34" charset="0"/>
              </a:defRPr>
            </a:lvl2pPr>
            <a:lvl3pPr>
              <a:spcBef>
                <a:spcPts val="0"/>
              </a:spcBef>
              <a:defRPr>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66821" y="922421"/>
            <a:ext cx="11053617" cy="552049"/>
          </a:xfrm>
          <a:ln w="12700">
            <a:miter lim="400000"/>
          </a:ln>
        </p:spPr>
        <p:txBody>
          <a:bodyPr lIns="0" tIns="0" rIns="0" bIns="0">
            <a:noAutofit/>
          </a:bodyPr>
          <a:lstStyle>
            <a:lvl1pPr>
              <a:defRPr lang="en-US" sz="2400" b="1" dirty="0">
                <a:solidFill>
                  <a:schemeClr val="accent1"/>
                </a:solidFill>
                <a:latin typeface="+mj-lt"/>
                <a:ea typeface="+mn-ea"/>
                <a:cs typeface="+mn-cs"/>
              </a:defRPr>
            </a:lvl1pPr>
          </a:lstStyle>
          <a:p>
            <a:pPr lvl="0">
              <a:spcAft>
                <a:spcPts val="0"/>
              </a:spcAft>
              <a:buFontTx/>
              <a:tabLst>
                <a:tab pos="476250" algn="l"/>
              </a:tabLst>
            </a:pPr>
            <a:r>
              <a:rPr lang="en-US" dirty="0"/>
              <a:t>Subtitle text</a:t>
            </a:r>
          </a:p>
        </p:txBody>
      </p:sp>
      <p:sp>
        <p:nvSpPr>
          <p:cNvPr id="8" name="Content Placeholder 7"/>
          <p:cNvSpPr>
            <a:spLocks noGrp="1"/>
          </p:cNvSpPr>
          <p:nvPr>
            <p:ph sz="quarter" idx="16" hasCustomPrompt="1"/>
          </p:nvPr>
        </p:nvSpPr>
        <p:spPr>
          <a:xfrm>
            <a:off x="4343401" y="1671638"/>
            <a:ext cx="7276304" cy="3992753"/>
          </a:xfrm>
        </p:spPr>
        <p:txBody>
          <a:bodyPr/>
          <a:lstStyle>
            <a:lvl1pPr marL="0" indent="0">
              <a:buNone/>
              <a:defRPr>
                <a:latin typeface="AvenirNext LT Com Regular" panose="020B0503020202020204" pitchFamily="34" charset="0"/>
              </a:defRPr>
            </a:lvl1pPr>
          </a:lstStyle>
          <a:p>
            <a:pPr lvl="0"/>
            <a:r>
              <a:rPr lang="en-US" dirty="0"/>
              <a:t>Object</a:t>
            </a:r>
          </a:p>
        </p:txBody>
      </p:sp>
    </p:spTree>
    <p:extLst>
      <p:ext uri="{BB962C8B-B14F-4D97-AF65-F5344CB8AC3E}">
        <p14:creationId xmlns:p14="http://schemas.microsoft.com/office/powerpoint/2010/main" val="305283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266"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72590"/>
            <a:ext cx="3771902" cy="4289298"/>
          </a:xfrm>
        </p:spPr>
        <p:txBody>
          <a:bodyPr/>
          <a:lstStyle>
            <a:lvl1pPr>
              <a:spcBef>
                <a:spcPts val="600"/>
              </a:spcBef>
              <a:defRPr sz="2200">
                <a:latin typeface="AvenirNext LT Com Regular" panose="020B0503020202020204" pitchFamily="34" charset="0"/>
              </a:defRPr>
            </a:lvl1pPr>
            <a:lvl2pPr>
              <a:spcBef>
                <a:spcPts val="0"/>
              </a:spcBef>
              <a:defRPr sz="1800">
                <a:latin typeface="AvenirNext LT Com Regular" panose="020B0503020202020204" pitchFamily="34" charset="0"/>
              </a:defRPr>
            </a:lvl2pPr>
            <a:lvl3pPr>
              <a:spcBef>
                <a:spcPts val="0"/>
              </a:spcBef>
              <a:defRPr sz="160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500" y="914400"/>
            <a:ext cx="11049000" cy="571500"/>
          </a:xfrm>
          <a:ln w="12700">
            <a:miter lim="400000"/>
          </a:ln>
        </p:spPr>
        <p:txBody>
          <a:bodyPr lIns="0" tIns="0" rIns="0" bIns="0">
            <a:noAutofit/>
          </a:bodyPr>
          <a:lstStyle>
            <a:lvl1pPr>
              <a:defRPr lang="en-US" sz="24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5943601" y="1735177"/>
            <a:ext cx="4076700" cy="3791863"/>
          </a:xfrm>
        </p:spPr>
        <p:txBody>
          <a:bodyPr/>
          <a:lstStyle>
            <a:lvl1pPr marL="0" indent="0">
              <a:buNone/>
              <a:defRPr>
                <a:latin typeface="AvenirNext LT Com Regular" panose="020B0503020202020204" pitchFamily="34" charset="0"/>
              </a:defRPr>
            </a:lvl1pPr>
          </a:lstStyle>
          <a:p>
            <a:r>
              <a:rPr lang="en-US" dirty="0"/>
              <a:t>pie chart</a:t>
            </a:r>
          </a:p>
        </p:txBody>
      </p:sp>
    </p:spTree>
    <p:extLst>
      <p:ext uri="{BB962C8B-B14F-4D97-AF65-F5344CB8AC3E}">
        <p14:creationId xmlns:p14="http://schemas.microsoft.com/office/powerpoint/2010/main" val="190340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2"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9" y="1671639"/>
            <a:ext cx="3467101" cy="4290250"/>
          </a:xfrm>
        </p:spPr>
        <p:txBody>
          <a:bodyPr/>
          <a:lstStyle>
            <a:lvl1pPr>
              <a:spcBef>
                <a:spcPts val="600"/>
              </a:spcBef>
              <a:defRPr sz="2200">
                <a:latin typeface="AvenirNext LT Com Regular" panose="020B0503020202020204" pitchFamily="34" charset="0"/>
              </a:defRPr>
            </a:lvl1pPr>
            <a:lvl2pPr>
              <a:spcBef>
                <a:spcPts val="0"/>
              </a:spcBef>
              <a:defRPr sz="1800">
                <a:latin typeface="AvenirNext LT Com Regular" panose="020B0503020202020204" pitchFamily="34" charset="0"/>
              </a:defRPr>
            </a:lvl2pPr>
            <a:lvl3pPr>
              <a:spcBef>
                <a:spcPts val="0"/>
              </a:spcBef>
              <a:defRPr sz="160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916848"/>
            <a:ext cx="11049675" cy="52333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343401" y="1681514"/>
            <a:ext cx="7277100" cy="3966251"/>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347066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938"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9" y="1671639"/>
            <a:ext cx="3467101" cy="4290250"/>
          </a:xfrm>
        </p:spPr>
        <p:txBody>
          <a:bodyPr/>
          <a:lstStyle>
            <a:lvl1pPr>
              <a:spcBef>
                <a:spcPts val="600"/>
              </a:spcBef>
              <a:defRPr sz="2200">
                <a:latin typeface="AvenirNext LT Com Regular" panose="020B0503020202020204" pitchFamily="34" charset="0"/>
              </a:defRPr>
            </a:lvl1pPr>
            <a:lvl2pPr>
              <a:spcBef>
                <a:spcPts val="0"/>
              </a:spcBef>
              <a:defRPr sz="1800">
                <a:latin typeface="AvenirNext LT Com Regular" panose="020B0503020202020204" pitchFamily="34" charset="0"/>
              </a:defRPr>
            </a:lvl2pPr>
            <a:lvl3pPr>
              <a:spcBef>
                <a:spcPts val="0"/>
              </a:spcBef>
              <a:defRPr sz="160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343400" y="1671639"/>
            <a:ext cx="7277772" cy="3997641"/>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173738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6056026" y="0"/>
            <a:ext cx="6135974" cy="6858000"/>
          </a:xfrm>
        </p:spPr>
        <p:txBody>
          <a:bodyPr anchor="ctr" anchorCtr="1"/>
          <a:lstStyle>
            <a:lvl1pPr marL="0" indent="0">
              <a:buNone/>
              <a:defRPr>
                <a:latin typeface="AvenirNext LT Com Regular" panose="020B0503020202020204" pitchFamily="34" charset="0"/>
              </a:defRPr>
            </a:lvl1pPr>
          </a:lstStyle>
          <a:p>
            <a:r>
              <a:rPr lang="en-GB"/>
              <a:t>Click icon to add picture</a:t>
            </a:r>
            <a:endParaRPr lang="en-US" dirty="0"/>
          </a:p>
        </p:txBody>
      </p:sp>
      <p:sp>
        <p:nvSpPr>
          <p:cNvPr id="2" name="Title 1"/>
          <p:cNvSpPr>
            <a:spLocks noGrp="1"/>
          </p:cNvSpPr>
          <p:nvPr>
            <p:ph type="title" hasCustomPrompt="1"/>
          </p:nvPr>
        </p:nvSpPr>
        <p:spPr>
          <a:xfrm>
            <a:off x="571498" y="0"/>
            <a:ext cx="5012005"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5012005"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500" y="1671638"/>
            <a:ext cx="5012338" cy="4167014"/>
          </a:xfrm>
        </p:spPr>
        <p:txBody>
          <a:bodyPr/>
          <a:lstStyle>
            <a:lvl1pPr marL="285750" indent="-285750">
              <a:spcBef>
                <a:spcPts val="600"/>
              </a:spcBef>
              <a:buClr>
                <a:schemeClr val="accent1"/>
              </a:buClr>
              <a:buFont typeface="AvenirNext LT Com Medium" panose="020B0803020202020204" pitchFamily="34" charset="0"/>
              <a:buChar char="•"/>
              <a:defRPr sz="2200">
                <a:solidFill>
                  <a:schemeClr val="tx1"/>
                </a:solidFill>
                <a:latin typeface="AvenirNext LT Com Regular" panose="020B0503020202020204" pitchFamily="34" charset="0"/>
              </a:defRPr>
            </a:lvl1pPr>
            <a:lvl2pPr marL="801688" indent="-284163">
              <a:spcBef>
                <a:spcPts val="0"/>
              </a:spcBef>
              <a:buFont typeface="Arial" panose="020B0604020202020204" pitchFamily="34" charset="0"/>
              <a:buChar char="–"/>
              <a:defRPr sz="2000">
                <a:solidFill>
                  <a:schemeClr val="tx1"/>
                </a:solidFill>
                <a:latin typeface="AvenirNext LT Com Regular" panose="020B0503020202020204" pitchFamily="34" charset="0"/>
              </a:defRPr>
            </a:lvl2pPr>
            <a:lvl3pPr marL="1027113" indent="-225425">
              <a:spcBef>
                <a:spcPts val="0"/>
              </a:spcBef>
              <a:buFont typeface="Arial" panose="020B0604020202020204" pitchFamily="34" charset="0"/>
              <a:buChar char="•"/>
              <a:defRPr sz="1800">
                <a:solidFill>
                  <a:schemeClr val="tx1"/>
                </a:solidFill>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500" y="917074"/>
            <a:ext cx="5012338" cy="664838"/>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817606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Subtitle Body Horizontal Picture">
    <p:bg>
      <p:bgPr>
        <a:solidFill>
          <a:schemeClr val="accent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0" y="0"/>
            <a:ext cx="12192000" cy="2600325"/>
          </a:xfrm>
          <a:solidFill>
            <a:schemeClr val="bg1"/>
          </a:solidFill>
        </p:spPr>
        <p:txBody>
          <a:bodyPr anchor="ctr" anchorCtr="1"/>
          <a:lstStyle>
            <a:lvl1pPr marL="0" indent="0">
              <a:buNone/>
              <a:defRPr>
                <a:latin typeface="AvenirNext LT Com Regular" panose="020B0503020202020204" pitchFamily="34" charset="0"/>
              </a:defRPr>
            </a:lvl1pPr>
          </a:lstStyle>
          <a:p>
            <a:r>
              <a:rPr lang="en-GB"/>
              <a:t>Click icon to add picture</a:t>
            </a:r>
            <a:endParaRPr lang="en-US" dirty="0"/>
          </a:p>
        </p:txBody>
      </p:sp>
      <p:sp>
        <p:nvSpPr>
          <p:cNvPr id="2" name="Title 1"/>
          <p:cNvSpPr>
            <a:spLocks noGrp="1"/>
          </p:cNvSpPr>
          <p:nvPr>
            <p:ph type="title" hasCustomPrompt="1"/>
          </p:nvPr>
        </p:nvSpPr>
        <p:spPr>
          <a:xfrm>
            <a:off x="571498" y="2571749"/>
            <a:ext cx="11043506" cy="638175"/>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72174"/>
            <a:ext cx="11015665" cy="313347"/>
          </a:xfrm>
        </p:spPr>
        <p:txBody>
          <a:bodyPr/>
          <a:lstStyle>
            <a:lvl1pPr>
              <a:defRPr>
                <a:solidFill>
                  <a:schemeClr val="bg1"/>
                </a:solidFill>
                <a:latin typeface="AvenirNext LT Com Regular" panose="020B0503020202020204" pitchFamily="34" charset="0"/>
              </a:defRPr>
            </a:lvl1pPr>
          </a:lstStyle>
          <a:p>
            <a:pPr hangingPunct="1"/>
            <a:endParaRPr lang="en-US"/>
          </a:p>
        </p:txBody>
      </p:sp>
      <p:sp>
        <p:nvSpPr>
          <p:cNvPr id="4" name="Slide Number Placeholder 3"/>
          <p:cNvSpPr>
            <a:spLocks noGrp="1"/>
          </p:cNvSpPr>
          <p:nvPr>
            <p:ph type="sldNum" sz="quarter" idx="11"/>
          </p:nvPr>
        </p:nvSpPr>
        <p:spPr/>
        <p:txBody>
          <a:bodyPr/>
          <a:lstStyle>
            <a:lvl1pPr>
              <a:defRPr>
                <a:solidFill>
                  <a:schemeClr val="bg1"/>
                </a:solidFill>
                <a:latin typeface="AvenirNext LT Com Regular" panose="020B0503020202020204" pitchFamily="34" charset="0"/>
              </a:defRPr>
            </a:lvl1pPr>
          </a:lstStyle>
          <a:p>
            <a:fld id="{86CB4B4D-7CA3-9044-876B-883B54F8677D}" type="slidenum">
              <a:rPr lang="en-US" smtClean="0"/>
              <a:pPr/>
              <a:t>‹#›</a:t>
            </a:fld>
            <a:endParaRPr lang="en-US" dirty="0"/>
          </a:p>
        </p:txBody>
      </p:sp>
      <p:sp>
        <p:nvSpPr>
          <p:cNvPr id="14" name="Text Placeholder 13"/>
          <p:cNvSpPr>
            <a:spLocks noGrp="1"/>
          </p:cNvSpPr>
          <p:nvPr>
            <p:ph type="body" sz="quarter" idx="14"/>
          </p:nvPr>
        </p:nvSpPr>
        <p:spPr>
          <a:xfrm>
            <a:off x="571498" y="4043363"/>
            <a:ext cx="11044240" cy="1914525"/>
          </a:xfrm>
        </p:spPr>
        <p:txBody>
          <a:bodyPr numCol="3" spcCol="274320"/>
          <a:lstStyle>
            <a:lvl1pPr marL="342900" marR="0" indent="-342900" algn="l" defTabSz="228600" rtl="0" eaLnBrk="1" fontAlgn="auto" latinLnBrk="0" hangingPunct="1">
              <a:lnSpc>
                <a:spcPct val="100000"/>
              </a:lnSpc>
              <a:spcBef>
                <a:spcPts val="600"/>
              </a:spcBef>
              <a:spcAft>
                <a:spcPts val="1800"/>
              </a:spcAft>
              <a:buClr>
                <a:schemeClr val="accent1">
                  <a:lumMod val="20000"/>
                  <a:lumOff val="80000"/>
                </a:schemeClr>
              </a:buClr>
              <a:buSzTx/>
              <a:buFont typeface="System Font Regular"/>
              <a:buChar char="•"/>
              <a:tabLst/>
              <a:defRPr lang="en-US" sz="2000" b="0" i="0" u="none" strike="noStrike" cap="none" spc="0" baseline="0" dirty="0" smtClean="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1688" indent="-284163">
              <a:spcBef>
                <a:spcPts val="0"/>
              </a:spcBef>
              <a:buClr>
                <a:schemeClr val="accent1">
                  <a:lumMod val="20000"/>
                  <a:lumOff val="80000"/>
                </a:schemeClr>
              </a:buClr>
              <a:buFont typeface="Arial" panose="020B0604020202020204" pitchFamily="34" charset="0"/>
              <a:buChar char="–"/>
              <a:defRPr sz="2000">
                <a:solidFill>
                  <a:schemeClr val="bg1"/>
                </a:solidFill>
                <a:latin typeface="AvenirNext LT Com Regular" panose="020B0503020202020204" pitchFamily="34" charset="0"/>
              </a:defRPr>
            </a:lvl2pPr>
            <a:lvl3pPr marL="1027113" indent="-225425">
              <a:spcBef>
                <a:spcPts val="0"/>
              </a:spcBef>
              <a:buClr>
                <a:schemeClr val="accent1">
                  <a:lumMod val="20000"/>
                  <a:lumOff val="80000"/>
                </a:schemeClr>
              </a:buClr>
              <a:buFont typeface="Arial" panose="020B0604020202020204" pitchFamily="34" charset="0"/>
              <a:buChar char="•"/>
              <a:defRPr sz="1800">
                <a:solidFill>
                  <a:schemeClr val="bg1"/>
                </a:solidFill>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Text Placeholder 15"/>
          <p:cNvSpPr>
            <a:spLocks noGrp="1"/>
          </p:cNvSpPr>
          <p:nvPr>
            <p:ph type="body" sz="quarter" idx="15" hasCustomPrompt="1"/>
          </p:nvPr>
        </p:nvSpPr>
        <p:spPr>
          <a:xfrm>
            <a:off x="571498" y="3288799"/>
            <a:ext cx="11044240" cy="664838"/>
          </a:xfrm>
          <a:ln w="12700">
            <a:miter lim="400000"/>
          </a:ln>
        </p:spPr>
        <p:txBody>
          <a:bodyPr lIns="0" tIns="0" rIns="0" bIns="0">
            <a:noAutofit/>
          </a:bodyPr>
          <a:lstStyle>
            <a:lvl1pPr>
              <a:defRPr lang="en-US" sz="2400" b="1" smtClean="0">
                <a:solidFill>
                  <a:schemeClr val="accent1">
                    <a:lumMod val="20000"/>
                    <a:lumOff val="8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10" name="For financial professionals only. Not for use with the public.">
            <a:extLst>
              <a:ext uri="{FF2B5EF4-FFF2-40B4-BE49-F238E27FC236}">
                <a16:creationId xmlns:a16="http://schemas.microsoft.com/office/drawing/2014/main" id="{E78610ED-80D6-C049-1F2D-F73D8ABDE509}"/>
              </a:ext>
            </a:extLst>
          </p:cNvPr>
          <p:cNvSpPr txBox="1"/>
          <p:nvPr/>
        </p:nvSpPr>
        <p:spPr>
          <a:xfrm>
            <a:off x="572523" y="6468621"/>
            <a:ext cx="3088285"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196043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oughnut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266" cy="838200"/>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0764" y="1671638"/>
            <a:ext cx="11049002" cy="360125"/>
          </a:xfrm>
        </p:spPr>
        <p:txBody>
          <a:bodyPr/>
          <a:lstStyle>
            <a:lvl1pPr>
              <a:defRPr sz="1800" b="1">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GB"/>
              <a:t>Click to edit Master text styles</a:t>
            </a:r>
          </a:p>
        </p:txBody>
      </p:sp>
      <p:sp>
        <p:nvSpPr>
          <p:cNvPr id="16" name="Text Placeholder 15"/>
          <p:cNvSpPr>
            <a:spLocks noGrp="1"/>
          </p:cNvSpPr>
          <p:nvPr>
            <p:ph type="body" sz="quarter" idx="15" hasCustomPrompt="1"/>
          </p:nvPr>
        </p:nvSpPr>
        <p:spPr>
          <a:xfrm>
            <a:off x="571500" y="914400"/>
            <a:ext cx="11049000" cy="652056"/>
          </a:xfrm>
          <a:ln w="12700">
            <a:miter lim="400000"/>
          </a:ln>
        </p:spPr>
        <p:txBody>
          <a:bodyPr lIns="0" tIns="0" rIns="0" bIns="0">
            <a:noAutofit/>
          </a:bodyPr>
          <a:lstStyle>
            <a:lvl1pPr>
              <a:defRPr lang="en-US" sz="24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206419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
        <p:nvSpPr>
          <p:cNvPr id="8" name="Chart Placeholder 20"/>
          <p:cNvSpPr>
            <a:spLocks noGrp="1"/>
          </p:cNvSpPr>
          <p:nvPr>
            <p:ph type="chart" sz="quarter" idx="17" hasCustomPrompt="1"/>
          </p:nvPr>
        </p:nvSpPr>
        <p:spPr>
          <a:xfrm>
            <a:off x="672763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Tree>
    <p:extLst>
      <p:ext uri="{BB962C8B-B14F-4D97-AF65-F5344CB8AC3E}">
        <p14:creationId xmlns:p14="http://schemas.microsoft.com/office/powerpoint/2010/main" val="94855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2" cy="844688"/>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66539"/>
            <a:ext cx="11048941" cy="373132"/>
          </a:xfrm>
          <a:ln w="12700">
            <a:miter lim="400000"/>
          </a:ln>
        </p:spPr>
        <p:txBody>
          <a:bodyPr lIns="0" tIns="0" rIns="0" bIns="0">
            <a:noAutofit/>
          </a:bodyPr>
          <a:lstStyle>
            <a:lvl1pPr>
              <a:defRPr lang="en-US" sz="1800" b="1" dirty="0" smtClean="0">
                <a:solidFill>
                  <a:schemeClr val="tx1"/>
                </a:solidFill>
              </a:defRPr>
            </a:lvl1pPr>
          </a:lstStyle>
          <a:p>
            <a:pPr lvl="0"/>
            <a:r>
              <a:rPr lang="en-GB"/>
              <a:t>Click to edit Master text styles</a:t>
            </a:r>
          </a:p>
        </p:txBody>
      </p:sp>
      <p:sp>
        <p:nvSpPr>
          <p:cNvPr id="16" name="Text Placeholder 15"/>
          <p:cNvSpPr>
            <a:spLocks noGrp="1"/>
          </p:cNvSpPr>
          <p:nvPr>
            <p:ph type="body" sz="quarter" idx="15" hasCustomPrompt="1"/>
          </p:nvPr>
        </p:nvSpPr>
        <p:spPr>
          <a:xfrm>
            <a:off x="571497" y="914400"/>
            <a:ext cx="11049675" cy="651673"/>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043516" y="2159845"/>
            <a:ext cx="10058400" cy="3657600"/>
          </a:xfrm>
        </p:spPr>
        <p:txBody>
          <a:bodyPr/>
          <a:lstStyle>
            <a:lvl1pPr marL="0" indent="0">
              <a:buNone/>
              <a:defRPr>
                <a:solidFill>
                  <a:schemeClr val="tx1"/>
                </a:solidFill>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280519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ar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2" cy="844688"/>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fld id="{86CB4B4D-7CA3-9044-876B-883B54F8677D}" type="slidenum">
              <a:rPr lang="en-US" smtClean="0"/>
              <a:pPr/>
              <a:t>‹#›</a:t>
            </a:fld>
            <a:endParaRPr lang="en-US" dirty="0"/>
          </a:p>
        </p:txBody>
      </p:sp>
      <p:sp>
        <p:nvSpPr>
          <p:cNvPr id="14" name="Text Placeholder 13"/>
          <p:cNvSpPr>
            <a:spLocks noGrp="1"/>
          </p:cNvSpPr>
          <p:nvPr>
            <p:ph type="body" sz="quarter" idx="14"/>
          </p:nvPr>
        </p:nvSpPr>
        <p:spPr>
          <a:xfrm>
            <a:off x="571498" y="1666539"/>
            <a:ext cx="11048941" cy="373132"/>
          </a:xfrm>
          <a:ln w="12700">
            <a:miter lim="400000"/>
          </a:ln>
        </p:spPr>
        <p:txBody>
          <a:bodyPr lIns="0" tIns="0" rIns="0" bIns="0">
            <a:noAutofit/>
          </a:bodyPr>
          <a:lstStyle>
            <a:lvl1pPr>
              <a:defRPr lang="en-US" sz="1800" b="1" dirty="0" smtClean="0">
                <a:solidFill>
                  <a:schemeClr val="tx1"/>
                </a:solidFill>
              </a:defRPr>
            </a:lvl1pPr>
          </a:lstStyle>
          <a:p>
            <a:pPr lvl="0"/>
            <a:r>
              <a:rPr lang="en-GB"/>
              <a:t>Click to edit Master text styles</a:t>
            </a:r>
          </a:p>
        </p:txBody>
      </p:sp>
      <p:sp>
        <p:nvSpPr>
          <p:cNvPr id="16" name="Text Placeholder 15"/>
          <p:cNvSpPr>
            <a:spLocks noGrp="1"/>
          </p:cNvSpPr>
          <p:nvPr>
            <p:ph type="body" sz="quarter" idx="15" hasCustomPrompt="1"/>
          </p:nvPr>
        </p:nvSpPr>
        <p:spPr>
          <a:xfrm>
            <a:off x="571497" y="914400"/>
            <a:ext cx="11049675" cy="651673"/>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043516" y="2159845"/>
            <a:ext cx="10058400" cy="3657600"/>
          </a:xfrm>
        </p:spPr>
        <p:txBody>
          <a:bodyPr/>
          <a:lstStyle>
            <a:lvl1pPr marL="0" indent="0">
              <a:buNone/>
              <a:defRPr>
                <a:solidFill>
                  <a:schemeClr val="tx1"/>
                </a:solidFill>
                <a:latin typeface="AvenirNext LT Com Regular" panose="020B0503020202020204" pitchFamily="34" charset="0"/>
              </a:defRPr>
            </a:lvl1pPr>
          </a:lstStyle>
          <a:p>
            <a:r>
              <a:rPr lang="en-US" dirty="0"/>
              <a:t>bar chart</a:t>
            </a:r>
          </a:p>
        </p:txBody>
      </p:sp>
    </p:spTree>
    <p:extLst>
      <p:ext uri="{BB962C8B-B14F-4D97-AF65-F5344CB8AC3E}">
        <p14:creationId xmlns:p14="http://schemas.microsoft.com/office/powerpoint/2010/main" val="70095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939" cy="838200"/>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0765" y="1666332"/>
            <a:ext cx="11049674" cy="382731"/>
          </a:xfrm>
          <a:ln w="12700">
            <a:miter lim="400000"/>
          </a:ln>
        </p:spPr>
        <p:txBody>
          <a:bodyPr lIns="0" tIns="0" rIns="0" bIns="0">
            <a:noAutofit/>
          </a:bodyPr>
          <a:lstStyle>
            <a:lvl1pPr>
              <a:defRPr lang="en-US" sz="1800" b="1" smtClean="0">
                <a:solidFill>
                  <a:schemeClr val="tx1"/>
                </a:solidFill>
              </a:defRPr>
            </a:lvl1pPr>
            <a:lvl2pPr>
              <a:defRPr lang="en-US" smtClean="0"/>
            </a:lvl2pPr>
            <a:lvl3pPr>
              <a:defRPr lang="en-US" smtClean="0"/>
            </a:lvl3pPr>
          </a:lstStyle>
          <a:p>
            <a:pPr lvl="0"/>
            <a:r>
              <a:rPr lang="en-GB"/>
              <a:t>Click to edit Master text styles</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074420" y="2177288"/>
            <a:ext cx="10058400" cy="3657600"/>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175097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939" cy="838200"/>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fld id="{86CB4B4D-7CA3-9044-876B-883B54F8677D}" type="slidenum">
              <a:rPr lang="en-US" smtClean="0"/>
              <a:pPr/>
              <a:t>‹#›</a:t>
            </a:fld>
            <a:endParaRPr lang="en-US" dirty="0"/>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17" name="Table Placeholder 11">
            <a:extLst>
              <a:ext uri="{FF2B5EF4-FFF2-40B4-BE49-F238E27FC236}">
                <a16:creationId xmlns:a16="http://schemas.microsoft.com/office/drawing/2014/main" id="{F76683AC-BAE7-BF4D-9E70-A541719CDEC7}"/>
              </a:ext>
            </a:extLst>
          </p:cNvPr>
          <p:cNvSpPr>
            <a:spLocks noGrp="1"/>
          </p:cNvSpPr>
          <p:nvPr>
            <p:ph type="tbl" sz="quarter" idx="17"/>
          </p:nvPr>
        </p:nvSpPr>
        <p:spPr>
          <a:xfrm>
            <a:off x="563671" y="1603331"/>
            <a:ext cx="11060482" cy="4334005"/>
          </a:xfrm>
        </p:spPr>
        <p:txBody>
          <a:bodyPr/>
          <a:lstStyle>
            <a:lvl1pPr>
              <a:spcBef>
                <a:spcPts val="0"/>
              </a:spcBef>
              <a:spcAft>
                <a:spcPts val="600"/>
              </a:spcAft>
              <a:defRPr sz="1600"/>
            </a:lvl1pPr>
          </a:lstStyle>
          <a:p>
            <a:r>
              <a:rPr lang="en-GB"/>
              <a:t>Click icon to add table</a:t>
            </a:r>
            <a:endParaRPr lang="en-US" dirty="0"/>
          </a:p>
        </p:txBody>
      </p:sp>
    </p:spTree>
    <p:extLst>
      <p:ext uri="{BB962C8B-B14F-4D97-AF65-F5344CB8AC3E}">
        <p14:creationId xmlns:p14="http://schemas.microsoft.com/office/powerpoint/2010/main" val="150583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3" name="TextBox 2">
            <a:extLst>
              <a:ext uri="{FF2B5EF4-FFF2-40B4-BE49-F238E27FC236}">
                <a16:creationId xmlns:a16="http://schemas.microsoft.com/office/drawing/2014/main" id="{EAFEC88E-CD25-DB3B-CBB2-EF9E205FABFF}"/>
              </a:ext>
            </a:extLst>
          </p:cNvPr>
          <p:cNvSpPr txBox="1"/>
          <p:nvPr userDrawn="1"/>
        </p:nvSpPr>
        <p:spPr>
          <a:xfrm>
            <a:off x="2178718" y="2799264"/>
            <a:ext cx="7944452" cy="1000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ts val="2400"/>
              </a:lnSpc>
              <a:spcBef>
                <a:spcPts val="0"/>
              </a:spcBef>
              <a:spcAft>
                <a:spcPts val="600"/>
              </a:spcAft>
              <a:buClrTx/>
              <a:buSzTx/>
              <a:buFontTx/>
              <a:buNone/>
              <a:tabLst/>
            </a:pPr>
            <a:r>
              <a:rPr kumimoji="0" lang="en-US" sz="18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Figures are past results and are not predictive of results in future periods.</a:t>
            </a:r>
          </a:p>
          <a:p>
            <a:pPr marL="0" marR="0" indent="0" algn="l" defTabSz="457200" rtl="0" fontAlgn="auto" latinLnBrk="0" hangingPunct="0">
              <a:lnSpc>
                <a:spcPts val="2400"/>
              </a:lnSpc>
              <a:spcBef>
                <a:spcPts val="0"/>
              </a:spcBef>
              <a:spcAft>
                <a:spcPts val="0"/>
              </a:spcAft>
              <a:buClrTx/>
              <a:buSzTx/>
              <a:buFontTx/>
              <a:buNone/>
              <a:tabLst/>
            </a:pPr>
            <a:r>
              <a:rPr kumimoji="0" lang="en-US" sz="18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Investments are not FDIC-insured, nor are they deposits of or guaranteed by a bank or any other entity, so they may lose value.</a:t>
            </a:r>
          </a:p>
        </p:txBody>
      </p:sp>
    </p:spTree>
    <p:extLst>
      <p:ext uri="{BB962C8B-B14F-4D97-AF65-F5344CB8AC3E}">
        <p14:creationId xmlns:p14="http://schemas.microsoft.com/office/powerpoint/2010/main" val="339561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Divider Tite Tex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3220" y="838200"/>
            <a:ext cx="11048209" cy="624840"/>
          </a:xfrm>
        </p:spPr>
        <p:txBody>
          <a:bodyPr anchor="t" anchorCtr="0"/>
          <a:lstStyle>
            <a:lvl1pPr>
              <a:defRPr sz="4400" spc="0" baseline="0">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83220" y="5961888"/>
            <a:ext cx="11048207"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83220" y="2091690"/>
            <a:ext cx="8732523" cy="3486150"/>
          </a:xfrm>
        </p:spPr>
        <p:txBody>
          <a:bodyPr/>
          <a:lstStyle>
            <a:lvl1pPr>
              <a:defRPr sz="4800" b="0" spc="0" baseline="0">
                <a:solidFill>
                  <a:schemeClr val="bg1"/>
                </a:solidFill>
                <a:latin typeface="AvenirNext LT Com Regular" panose="020B0503020202020204" pitchFamily="34" charset="0"/>
              </a:defRPr>
            </a:lvl1pPr>
            <a:lvl2pPr>
              <a:defRPr sz="4800" b="0" spc="0" baseline="0">
                <a:solidFill>
                  <a:schemeClr val="bg1"/>
                </a:solidFill>
                <a:latin typeface="AvenirNext LT Com Regular" panose="020B0503020202020204" pitchFamily="34" charset="0"/>
              </a:defRPr>
            </a:lvl2pPr>
            <a:lvl3pPr>
              <a:defRPr sz="4800" b="0" spc="0" baseline="0">
                <a:solidFill>
                  <a:schemeClr val="bg1"/>
                </a:solidFill>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83220" y="469533"/>
            <a:ext cx="11048941" cy="368667"/>
          </a:xfrm>
          <a:ln w="12700">
            <a:miter lim="400000"/>
          </a:ln>
        </p:spPr>
        <p:txBody>
          <a:bodyPr lIns="0" tIns="0" rIns="0" bIns="0" anchor="b" anchorCtr="0">
            <a:noAutofit/>
          </a:bodyPr>
          <a:lstStyle>
            <a:lvl1pPr>
              <a:defRPr lang="en-US" sz="2000" b="1" spc="100" baseline="0" smtClean="0">
                <a:solidFill>
                  <a:schemeClr val="accent2">
                    <a:lumMod val="20000"/>
                    <a:lumOff val="8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9" name="For financial professionals only. Not for use with the public.">
            <a:extLst>
              <a:ext uri="{FF2B5EF4-FFF2-40B4-BE49-F238E27FC236}">
                <a16:creationId xmlns:a16="http://schemas.microsoft.com/office/drawing/2014/main" id="{BCF9ABBF-5C95-3F4F-2C5A-ECF02B015DA1}"/>
              </a:ext>
            </a:extLst>
          </p:cNvPr>
          <p:cNvSpPr txBox="1"/>
          <p:nvPr/>
        </p:nvSpPr>
        <p:spPr>
          <a:xfrm>
            <a:off x="588565" y="6532790"/>
            <a:ext cx="3088285"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199831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Section Divider Sapphire">
    <p:bg>
      <p:bgPr>
        <a:solidFill>
          <a:schemeClr val="accent1"/>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83221" y="1497330"/>
            <a:ext cx="9975850" cy="2387615"/>
          </a:xfrm>
          <a:prstGeom prst="rect">
            <a:avLst/>
          </a:prstGeom>
        </p:spPr>
        <p:txBody>
          <a:bodyPr anchor="t"/>
          <a:lstStyle>
            <a:lvl1pPr>
              <a:lnSpc>
                <a:spcPct val="90000"/>
              </a:lnSpc>
              <a:spcAft>
                <a:spcPts val="1200"/>
              </a:spcAft>
              <a:defRPr sz="6600" spc="-72">
                <a:solidFill>
                  <a:srgbClr val="FFFFFF"/>
                </a:solidFill>
                <a:latin typeface="+mj-lt"/>
              </a:defRPr>
            </a:lvl1pPr>
          </a:lstStyle>
          <a:p>
            <a:r>
              <a:rPr lang="en-GB"/>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8" name="Subtitle"/>
          <p:cNvSpPr>
            <a:spLocks noGrp="1"/>
          </p:cNvSpPr>
          <p:nvPr>
            <p:ph type="body" sz="quarter" idx="14"/>
          </p:nvPr>
        </p:nvSpPr>
        <p:spPr>
          <a:xfrm>
            <a:off x="583221"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200" b="1" spc="-30">
                <a:solidFill>
                  <a:schemeClr val="accent1">
                    <a:lumMod val="20000"/>
                    <a:lumOff val="80000"/>
                  </a:schemeClr>
                </a:solidFill>
                <a:latin typeface="+mn-lt"/>
                <a:ea typeface="+mn-ea"/>
                <a:cs typeface="+mn-cs"/>
                <a:sym typeface="Avenir Next LT Com Demi"/>
              </a:defRPr>
            </a:lvl1pPr>
          </a:lstStyle>
          <a:p>
            <a:pPr lvl="0"/>
            <a:r>
              <a:rPr lang="en-GB"/>
              <a:t>Click to edit Master text styles</a:t>
            </a:r>
          </a:p>
        </p:txBody>
      </p:sp>
      <p:sp>
        <p:nvSpPr>
          <p:cNvPr id="7" name="Footer Placeholder 2"/>
          <p:cNvSpPr>
            <a:spLocks noGrp="1"/>
          </p:cNvSpPr>
          <p:nvPr>
            <p:ph type="ftr" sz="quarter" idx="10"/>
          </p:nvPr>
        </p:nvSpPr>
        <p:spPr>
          <a:xfrm>
            <a:off x="583221" y="5961888"/>
            <a:ext cx="9397494" cy="320040"/>
          </a:xfrm>
        </p:spPr>
        <p:txBody>
          <a:bodyPr/>
          <a:lstStyle>
            <a:lvl1pPr>
              <a:defRPr>
                <a:solidFill>
                  <a:schemeClr val="bg1"/>
                </a:solidFill>
                <a:latin typeface="+mn-lt"/>
              </a:defRPr>
            </a:lvl1pPr>
          </a:lstStyle>
          <a:p>
            <a:pPr hangingPunct="1">
              <a:lnSpc>
                <a:spcPts val="900"/>
              </a:lnSpc>
            </a:pPr>
            <a:endParaRPr lang="en-US" dirty="0"/>
          </a:p>
        </p:txBody>
      </p:sp>
      <p:sp>
        <p:nvSpPr>
          <p:cNvPr id="9" name="For financial professionals only. Not for use with the public.">
            <a:extLst>
              <a:ext uri="{FF2B5EF4-FFF2-40B4-BE49-F238E27FC236}">
                <a16:creationId xmlns:a16="http://schemas.microsoft.com/office/drawing/2014/main" id="{286D8B9F-0520-7532-4EC4-A4B88BB2C92B}"/>
              </a:ext>
            </a:extLst>
          </p:cNvPr>
          <p:cNvSpPr txBox="1"/>
          <p:nvPr/>
        </p:nvSpPr>
        <p:spPr>
          <a:xfrm>
            <a:off x="588565" y="6532790"/>
            <a:ext cx="3088285"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254367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Divider Turquoise">
    <p:bg>
      <p:bgPr>
        <a:solidFill>
          <a:schemeClr val="accent4"/>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83221" y="1497330"/>
            <a:ext cx="9975850" cy="2387615"/>
          </a:xfrm>
          <a:prstGeom prst="rect">
            <a:avLst/>
          </a:prstGeom>
        </p:spPr>
        <p:txBody>
          <a:bodyPr anchor="t"/>
          <a:lstStyle>
            <a:lvl1pPr>
              <a:lnSpc>
                <a:spcPct val="90000"/>
              </a:lnSpc>
              <a:spcAft>
                <a:spcPts val="1200"/>
              </a:spcAft>
              <a:defRPr sz="6600" spc="-72">
                <a:solidFill>
                  <a:srgbClr val="FFFFFF"/>
                </a:solidFill>
                <a:latin typeface="+mj-lt"/>
              </a:defRPr>
            </a:lvl1pPr>
          </a:lstStyle>
          <a:p>
            <a:r>
              <a:rPr lang="en-GB"/>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8" name="Subtitle"/>
          <p:cNvSpPr>
            <a:spLocks noGrp="1"/>
          </p:cNvSpPr>
          <p:nvPr>
            <p:ph type="body" sz="quarter" idx="14"/>
          </p:nvPr>
        </p:nvSpPr>
        <p:spPr>
          <a:xfrm>
            <a:off x="583221"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200" b="1" spc="-30">
                <a:solidFill>
                  <a:schemeClr val="accent5">
                    <a:lumMod val="10000"/>
                    <a:lumOff val="90000"/>
                  </a:schemeClr>
                </a:solidFill>
                <a:latin typeface="+mn-lt"/>
                <a:ea typeface="+mn-ea"/>
                <a:cs typeface="+mn-cs"/>
                <a:sym typeface="Avenir Next LT Com Demi"/>
              </a:defRPr>
            </a:lvl1pPr>
          </a:lstStyle>
          <a:p>
            <a:pPr lvl="0"/>
            <a:r>
              <a:rPr lang="en-GB"/>
              <a:t>Click to edit Master text styles</a:t>
            </a:r>
          </a:p>
        </p:txBody>
      </p:sp>
      <p:sp>
        <p:nvSpPr>
          <p:cNvPr id="7" name="Footer Placeholder 2"/>
          <p:cNvSpPr>
            <a:spLocks noGrp="1"/>
          </p:cNvSpPr>
          <p:nvPr>
            <p:ph type="ftr" sz="quarter" idx="10"/>
          </p:nvPr>
        </p:nvSpPr>
        <p:spPr>
          <a:xfrm>
            <a:off x="583221" y="5961888"/>
            <a:ext cx="9397494" cy="320040"/>
          </a:xfrm>
        </p:spPr>
        <p:txBody>
          <a:bodyPr/>
          <a:lstStyle>
            <a:lvl1pPr>
              <a:defRPr>
                <a:solidFill>
                  <a:schemeClr val="bg1"/>
                </a:solidFill>
                <a:latin typeface="+mn-lt"/>
              </a:defRPr>
            </a:lvl1pPr>
          </a:lstStyle>
          <a:p>
            <a:pPr hangingPunct="1">
              <a:lnSpc>
                <a:spcPts val="900"/>
              </a:lnSpc>
            </a:pPr>
            <a:endParaRPr lang="en-US"/>
          </a:p>
        </p:txBody>
      </p:sp>
      <p:sp>
        <p:nvSpPr>
          <p:cNvPr id="8" name="For financial professionals only. Not for use with the public.">
            <a:extLst>
              <a:ext uri="{FF2B5EF4-FFF2-40B4-BE49-F238E27FC236}">
                <a16:creationId xmlns:a16="http://schemas.microsoft.com/office/drawing/2014/main" id="{D8E1D40A-03B6-91A7-0ED3-FB2C7D621B91}"/>
              </a:ext>
            </a:extLst>
          </p:cNvPr>
          <p:cNvSpPr txBox="1"/>
          <p:nvPr/>
        </p:nvSpPr>
        <p:spPr>
          <a:xfrm>
            <a:off x="588565" y="6532790"/>
            <a:ext cx="3088285"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300181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Quote Sapphire">
    <p:bg>
      <p:bgPr>
        <a:solidFill>
          <a:schemeClr val="accent1"/>
        </a:solidFill>
        <a:effectLst/>
      </p:bgPr>
    </p:bg>
    <p:spTree>
      <p:nvGrpSpPr>
        <p:cNvPr id="1" name=""/>
        <p:cNvGrpSpPr/>
        <p:nvPr/>
      </p:nvGrpSpPr>
      <p:grpSpPr>
        <a:xfrm>
          <a:off x="0" y="0"/>
          <a:ext cx="0" cy="0"/>
          <a:chOff x="0" y="0"/>
          <a:chExt cx="0" cy="0"/>
        </a:xfrm>
      </p:grpSpPr>
      <p:sp>
        <p:nvSpPr>
          <p:cNvPr id="580" name="Body Level One…"/>
          <p:cNvSpPr txBox="1">
            <a:spLocks noGrp="1"/>
          </p:cNvSpPr>
          <p:nvPr>
            <p:ph type="body" idx="1" hasCustomPrompt="1"/>
          </p:nvPr>
        </p:nvSpPr>
        <p:spPr>
          <a:xfrm>
            <a:off x="587795" y="1405890"/>
            <a:ext cx="10933938" cy="3348990"/>
          </a:xfrm>
          <a:prstGeom prst="rect">
            <a:avLst/>
          </a:prstGeom>
        </p:spPr>
        <p:txBody>
          <a:bodyPr/>
          <a:lstStyle>
            <a:lvl1pPr marL="182880" indent="-182880">
              <a:lnSpc>
                <a:spcPct val="100000"/>
              </a:lnSpc>
              <a:spcBef>
                <a:spcPts val="0"/>
              </a:spcBef>
              <a:spcAft>
                <a:spcPts val="0"/>
              </a:spcAft>
              <a:defRPr sz="4000" b="0">
                <a:solidFill>
                  <a:srgbClr val="FFFFFF"/>
                </a:solidFill>
                <a:latin typeface="+mj-lt"/>
                <a:ea typeface="+mn-ea"/>
                <a:cs typeface="+mn-cs"/>
                <a:sym typeface="Avenir Next LT Com Demi"/>
              </a:defRPr>
            </a:lvl1pPr>
            <a:lvl2pPr marL="274320" indent="-274320">
              <a:lnSpc>
                <a:spcPct val="100000"/>
              </a:lnSpc>
              <a:defRPr sz="4000" b="0">
                <a:solidFill>
                  <a:srgbClr val="FFFFFF"/>
                </a:solidFill>
                <a:latin typeface="+mj-lt"/>
                <a:ea typeface="+mn-ea"/>
                <a:cs typeface="+mn-cs"/>
                <a:sym typeface="Avenir Next LT Com Demi"/>
              </a:defRPr>
            </a:lvl2pPr>
            <a:lvl3pPr marL="274320" indent="-274320">
              <a:lnSpc>
                <a:spcPct val="100000"/>
              </a:lnSpc>
              <a:defRPr sz="4000" b="0">
                <a:solidFill>
                  <a:srgbClr val="FFFFFF"/>
                </a:solidFill>
                <a:latin typeface="+mj-lt"/>
                <a:ea typeface="+mn-ea"/>
                <a:cs typeface="+mn-cs"/>
                <a:sym typeface="Avenir Next LT Com Demi"/>
              </a:defRPr>
            </a:lvl3pPr>
            <a:lvl4pPr marL="266700" indent="76200">
              <a:lnSpc>
                <a:spcPct val="100000"/>
              </a:lnSpc>
              <a:defRPr sz="6000" b="1">
                <a:solidFill>
                  <a:srgbClr val="FFFFFF"/>
                </a:solidFill>
                <a:latin typeface="+mn-lt"/>
                <a:ea typeface="+mn-ea"/>
                <a:cs typeface="+mn-cs"/>
                <a:sym typeface="Avenir Next LT Com Demi"/>
              </a:defRPr>
            </a:lvl4pPr>
            <a:lvl5pPr marL="266700" indent="190500">
              <a:lnSpc>
                <a:spcPct val="100000"/>
              </a:lnSpc>
              <a:defRPr sz="6000" b="1">
                <a:solidFill>
                  <a:srgbClr val="FFFFFF"/>
                </a:solidFill>
                <a:latin typeface="+mn-lt"/>
                <a:ea typeface="+mn-ea"/>
                <a:cs typeface="+mn-cs"/>
                <a:sym typeface="Avenir Next LT Com Demi"/>
              </a:defRPr>
            </a:lvl5pPr>
          </a:lstStyle>
          <a:p>
            <a:r>
              <a:rPr lang="en-US" dirty="0"/>
              <a:t>“</a:t>
            </a:r>
            <a:r>
              <a:rPr dirty="0"/>
              <a:t>Body Level One</a:t>
            </a:r>
            <a:br>
              <a:rPr lang="en-US" dirty="0"/>
            </a:br>
            <a:r>
              <a:rPr dirty="0"/>
              <a:t>Body Level Two</a:t>
            </a:r>
            <a:br>
              <a:rPr lang="en-US" dirty="0"/>
            </a:br>
            <a:r>
              <a:rPr dirty="0"/>
              <a:t>Body Level Three</a:t>
            </a:r>
          </a:p>
        </p:txBody>
      </p:sp>
      <p:sp>
        <p:nvSpPr>
          <p:cNvPr id="581" name="Slide Number"/>
          <p:cNvSpPr txBox="1">
            <a:spLocks noGrp="1"/>
          </p:cNvSpPr>
          <p:nvPr>
            <p:ph type="sldNum" sz="quarter" idx="2"/>
          </p:nvPr>
        </p:nvSpPr>
        <p:spPr>
          <a:xfrm>
            <a:off x="10908857" y="6464054"/>
            <a:ext cx="711647" cy="126509"/>
          </a:xfrm>
          <a:prstGeom prst="rect">
            <a:avLst/>
          </a:prstGeom>
        </p:spPr>
        <p:txBody>
          <a:bodyPr wrap="square"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582" name="Firstname Lastname"/>
          <p:cNvSpPr txBox="1">
            <a:spLocks noGrp="1"/>
          </p:cNvSpPr>
          <p:nvPr>
            <p:ph type="body" sz="quarter" idx="13"/>
          </p:nvPr>
        </p:nvSpPr>
        <p:spPr>
          <a:xfrm>
            <a:off x="587795" y="5090619"/>
            <a:ext cx="10933938" cy="304341"/>
          </a:xfrm>
          <a:prstGeom prst="rect">
            <a:avLst/>
          </a:prstGeom>
        </p:spPr>
        <p:txBody>
          <a:bodyPr wrap="square" lIns="182880" anchor="b" anchorCtr="0">
            <a:noAutofit/>
          </a:bodyPr>
          <a:lstStyle>
            <a:lvl1pPr>
              <a:lnSpc>
                <a:spcPct val="100000"/>
              </a:lnSpc>
              <a:spcBef>
                <a:spcPts val="0"/>
              </a:spcBef>
              <a:defRPr sz="2000" b="1">
                <a:solidFill>
                  <a:srgbClr val="FFFFFF"/>
                </a:solidFill>
                <a:latin typeface="+mn-lt"/>
                <a:ea typeface="+mn-ea"/>
                <a:cs typeface="+mn-cs"/>
                <a:sym typeface="Avenir Next LT Com Demi"/>
              </a:defRPr>
            </a:lvl1pPr>
          </a:lstStyle>
          <a:p>
            <a:pPr lvl="0"/>
            <a:r>
              <a:rPr lang="en-GB"/>
              <a:t>Click to edit Master text styles</a:t>
            </a:r>
          </a:p>
        </p:txBody>
      </p:sp>
      <p:sp>
        <p:nvSpPr>
          <p:cNvPr id="583" name="Title"/>
          <p:cNvSpPr txBox="1">
            <a:spLocks noGrp="1"/>
          </p:cNvSpPr>
          <p:nvPr>
            <p:ph type="body" sz="quarter" idx="14"/>
          </p:nvPr>
        </p:nvSpPr>
        <p:spPr>
          <a:xfrm>
            <a:off x="587795" y="5499952"/>
            <a:ext cx="10933938" cy="276999"/>
          </a:xfrm>
          <a:prstGeom prst="rect">
            <a:avLst/>
          </a:prstGeom>
        </p:spPr>
        <p:txBody>
          <a:bodyPr wrap="square" lIns="182880">
            <a:spAutoFit/>
          </a:bodyPr>
          <a:lstStyle>
            <a:lvl1pPr>
              <a:lnSpc>
                <a:spcPct val="100000"/>
              </a:lnSpc>
              <a:spcBef>
                <a:spcPts val="0"/>
              </a:spcBef>
              <a:defRPr sz="1800">
                <a:solidFill>
                  <a:schemeClr val="bg1"/>
                </a:solidFill>
                <a:latin typeface="+mn-lt"/>
              </a:defRPr>
            </a:lvl1pPr>
          </a:lstStyle>
          <a:p>
            <a:pPr lvl="0"/>
            <a:r>
              <a:rPr lang="en-GB"/>
              <a:t>Click to edit Master text styles</a:t>
            </a:r>
          </a:p>
        </p:txBody>
      </p:sp>
      <p:sp>
        <p:nvSpPr>
          <p:cNvPr id="8" name="For financial professionals only. Not for use with the public.">
            <a:extLst>
              <a:ext uri="{FF2B5EF4-FFF2-40B4-BE49-F238E27FC236}">
                <a16:creationId xmlns:a16="http://schemas.microsoft.com/office/drawing/2014/main" id="{72EC3EB1-E438-E700-0F34-9B5BCFEBF8D8}"/>
              </a:ext>
            </a:extLst>
          </p:cNvPr>
          <p:cNvSpPr txBox="1"/>
          <p:nvPr/>
        </p:nvSpPr>
        <p:spPr>
          <a:xfrm>
            <a:off x="588565" y="6532790"/>
            <a:ext cx="3088285"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168700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Quote Aperture Headshot">
    <p:spTree>
      <p:nvGrpSpPr>
        <p:cNvPr id="1" name=""/>
        <p:cNvGrpSpPr/>
        <p:nvPr/>
      </p:nvGrpSpPr>
      <p:grpSpPr>
        <a:xfrm>
          <a:off x="0" y="0"/>
          <a:ext cx="0" cy="0"/>
          <a:chOff x="0" y="0"/>
          <a:chExt cx="0" cy="0"/>
        </a:xfrm>
      </p:grpSpPr>
      <p:sp>
        <p:nvSpPr>
          <p:cNvPr id="648" name="Image"/>
          <p:cNvSpPr>
            <a:spLocks noGrp="1"/>
          </p:cNvSpPr>
          <p:nvPr>
            <p:ph type="pic" sz="half" idx="13"/>
          </p:nvPr>
        </p:nvSpPr>
        <p:spPr>
          <a:xfrm>
            <a:off x="794655" y="1084179"/>
            <a:ext cx="2743199" cy="2743200"/>
          </a:xfrm>
          <a:prstGeom prst="ellipse">
            <a:avLst/>
          </a:prstGeom>
          <a:ln>
            <a:solidFill>
              <a:schemeClr val="bg1">
                <a:lumMod val="75000"/>
              </a:schemeClr>
            </a:solidFill>
          </a:ln>
        </p:spPr>
        <p:txBody>
          <a:bodyPr lIns="0" tIns="0" rIns="0" bIns="0" anchor="ctr" anchorCtr="1">
            <a:noAutofit/>
          </a:bodyPr>
          <a:lstStyle>
            <a:lvl1pPr>
              <a:defRPr>
                <a:latin typeface="+mn-lt"/>
              </a:defRPr>
            </a:lvl1pPr>
          </a:lstStyle>
          <a:p>
            <a:r>
              <a:rPr lang="en-GB"/>
              <a:t>Click icon to add picture</a:t>
            </a:r>
            <a:endParaRPr dirty="0"/>
          </a:p>
        </p:txBody>
      </p:sp>
      <p:sp>
        <p:nvSpPr>
          <p:cNvPr id="649" name="Firstname Lastname"/>
          <p:cNvSpPr txBox="1">
            <a:spLocks noGrp="1"/>
          </p:cNvSpPr>
          <p:nvPr>
            <p:ph type="body" sz="quarter" idx="14"/>
          </p:nvPr>
        </p:nvSpPr>
        <p:spPr>
          <a:xfrm>
            <a:off x="3864428" y="4873954"/>
            <a:ext cx="7607481" cy="304341"/>
          </a:xfrm>
          <a:prstGeom prst="rect">
            <a:avLst/>
          </a:prstGeom>
        </p:spPr>
        <p:txBody>
          <a:bodyPr wrap="square" lIns="182880" anchor="b" anchorCtr="0">
            <a:noAutofit/>
          </a:bodyPr>
          <a:lstStyle>
            <a:lvl1pPr>
              <a:lnSpc>
                <a:spcPct val="100000"/>
              </a:lnSpc>
              <a:spcBef>
                <a:spcPts val="0"/>
              </a:spcBef>
              <a:defRPr sz="2000" b="1">
                <a:solidFill>
                  <a:schemeClr val="tx1"/>
                </a:solidFill>
                <a:latin typeface="+mn-lt"/>
                <a:ea typeface="+mn-ea"/>
                <a:cs typeface="+mn-cs"/>
                <a:sym typeface="Avenir Next LT Com Demi"/>
              </a:defRPr>
            </a:lvl1pPr>
          </a:lstStyle>
          <a:p>
            <a:pPr lvl="0"/>
            <a:r>
              <a:rPr lang="en-GB"/>
              <a:t>Click to edit Master text styles</a:t>
            </a:r>
          </a:p>
        </p:txBody>
      </p:sp>
      <p:sp>
        <p:nvSpPr>
          <p:cNvPr id="650" name="Title"/>
          <p:cNvSpPr txBox="1">
            <a:spLocks noGrp="1"/>
          </p:cNvSpPr>
          <p:nvPr>
            <p:ph type="body" sz="quarter" idx="15"/>
          </p:nvPr>
        </p:nvSpPr>
        <p:spPr>
          <a:xfrm>
            <a:off x="3864428" y="5242930"/>
            <a:ext cx="7607477" cy="273814"/>
          </a:xfrm>
          <a:prstGeom prst="rect">
            <a:avLst/>
          </a:prstGeom>
        </p:spPr>
        <p:txBody>
          <a:bodyPr lIns="182880">
            <a:noAutofit/>
          </a:bodyPr>
          <a:lstStyle>
            <a:lvl1pPr>
              <a:lnSpc>
                <a:spcPct val="100000"/>
              </a:lnSpc>
              <a:spcBef>
                <a:spcPts val="0"/>
              </a:spcBef>
              <a:defRPr sz="1800">
                <a:solidFill>
                  <a:schemeClr val="tx1"/>
                </a:solidFill>
                <a:latin typeface="+mn-lt"/>
              </a:defRPr>
            </a:lvl1pPr>
          </a:lstStyle>
          <a:p>
            <a:pPr lvl="0"/>
            <a:r>
              <a:rPr lang="en-GB"/>
              <a:t>Click to edit Master text styles</a:t>
            </a:r>
          </a:p>
        </p:txBody>
      </p:sp>
      <p:sp>
        <p:nvSpPr>
          <p:cNvPr id="651" name="Body Level One…"/>
          <p:cNvSpPr txBox="1">
            <a:spLocks noGrp="1"/>
          </p:cNvSpPr>
          <p:nvPr>
            <p:ph type="body" sz="half" idx="1" hasCustomPrompt="1"/>
          </p:nvPr>
        </p:nvSpPr>
        <p:spPr>
          <a:xfrm>
            <a:off x="3864428" y="1051523"/>
            <a:ext cx="7607481" cy="3418114"/>
          </a:xfrm>
          <a:prstGeom prst="rect">
            <a:avLst/>
          </a:prstGeom>
        </p:spPr>
        <p:txBody>
          <a:bodyPr/>
          <a:lstStyle>
            <a:lvl1pPr marL="182880" indent="-182880">
              <a:lnSpc>
                <a:spcPct val="100000"/>
              </a:lnSpc>
              <a:defRPr sz="3400" b="0">
                <a:solidFill>
                  <a:schemeClr val="tx2"/>
                </a:solidFill>
                <a:latin typeface="+mj-lt"/>
                <a:ea typeface="+mn-ea"/>
                <a:cs typeface="+mn-cs"/>
                <a:sym typeface="Avenir Next LT Com Demi"/>
              </a:defRPr>
            </a:lvl1pPr>
            <a:lvl2pPr marL="0" indent="0">
              <a:lnSpc>
                <a:spcPct val="90000"/>
              </a:lnSpc>
              <a:defRPr sz="3600" b="1">
                <a:solidFill>
                  <a:schemeClr val="accent1"/>
                </a:solidFill>
                <a:latin typeface="+mj-lt"/>
                <a:ea typeface="+mn-ea"/>
                <a:cs typeface="+mn-cs"/>
                <a:sym typeface="Avenir Next LT Com Demi"/>
              </a:defRPr>
            </a:lvl2pPr>
            <a:lvl3pPr marL="0" indent="0">
              <a:lnSpc>
                <a:spcPct val="90000"/>
              </a:lnSpc>
              <a:defRPr sz="3600" b="1">
                <a:solidFill>
                  <a:schemeClr val="accent1"/>
                </a:solidFill>
                <a:latin typeface="+mj-lt"/>
                <a:ea typeface="+mn-ea"/>
                <a:cs typeface="+mn-cs"/>
                <a:sym typeface="Avenir Next LT Com Demi"/>
              </a:defRPr>
            </a:lvl3pPr>
            <a:lvl4pPr marL="0" indent="0">
              <a:lnSpc>
                <a:spcPct val="90000"/>
              </a:lnSpc>
              <a:defRPr sz="3600" b="1">
                <a:solidFill>
                  <a:schemeClr val="accent1"/>
                </a:solidFill>
                <a:latin typeface="+mj-lt"/>
                <a:ea typeface="+mn-ea"/>
                <a:cs typeface="+mn-cs"/>
                <a:sym typeface="Avenir Next LT Com Demi"/>
              </a:defRPr>
            </a:lvl4pPr>
            <a:lvl5pPr marL="0" indent="0">
              <a:lnSpc>
                <a:spcPct val="90000"/>
              </a:lnSpc>
              <a:defRPr sz="3600" b="1">
                <a:solidFill>
                  <a:schemeClr val="accent1"/>
                </a:solidFill>
                <a:latin typeface="+mj-lt"/>
                <a:ea typeface="+mn-ea"/>
                <a:cs typeface="+mn-cs"/>
                <a:sym typeface="Avenir Next LT Com Demi"/>
              </a:defRPr>
            </a:lvl5pPr>
          </a:lstStyle>
          <a:p>
            <a:pPr lvl="0"/>
            <a:r>
              <a:rPr lang="en-US" dirty="0"/>
              <a:t>“Click to edit Master text styles</a:t>
            </a:r>
            <a:br>
              <a:rPr lang="en-US" dirty="0"/>
            </a:br>
            <a:r>
              <a:rPr lang="en-US" dirty="0"/>
              <a:t>Second level</a:t>
            </a:r>
            <a:br>
              <a:rPr lang="en-US" dirty="0"/>
            </a:br>
            <a:r>
              <a:rPr lang="en-US" dirty="0"/>
              <a:t>Third level</a:t>
            </a:r>
            <a:br>
              <a:rPr lang="en-US" dirty="0"/>
            </a:br>
            <a:r>
              <a:rPr lang="en-US" dirty="0"/>
              <a:t>Fourth level</a:t>
            </a:r>
            <a:br>
              <a:rPr lang="en-US" dirty="0"/>
            </a:br>
            <a:r>
              <a:rPr lang="en-US" dirty="0"/>
              <a:t>Fifth level</a:t>
            </a:r>
            <a:endParaRPr dirty="0"/>
          </a:p>
        </p:txBody>
      </p:sp>
      <p:sp>
        <p:nvSpPr>
          <p:cNvPr id="652" name="Slide Number"/>
          <p:cNvSpPr txBox="1">
            <a:spLocks noGrp="1"/>
          </p:cNvSpPr>
          <p:nvPr>
            <p:ph type="sldNum" sz="quarter" idx="2"/>
          </p:nvPr>
        </p:nvSpPr>
        <p:spPr>
          <a:xfrm>
            <a:off x="10908857" y="6464054"/>
            <a:ext cx="711647" cy="126509"/>
          </a:xfrm>
          <a:prstGeom prst="rect">
            <a:avLst/>
          </a:prstGeom>
        </p:spPr>
        <p:txBody>
          <a:bodyPr/>
          <a:lstStyle>
            <a:lvl1pPr>
              <a:defRPr>
                <a:solidFill>
                  <a:schemeClr val="tx1"/>
                </a:solidFill>
                <a:latin typeface="+mn-lt"/>
              </a:defRPr>
            </a:lvl1pPr>
          </a:lstStyle>
          <a:p>
            <a:fld id="{86CB4B4D-7CA3-9044-876B-883B54F8677D}" type="slidenum">
              <a:rPr lang="en-US" smtClean="0"/>
              <a:pPr/>
              <a:t>‹#›</a:t>
            </a:fld>
            <a:endParaRPr lang="en-US" dirty="0"/>
          </a:p>
        </p:txBody>
      </p:sp>
      <p:sp>
        <p:nvSpPr>
          <p:cNvPr id="13" name="Footer Placeholder 2"/>
          <p:cNvSpPr>
            <a:spLocks noGrp="1"/>
          </p:cNvSpPr>
          <p:nvPr>
            <p:ph type="ftr" sz="quarter" idx="10"/>
          </p:nvPr>
        </p:nvSpPr>
        <p:spPr>
          <a:xfrm>
            <a:off x="571497" y="5961888"/>
            <a:ext cx="2680521" cy="320040"/>
          </a:xfrm>
        </p:spPr>
        <p:txBody>
          <a:bodyPr/>
          <a:lstStyle>
            <a:lvl1pPr>
              <a:defRPr>
                <a:solidFill>
                  <a:schemeClr val="tx1"/>
                </a:solidFill>
                <a:latin typeface="+mn-lt"/>
              </a:defRPr>
            </a:lvl1pPr>
          </a:lstStyle>
          <a:p>
            <a:pPr hangingPunct="1">
              <a:lnSpc>
                <a:spcPts val="900"/>
              </a:lnSpc>
            </a:pPr>
            <a:endParaRPr lang="en-US" dirty="0"/>
          </a:p>
        </p:txBody>
      </p:sp>
    </p:spTree>
    <p:extLst>
      <p:ext uri="{BB962C8B-B14F-4D97-AF65-F5344CB8AC3E}">
        <p14:creationId xmlns:p14="http://schemas.microsoft.com/office/powerpoint/2010/main" val="240909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ypograph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0978421" cy="822960"/>
          </a:xfrm>
        </p:spPr>
        <p:txBody>
          <a:bodyPr/>
          <a:lstStyle>
            <a:lvl1pPr>
              <a:defRPr>
                <a:solidFill>
                  <a:schemeClr val="tx2"/>
                </a:solidFill>
                <a:latin typeface="+mj-lt"/>
              </a:defRPr>
            </a:lvl1pPr>
          </a:lstStyle>
          <a:p>
            <a:r>
              <a:rPr lang="en-US" dirty="0"/>
              <a:t>CG Brand — Typography</a:t>
            </a:r>
          </a:p>
        </p:txBody>
      </p:sp>
      <p:sp>
        <p:nvSpPr>
          <p:cNvPr id="4" name="Slide Number Placeholder 3"/>
          <p:cNvSpPr>
            <a:spLocks noGrp="1"/>
          </p:cNvSpPr>
          <p:nvPr>
            <p:ph type="sldNum" sz="quarter" idx="11"/>
          </p:nvPr>
        </p:nvSpPr>
        <p:spPr/>
        <p:txBody>
          <a:bodyPr/>
          <a:lstStyle>
            <a:lvl1pPr>
              <a:defRPr>
                <a:latin typeface="+mn-lt"/>
              </a:defRPr>
            </a:lvl1pPr>
          </a:lstStyle>
          <a:p>
            <a:fld id="{86CB4B4D-7CA3-9044-876B-883B54F8677D}" type="slidenum">
              <a:rPr lang="en-US" smtClean="0"/>
              <a:pPr/>
              <a:t>‹#›</a:t>
            </a:fld>
            <a:endParaRPr lang="en-US" dirty="0"/>
          </a:p>
        </p:txBody>
      </p:sp>
      <p:sp>
        <p:nvSpPr>
          <p:cNvPr id="83" name="Footer Placeholder 3">
            <a:extLst>
              <a:ext uri="{FF2B5EF4-FFF2-40B4-BE49-F238E27FC236}">
                <a16:creationId xmlns:a16="http://schemas.microsoft.com/office/drawing/2014/main" id="{71459568-0239-2B4D-8705-2D88946F9D03}"/>
              </a:ext>
            </a:extLst>
          </p:cNvPr>
          <p:cNvSpPr>
            <a:spLocks noGrp="1"/>
          </p:cNvSpPr>
          <p:nvPr>
            <p:ph type="ftr" sz="quarter" idx="10"/>
          </p:nvPr>
        </p:nvSpPr>
        <p:spPr>
          <a:xfrm>
            <a:off x="571499" y="6109252"/>
            <a:ext cx="3606802" cy="227070"/>
          </a:xfrm>
        </p:spPr>
        <p:txBody>
          <a:bodyPr/>
          <a:lstStyle>
            <a:lvl1pPr>
              <a:defRPr sz="900"/>
            </a:lvl1pPr>
          </a:lstStyle>
          <a:p>
            <a:pPr hangingPunct="1"/>
            <a:endParaRPr lang="en-US"/>
          </a:p>
        </p:txBody>
      </p:sp>
      <p:pic>
        <p:nvPicPr>
          <p:cNvPr id="84" name="Picture 2">
            <a:extLst>
              <a:ext uri="{FF2B5EF4-FFF2-40B4-BE49-F238E27FC236}">
                <a16:creationId xmlns:a16="http://schemas.microsoft.com/office/drawing/2014/main" id="{A31AF8FF-E534-B44E-85FB-789F3F16E6CF}"/>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8349"/>
          <a:stretch/>
        </p:blipFill>
        <p:spPr bwMode="auto">
          <a:xfrm>
            <a:off x="545556" y="1128982"/>
            <a:ext cx="2215446" cy="1873642"/>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a:extLst>
              <a:ext uri="{FF2B5EF4-FFF2-40B4-BE49-F238E27FC236}">
                <a16:creationId xmlns:a16="http://schemas.microsoft.com/office/drawing/2014/main" id="{127B799B-BBA8-0C4A-A4F7-3445B9BA66A7}"/>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20139"/>
          <a:stretch/>
        </p:blipFill>
        <p:spPr bwMode="auto">
          <a:xfrm>
            <a:off x="5378544" y="1145239"/>
            <a:ext cx="1626222" cy="1841128"/>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6">
            <a:extLst>
              <a:ext uri="{FF2B5EF4-FFF2-40B4-BE49-F238E27FC236}">
                <a16:creationId xmlns:a16="http://schemas.microsoft.com/office/drawing/2014/main" id="{1A891CCA-3D50-BD49-BC5A-017851F79323}"/>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r="18348"/>
          <a:stretch/>
        </p:blipFill>
        <p:spPr bwMode="auto">
          <a:xfrm>
            <a:off x="593091" y="3695196"/>
            <a:ext cx="2161832" cy="1613668"/>
          </a:xfrm>
          <a:prstGeom prst="rect">
            <a:avLst/>
          </a:prstGeom>
          <a:noFill/>
          <a:extLst>
            <a:ext uri="{909E8E84-426E-40DD-AFC4-6F175D3DCCD1}">
              <a14:hiddenFill xmlns:a14="http://schemas.microsoft.com/office/drawing/2010/main">
                <a:solidFill>
                  <a:srgbClr val="FFFFFF"/>
                </a:solidFill>
              </a14:hiddenFill>
            </a:ext>
          </a:extLst>
        </p:spPr>
      </p:pic>
      <p:sp>
        <p:nvSpPr>
          <p:cNvPr id="89" name="TextBox 88">
            <a:extLst>
              <a:ext uri="{FF2B5EF4-FFF2-40B4-BE49-F238E27FC236}">
                <a16:creationId xmlns:a16="http://schemas.microsoft.com/office/drawing/2014/main" id="{CD63DE1D-51D6-2746-BB1B-7F06A237BEE9}"/>
              </a:ext>
            </a:extLst>
          </p:cNvPr>
          <p:cNvSpPr txBox="1"/>
          <p:nvPr/>
        </p:nvSpPr>
        <p:spPr>
          <a:xfrm>
            <a:off x="7266975" y="1576832"/>
            <a:ext cx="2729879" cy="9779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0">
            <a:noAutofit/>
          </a:bodyPr>
          <a:lstStyle/>
          <a:p>
            <a:pPr marL="0" marR="0" lvl="0" indent="0" algn="l" defTabSz="457200" rtl="0" eaLnBrk="1" fontAlgn="auto" latinLnBrk="0" hangingPunct="0">
              <a:lnSpc>
                <a:spcPct val="110000"/>
              </a:lnSpc>
              <a:spcBef>
                <a:spcPts val="0"/>
              </a:spcBef>
              <a:spcAft>
                <a:spcPts val="0"/>
              </a:spcAft>
              <a:buClrTx/>
              <a:buSzTx/>
              <a:buFontTx/>
              <a:buNone/>
              <a:tabLst/>
              <a:defRPr/>
            </a:pPr>
            <a:r>
              <a:rPr kumimoji="0" lang="en-US" sz="1400" b="1"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Avenir Next LT Com Condensed</a:t>
            </a:r>
            <a:r>
              <a:rPr kumimoji="0" lang="en-US" sz="1400" b="0"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 </a:t>
            </a:r>
          </a:p>
          <a:p>
            <a:pPr marL="0" marR="0" lvl="0" indent="0" algn="l" defTabSz="457200" rtl="0" eaLnBrk="1" fontAlgn="auto" latinLnBrk="0" hangingPunct="0">
              <a:lnSpc>
                <a:spcPct val="110000"/>
              </a:lnSpc>
              <a:spcBef>
                <a:spcPts val="0"/>
              </a:spcBef>
              <a:spcAft>
                <a:spcPts val="0"/>
              </a:spcAft>
              <a:buClrTx/>
              <a:buSzTx/>
              <a:buFontTx/>
              <a:buNone/>
              <a:tabLst/>
              <a:defRPr/>
            </a:pPr>
            <a:r>
              <a:rPr kumimoji="0" lang="en-US" sz="1400" b="0"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Use for data in tables and charts only and when space is limited.</a:t>
            </a:r>
            <a:endParaRPr kumimoji="0" lang="en-US" sz="1400" b="0" i="0" u="none" strike="noStrike" cap="none" spc="0" normalizeH="0" baseline="0" dirty="0">
              <a:ln>
                <a:noFill/>
              </a:ln>
              <a:solidFill>
                <a:schemeClr val="accent1"/>
              </a:solidFill>
              <a:effectLst/>
              <a:uFillTx/>
              <a:latin typeface="+mn-lt"/>
              <a:sym typeface="Avenir Next LT Com Regular"/>
            </a:endParaRPr>
          </a:p>
        </p:txBody>
      </p:sp>
      <p:sp>
        <p:nvSpPr>
          <p:cNvPr id="90" name="Right Bracket 89">
            <a:extLst>
              <a:ext uri="{FF2B5EF4-FFF2-40B4-BE49-F238E27FC236}">
                <a16:creationId xmlns:a16="http://schemas.microsoft.com/office/drawing/2014/main" id="{524532C7-A1BB-2A49-A2CA-A4D70AF705C1}"/>
              </a:ext>
            </a:extLst>
          </p:cNvPr>
          <p:cNvSpPr/>
          <p:nvPr/>
        </p:nvSpPr>
        <p:spPr>
          <a:xfrm>
            <a:off x="6983044" y="1113303"/>
            <a:ext cx="98872" cy="1905000"/>
          </a:xfrm>
          <a:prstGeom prst="rightBracket">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p>
        </p:txBody>
      </p:sp>
      <p:sp>
        <p:nvSpPr>
          <p:cNvPr id="91" name="Right Bracket 90">
            <a:extLst>
              <a:ext uri="{FF2B5EF4-FFF2-40B4-BE49-F238E27FC236}">
                <a16:creationId xmlns:a16="http://schemas.microsoft.com/office/drawing/2014/main" id="{EB728A28-4331-8240-9B73-A1040A4BF343}"/>
              </a:ext>
            </a:extLst>
          </p:cNvPr>
          <p:cNvSpPr/>
          <p:nvPr/>
        </p:nvSpPr>
        <p:spPr>
          <a:xfrm>
            <a:off x="2718642" y="1113303"/>
            <a:ext cx="98872" cy="1905000"/>
          </a:xfrm>
          <a:prstGeom prst="rightBracket">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p>
        </p:txBody>
      </p:sp>
      <p:sp>
        <p:nvSpPr>
          <p:cNvPr id="92" name="TextBox 91">
            <a:extLst>
              <a:ext uri="{FF2B5EF4-FFF2-40B4-BE49-F238E27FC236}">
                <a16:creationId xmlns:a16="http://schemas.microsoft.com/office/drawing/2014/main" id="{24AEE514-5495-CE4A-8EBB-358D66073BCC}"/>
              </a:ext>
            </a:extLst>
          </p:cNvPr>
          <p:cNvSpPr txBox="1"/>
          <p:nvPr/>
        </p:nvSpPr>
        <p:spPr>
          <a:xfrm>
            <a:off x="2991684" y="1360751"/>
            <a:ext cx="1732715" cy="1410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0">
            <a:noAutofit/>
          </a:bodyPr>
          <a:lstStyle/>
          <a:p>
            <a:pPr algn="l" defTabSz="457200">
              <a:lnSpc>
                <a:spcPct val="110000"/>
              </a:lnSpc>
              <a:spcAft>
                <a:spcPts val="0"/>
              </a:spcAft>
            </a:pPr>
            <a:r>
              <a:rPr kumimoji="0" lang="en-US" sz="1400" b="0"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Primary font: </a:t>
            </a:r>
            <a:br>
              <a:rPr kumimoji="0" lang="en-US" sz="1400" b="0"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br>
            <a:r>
              <a:rPr kumimoji="0" lang="en-US" sz="1400" b="1"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Avenir Next LT Com </a:t>
            </a:r>
            <a:br>
              <a:rPr kumimoji="0" lang="en-US" sz="1400" b="1"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br>
            <a:r>
              <a:rPr kumimoji="0" lang="en-US" sz="1400" b="0" i="0" u="none" strike="noStrike" cap="none" spc="0" normalizeH="0" baseline="0" dirty="0">
                <a:ln>
                  <a:noFill/>
                </a:ln>
                <a:solidFill>
                  <a:schemeClr val="accent1"/>
                </a:solidFill>
                <a:effectLst/>
                <a:uFillTx/>
                <a:latin typeface="+mn-lt"/>
                <a:ea typeface="Avenir Next LT Com Regular"/>
                <a:cs typeface="Avenir Next LT Com Regular"/>
                <a:sym typeface="Avenir Next LT Com Regular"/>
              </a:rPr>
              <a:t>is the primary font and is used in most instances.</a:t>
            </a:r>
            <a:endParaRPr kumimoji="0" lang="en-US" sz="1400" b="0" i="0" u="none" strike="noStrike" cap="none" spc="0" normalizeH="0" baseline="0" dirty="0">
              <a:ln>
                <a:noFill/>
              </a:ln>
              <a:solidFill>
                <a:schemeClr val="accent1"/>
              </a:solidFill>
              <a:effectLst/>
              <a:uFillTx/>
              <a:latin typeface="+mn-lt"/>
              <a:sym typeface="Avenir Next LT Com Regular"/>
            </a:endParaRPr>
          </a:p>
        </p:txBody>
      </p:sp>
      <p:sp>
        <p:nvSpPr>
          <p:cNvPr id="93" name="Right Bracket 92">
            <a:extLst>
              <a:ext uri="{FF2B5EF4-FFF2-40B4-BE49-F238E27FC236}">
                <a16:creationId xmlns:a16="http://schemas.microsoft.com/office/drawing/2014/main" id="{93E5444F-526B-8047-B2F9-FC69ADBBC457}"/>
              </a:ext>
            </a:extLst>
          </p:cNvPr>
          <p:cNvSpPr/>
          <p:nvPr/>
        </p:nvSpPr>
        <p:spPr>
          <a:xfrm>
            <a:off x="2754923" y="3579908"/>
            <a:ext cx="89884" cy="1774371"/>
          </a:xfrm>
          <a:prstGeom prst="rightBracket">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p>
        </p:txBody>
      </p:sp>
      <p:sp>
        <p:nvSpPr>
          <p:cNvPr id="94" name="TextBox 93">
            <a:extLst>
              <a:ext uri="{FF2B5EF4-FFF2-40B4-BE49-F238E27FC236}">
                <a16:creationId xmlns:a16="http://schemas.microsoft.com/office/drawing/2014/main" id="{D6FA21D7-F643-AD4B-B349-CF73FF91E385}"/>
              </a:ext>
            </a:extLst>
          </p:cNvPr>
          <p:cNvSpPr txBox="1"/>
          <p:nvPr/>
        </p:nvSpPr>
        <p:spPr>
          <a:xfrm>
            <a:off x="3018978" y="3738039"/>
            <a:ext cx="2162622" cy="14581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chorCtr="0">
            <a:noAutofit/>
          </a:bodyPr>
          <a:lstStyle/>
          <a:p>
            <a:pPr algn="l" defTabSz="457200">
              <a:lnSpc>
                <a:spcPct val="110000"/>
              </a:lnSpc>
              <a:spcAft>
                <a:spcPts val="0"/>
              </a:spcAft>
            </a:pPr>
            <a: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Alternate font is </a:t>
            </a:r>
            <a:r>
              <a:rPr kumimoji="0" lang="en-US" sz="1400" b="1"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Arial</a:t>
            </a:r>
            <a: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a:t>
            </a:r>
            <a:b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br>
            <a: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When Avenir Next LT Com can‘t be used, like in </a:t>
            </a:r>
            <a:b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br>
            <a: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the body of an email, </a:t>
            </a:r>
            <a:b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br>
            <a:r>
              <a:rPr kumimoji="0" lang="en-US" sz="1400" b="0" i="0" u="none" strike="noStrike" cap="none" spc="0" normalizeH="0" baseline="0" dirty="0">
                <a:ln>
                  <a:noFill/>
                </a:ln>
                <a:solidFill>
                  <a:schemeClr val="accent1"/>
                </a:solidFill>
                <a:effectLst/>
                <a:uFillTx/>
                <a:latin typeface="+mn-lt"/>
                <a:ea typeface="Avenir Next LT Com Regular"/>
                <a:cs typeface="Arial" panose="020B0604020202020204" pitchFamily="34" charset="0"/>
                <a:sym typeface="Avenir Next LT Com Regular"/>
              </a:rPr>
              <a:t>Arial is the fallback/digital typeface.</a:t>
            </a:r>
          </a:p>
        </p:txBody>
      </p:sp>
      <p:sp>
        <p:nvSpPr>
          <p:cNvPr id="16" name="TextBox 15">
            <a:extLst>
              <a:ext uri="{FF2B5EF4-FFF2-40B4-BE49-F238E27FC236}">
                <a16:creationId xmlns:a16="http://schemas.microsoft.com/office/drawing/2014/main" id="{543F9CAB-3F06-3144-A4D4-72672E186870}"/>
              </a:ext>
            </a:extLst>
          </p:cNvPr>
          <p:cNvSpPr txBox="1"/>
          <p:nvPr/>
        </p:nvSpPr>
        <p:spPr>
          <a:xfrm>
            <a:off x="5431810" y="3556000"/>
            <a:ext cx="6168788" cy="2413000"/>
          </a:xfrm>
          <a:prstGeom prst="rect">
            <a:avLst/>
          </a:prstGeom>
          <a:solidFill>
            <a:srgbClr val="E1E1E1">
              <a:alpha val="83145"/>
            </a:srgbClr>
          </a:solidFill>
          <a:ln w="12700" cap="flat">
            <a:solidFill>
              <a:schemeClr val="accent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82880" tIns="0" rIns="0" bIns="0" numCol="1" spcCol="38100" rtlCol="0" anchor="ctr" anchorCtr="0">
            <a:noAutofit/>
          </a:bodyPr>
          <a:lstStyle/>
          <a:p>
            <a:pPr algn="l">
              <a:lnSpc>
                <a:spcPct val="110000"/>
              </a:lnSpc>
              <a:spcAft>
                <a:spcPts val="300"/>
              </a:spcAft>
            </a:pPr>
            <a:r>
              <a:rPr kumimoji="0" lang="en-US" sz="1800" b="1" i="0" u="none" strike="noStrike" cap="none" spc="0" normalizeH="0" baseline="0" dirty="0">
                <a:ln>
                  <a:noFill/>
                </a:ln>
                <a:solidFill>
                  <a:schemeClr val="accent6"/>
                </a:solidFill>
                <a:effectLst/>
                <a:uFillTx/>
                <a:latin typeface="+mn-lt"/>
                <a:ea typeface="Avenir Next LT Com Regular"/>
                <a:cs typeface="Avenir Next LT Com Regular"/>
                <a:sym typeface="Avenir Next LT Com Regular"/>
              </a:rPr>
              <a:t>Sentence case</a:t>
            </a:r>
          </a:p>
          <a:p>
            <a:pPr algn="l">
              <a:lnSpc>
                <a:spcPct val="110000"/>
              </a:lnSpc>
              <a:spcAft>
                <a:spcPts val="1000"/>
              </a:spcAft>
            </a:pPr>
            <a:r>
              <a:rPr kumimoji="0" lang="en-US" sz="1600" b="0" i="0" u="none" strike="noStrike" cap="none" spc="0" normalizeH="0" baseline="0" dirty="0">
                <a:ln>
                  <a:noFill/>
                </a:ln>
                <a:solidFill>
                  <a:srgbClr val="000000"/>
                </a:solidFill>
                <a:effectLst/>
                <a:uFillTx/>
                <a:latin typeface="+mn-lt"/>
                <a:ea typeface="Avenir Next LT Com Regular"/>
                <a:cs typeface="Avenir Next LT Com Regular"/>
                <a:sym typeface="Avenir Next LT Com Regular"/>
              </a:rPr>
              <a:t>Use sentence case for all body copy, headlines in campaign material and brand communications.</a:t>
            </a:r>
            <a:endParaRPr kumimoji="0" lang="en-US" sz="1600" b="1" i="0" u="none" strike="noStrike" cap="none" spc="0" normalizeH="0" baseline="0" dirty="0">
              <a:ln>
                <a:noFill/>
              </a:ln>
              <a:solidFill>
                <a:srgbClr val="000000"/>
              </a:solidFill>
              <a:effectLst/>
              <a:uFillTx/>
              <a:latin typeface="+mn-lt"/>
              <a:ea typeface="Avenir Next LT Com Regular"/>
              <a:cs typeface="Avenir Next LT Com Regular"/>
              <a:sym typeface="Avenir Next LT Com Regular"/>
            </a:endParaRPr>
          </a:p>
          <a:p>
            <a:pPr algn="l">
              <a:lnSpc>
                <a:spcPct val="110000"/>
              </a:lnSpc>
              <a:spcAft>
                <a:spcPts val="300"/>
              </a:spcAft>
            </a:pPr>
            <a:r>
              <a:rPr kumimoji="0" lang="en-US" sz="1800" b="1" i="0" u="none" strike="noStrike" cap="none" spc="0" normalizeH="0" baseline="0" dirty="0">
                <a:ln>
                  <a:noFill/>
                </a:ln>
                <a:solidFill>
                  <a:schemeClr val="accent6"/>
                </a:solidFill>
                <a:effectLst/>
                <a:uFillTx/>
                <a:latin typeface="+mn-lt"/>
                <a:ea typeface="Avenir Next LT Com Regular"/>
                <a:cs typeface="Avenir Next LT Com Regular"/>
                <a:sym typeface="Avenir Next LT Com Regular"/>
              </a:rPr>
              <a:t>Title case</a:t>
            </a:r>
          </a:p>
          <a:p>
            <a:pPr algn="l">
              <a:lnSpc>
                <a:spcPct val="110000"/>
              </a:lnSpc>
              <a:spcAft>
                <a:spcPts val="300"/>
              </a:spcAft>
            </a:pPr>
            <a:r>
              <a:rPr kumimoji="0" lang="en-US" sz="1600" b="0" i="0" u="none" strike="noStrike" cap="none" spc="0" normalizeH="0" baseline="0" dirty="0">
                <a:ln>
                  <a:noFill/>
                </a:ln>
                <a:solidFill>
                  <a:srgbClr val="000000"/>
                </a:solidFill>
                <a:effectLst/>
                <a:uFillTx/>
                <a:latin typeface="+mn-lt"/>
                <a:ea typeface="Avenir Next LT Com Regular"/>
                <a:cs typeface="Avenir Next LT Com Regular"/>
                <a:sym typeface="Avenir Next LT Com Regular"/>
              </a:rPr>
              <a:t>Use title case for corporate products, brands, services </a:t>
            </a:r>
            <a:br>
              <a:rPr kumimoji="0" lang="en-US" sz="1600" b="0" i="0" u="none" strike="noStrike" cap="none" spc="0" normalizeH="0" baseline="0" dirty="0">
                <a:ln>
                  <a:noFill/>
                </a:ln>
                <a:solidFill>
                  <a:srgbClr val="000000"/>
                </a:solidFill>
                <a:effectLst/>
                <a:uFillTx/>
                <a:latin typeface="+mn-lt"/>
                <a:ea typeface="Avenir Next LT Com Regular"/>
                <a:cs typeface="Avenir Next LT Com Regular"/>
                <a:sym typeface="Avenir Next LT Com Regular"/>
              </a:rPr>
            </a:br>
            <a:r>
              <a:rPr kumimoji="0" lang="en-US" sz="1600" b="0" i="0" u="none" strike="noStrike" cap="none" spc="0" normalizeH="0" baseline="0" dirty="0">
                <a:ln>
                  <a:noFill/>
                </a:ln>
                <a:solidFill>
                  <a:srgbClr val="000000"/>
                </a:solidFill>
                <a:effectLst/>
                <a:uFillTx/>
                <a:latin typeface="+mn-lt"/>
                <a:ea typeface="Avenir Next LT Com Regular"/>
                <a:cs typeface="Avenir Next LT Com Regular"/>
                <a:sym typeface="Avenir Next LT Com Regular"/>
              </a:rPr>
              <a:t>(e.g. “Capital Group Private Client Services“) and fund names (e.g. “Capital Group Emerging Markets Total Opportunities℠“). </a:t>
            </a:r>
          </a:p>
        </p:txBody>
      </p:sp>
    </p:spTree>
    <p:extLst>
      <p:ext uri="{BB962C8B-B14F-4D97-AF65-F5344CB8AC3E}">
        <p14:creationId xmlns:p14="http://schemas.microsoft.com/office/powerpoint/2010/main" val="1109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0978421" cy="822960"/>
          </a:xfrm>
        </p:spPr>
        <p:txBody>
          <a:bodyPr/>
          <a:lstStyle>
            <a:lvl1pPr>
              <a:defRPr>
                <a:solidFill>
                  <a:schemeClr val="tx2"/>
                </a:solidFill>
                <a:latin typeface="+mj-lt"/>
              </a:defRPr>
            </a:lvl1pPr>
          </a:lstStyle>
          <a:p>
            <a:r>
              <a:rPr lang="en-US" dirty="0"/>
              <a:t>CG Brand — Color Palette</a:t>
            </a:r>
          </a:p>
        </p:txBody>
      </p:sp>
      <p:sp>
        <p:nvSpPr>
          <p:cNvPr id="4" name="Slide Number Placeholder 3"/>
          <p:cNvSpPr>
            <a:spLocks noGrp="1"/>
          </p:cNvSpPr>
          <p:nvPr>
            <p:ph type="sldNum" sz="quarter" idx="11"/>
          </p:nvPr>
        </p:nvSpPr>
        <p:spPr/>
        <p:txBody>
          <a:bodyPr/>
          <a:lstStyle>
            <a:lvl1pPr>
              <a:defRPr>
                <a:latin typeface="+mn-lt"/>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72" name="Rectangle 171">
            <a:extLst>
              <a:ext uri="{FF2B5EF4-FFF2-40B4-BE49-F238E27FC236}">
                <a16:creationId xmlns:a16="http://schemas.microsoft.com/office/drawing/2014/main" id="{ED584A94-D054-46F1-A29D-71DE0DE4D737}"/>
              </a:ext>
            </a:extLst>
          </p:cNvPr>
          <p:cNvSpPr>
            <a:spLocks noChangeAspect="1"/>
          </p:cNvSpPr>
          <p:nvPr/>
        </p:nvSpPr>
        <p:spPr>
          <a:xfrm>
            <a:off x="575770" y="1148214"/>
            <a:ext cx="795528" cy="538609"/>
          </a:xfrm>
          <a:prstGeom prst="rect">
            <a:avLst/>
          </a:prstGeom>
          <a:solidFill>
            <a:srgbClr val="005F9E"/>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73" name="Rectangle 172">
            <a:extLst>
              <a:ext uri="{FF2B5EF4-FFF2-40B4-BE49-F238E27FC236}">
                <a16:creationId xmlns:a16="http://schemas.microsoft.com/office/drawing/2014/main" id="{8028191A-3531-4E06-B419-6D2F630DA297}"/>
              </a:ext>
            </a:extLst>
          </p:cNvPr>
          <p:cNvSpPr>
            <a:spLocks noChangeAspect="1"/>
          </p:cNvSpPr>
          <p:nvPr/>
        </p:nvSpPr>
        <p:spPr>
          <a:xfrm>
            <a:off x="1481333" y="1148214"/>
            <a:ext cx="795528" cy="538609"/>
          </a:xfrm>
          <a:prstGeom prst="rect">
            <a:avLst/>
          </a:prstGeom>
          <a:solidFill>
            <a:srgbClr val="009CDC"/>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74" name="Rectangle 173">
            <a:extLst>
              <a:ext uri="{FF2B5EF4-FFF2-40B4-BE49-F238E27FC236}">
                <a16:creationId xmlns:a16="http://schemas.microsoft.com/office/drawing/2014/main" id="{D949ED9A-7A02-4609-B5D8-DBDB92F3B3E9}"/>
              </a:ext>
            </a:extLst>
          </p:cNvPr>
          <p:cNvSpPr>
            <a:spLocks noChangeAspect="1"/>
          </p:cNvSpPr>
          <p:nvPr/>
        </p:nvSpPr>
        <p:spPr>
          <a:xfrm>
            <a:off x="2408496" y="1148214"/>
            <a:ext cx="795528" cy="538609"/>
          </a:xfrm>
          <a:prstGeom prst="rect">
            <a:avLst/>
          </a:prstGeom>
          <a:solidFill>
            <a:srgbClr val="00AEA9"/>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75" name="Rectangle 174">
            <a:extLst>
              <a:ext uri="{FF2B5EF4-FFF2-40B4-BE49-F238E27FC236}">
                <a16:creationId xmlns:a16="http://schemas.microsoft.com/office/drawing/2014/main" id="{A4E346EB-5FDE-4F06-B5D1-FC144821DF57}"/>
              </a:ext>
            </a:extLst>
          </p:cNvPr>
          <p:cNvSpPr>
            <a:spLocks noChangeAspect="1"/>
          </p:cNvSpPr>
          <p:nvPr/>
        </p:nvSpPr>
        <p:spPr>
          <a:xfrm>
            <a:off x="3317372" y="1148214"/>
            <a:ext cx="795528" cy="538609"/>
          </a:xfrm>
          <a:prstGeom prst="rect">
            <a:avLst/>
          </a:prstGeom>
          <a:solidFill>
            <a:srgbClr val="B42573"/>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76" name="TextBox 175">
            <a:extLst>
              <a:ext uri="{FF2B5EF4-FFF2-40B4-BE49-F238E27FC236}">
                <a16:creationId xmlns:a16="http://schemas.microsoft.com/office/drawing/2014/main" id="{F0D36924-ED37-49BF-9E61-6837E21B132E}"/>
              </a:ext>
            </a:extLst>
          </p:cNvPr>
          <p:cNvSpPr txBox="1"/>
          <p:nvPr/>
        </p:nvSpPr>
        <p:spPr>
          <a:xfrm>
            <a:off x="575770" y="16950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Sapphire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95 / 158</a:t>
            </a:r>
          </a:p>
        </p:txBody>
      </p:sp>
      <p:sp>
        <p:nvSpPr>
          <p:cNvPr id="177" name="TextBox 176">
            <a:extLst>
              <a:ext uri="{FF2B5EF4-FFF2-40B4-BE49-F238E27FC236}">
                <a16:creationId xmlns:a16="http://schemas.microsoft.com/office/drawing/2014/main" id="{236ACE3F-0D9E-4112-9990-770EF379D142}"/>
              </a:ext>
            </a:extLst>
          </p:cNvPr>
          <p:cNvSpPr txBox="1"/>
          <p:nvPr/>
        </p:nvSpPr>
        <p:spPr>
          <a:xfrm>
            <a:off x="1481333" y="16950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Ocean</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156 / 220</a:t>
            </a:r>
          </a:p>
        </p:txBody>
      </p:sp>
      <p:sp>
        <p:nvSpPr>
          <p:cNvPr id="178" name="TextBox 177">
            <a:extLst>
              <a:ext uri="{FF2B5EF4-FFF2-40B4-BE49-F238E27FC236}">
                <a16:creationId xmlns:a16="http://schemas.microsoft.com/office/drawing/2014/main" id="{4CC0B0AE-CF94-4B09-BEA4-894DFAB7CA1F}"/>
              </a:ext>
            </a:extLst>
          </p:cNvPr>
          <p:cNvSpPr txBox="1"/>
          <p:nvPr/>
        </p:nvSpPr>
        <p:spPr>
          <a:xfrm>
            <a:off x="2408496" y="16950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Turquoise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174 / 169</a:t>
            </a:r>
          </a:p>
        </p:txBody>
      </p:sp>
      <p:sp>
        <p:nvSpPr>
          <p:cNvPr id="179" name="TextBox 178">
            <a:extLst>
              <a:ext uri="{FF2B5EF4-FFF2-40B4-BE49-F238E27FC236}">
                <a16:creationId xmlns:a16="http://schemas.microsoft.com/office/drawing/2014/main" id="{2080CED9-82F7-4147-AB8E-6C607784A4A4}"/>
              </a:ext>
            </a:extLst>
          </p:cNvPr>
          <p:cNvSpPr txBox="1"/>
          <p:nvPr/>
        </p:nvSpPr>
        <p:spPr>
          <a:xfrm>
            <a:off x="3317372" y="1695055"/>
            <a:ext cx="822962"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Raspberry</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180 / 37 / 115</a:t>
            </a:r>
          </a:p>
        </p:txBody>
      </p:sp>
      <p:sp>
        <p:nvSpPr>
          <p:cNvPr id="180" name="Rectangle 179">
            <a:extLst>
              <a:ext uri="{FF2B5EF4-FFF2-40B4-BE49-F238E27FC236}">
                <a16:creationId xmlns:a16="http://schemas.microsoft.com/office/drawing/2014/main" id="{ED551BCE-B0A5-4876-B973-0733A11548C5}"/>
              </a:ext>
            </a:extLst>
          </p:cNvPr>
          <p:cNvSpPr>
            <a:spLocks noChangeAspect="1"/>
          </p:cNvSpPr>
          <p:nvPr/>
        </p:nvSpPr>
        <p:spPr>
          <a:xfrm>
            <a:off x="575770" y="2379371"/>
            <a:ext cx="795528" cy="538609"/>
          </a:xfrm>
          <a:prstGeom prst="rect">
            <a:avLst/>
          </a:prstGeom>
          <a:solidFill>
            <a:srgbClr val="E3E1DC"/>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1" name="Rectangle 180">
            <a:extLst>
              <a:ext uri="{FF2B5EF4-FFF2-40B4-BE49-F238E27FC236}">
                <a16:creationId xmlns:a16="http://schemas.microsoft.com/office/drawing/2014/main" id="{C466D00A-BE61-4A0B-AB61-96F04630ACCE}"/>
              </a:ext>
            </a:extLst>
          </p:cNvPr>
          <p:cNvSpPr>
            <a:spLocks noChangeAspect="1"/>
          </p:cNvSpPr>
          <p:nvPr/>
        </p:nvSpPr>
        <p:spPr>
          <a:xfrm>
            <a:off x="1481333" y="2379371"/>
            <a:ext cx="795528" cy="538609"/>
          </a:xfrm>
          <a:prstGeom prst="rect">
            <a:avLst/>
          </a:prstGeom>
          <a:solidFill>
            <a:srgbClr val="D5D0CA"/>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2" name="Rectangle 181">
            <a:extLst>
              <a:ext uri="{FF2B5EF4-FFF2-40B4-BE49-F238E27FC236}">
                <a16:creationId xmlns:a16="http://schemas.microsoft.com/office/drawing/2014/main" id="{6E1B9289-64FE-4632-92B9-1ADAF254711B}"/>
              </a:ext>
            </a:extLst>
          </p:cNvPr>
          <p:cNvSpPr>
            <a:spLocks noChangeAspect="1"/>
          </p:cNvSpPr>
          <p:nvPr/>
        </p:nvSpPr>
        <p:spPr>
          <a:xfrm>
            <a:off x="2408496" y="2379371"/>
            <a:ext cx="795528" cy="538609"/>
          </a:xfrm>
          <a:prstGeom prst="rect">
            <a:avLst/>
          </a:prstGeom>
          <a:solidFill>
            <a:srgbClr val="BEB7B3"/>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3" name="Rectangle 182">
            <a:extLst>
              <a:ext uri="{FF2B5EF4-FFF2-40B4-BE49-F238E27FC236}">
                <a16:creationId xmlns:a16="http://schemas.microsoft.com/office/drawing/2014/main" id="{56F6C51C-3732-465C-828E-6F9C230A1C1A}"/>
              </a:ext>
            </a:extLst>
          </p:cNvPr>
          <p:cNvSpPr>
            <a:spLocks noChangeAspect="1"/>
          </p:cNvSpPr>
          <p:nvPr/>
        </p:nvSpPr>
        <p:spPr>
          <a:xfrm>
            <a:off x="3317372" y="2379371"/>
            <a:ext cx="795528" cy="538609"/>
          </a:xfrm>
          <a:prstGeom prst="rect">
            <a:avLst/>
          </a:prstGeom>
          <a:solidFill>
            <a:srgbClr val="A39E99"/>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4" name="Rectangle 183">
            <a:extLst>
              <a:ext uri="{FF2B5EF4-FFF2-40B4-BE49-F238E27FC236}">
                <a16:creationId xmlns:a16="http://schemas.microsoft.com/office/drawing/2014/main" id="{93BCA6E8-1E16-4A9F-B608-FF5B771EB343}"/>
              </a:ext>
            </a:extLst>
          </p:cNvPr>
          <p:cNvSpPr>
            <a:spLocks noChangeAspect="1"/>
          </p:cNvSpPr>
          <p:nvPr/>
        </p:nvSpPr>
        <p:spPr>
          <a:xfrm>
            <a:off x="4250582" y="2379371"/>
            <a:ext cx="795528" cy="538609"/>
          </a:xfrm>
          <a:prstGeom prst="rect">
            <a:avLst/>
          </a:prstGeom>
          <a:solidFill>
            <a:srgbClr val="7D726D"/>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5" name="Rectangle 184">
            <a:extLst>
              <a:ext uri="{FF2B5EF4-FFF2-40B4-BE49-F238E27FC236}">
                <a16:creationId xmlns:a16="http://schemas.microsoft.com/office/drawing/2014/main" id="{A6C74C34-35FB-4A69-BCE3-6177862ABE6F}"/>
              </a:ext>
            </a:extLst>
          </p:cNvPr>
          <p:cNvSpPr>
            <a:spLocks noChangeAspect="1"/>
          </p:cNvSpPr>
          <p:nvPr/>
        </p:nvSpPr>
        <p:spPr>
          <a:xfrm>
            <a:off x="5157585" y="2379371"/>
            <a:ext cx="795528" cy="538609"/>
          </a:xfrm>
          <a:prstGeom prst="rect">
            <a:avLst/>
          </a:prstGeom>
          <a:solidFill>
            <a:srgbClr val="63544F"/>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6" name="Rectangle 185">
            <a:extLst>
              <a:ext uri="{FF2B5EF4-FFF2-40B4-BE49-F238E27FC236}">
                <a16:creationId xmlns:a16="http://schemas.microsoft.com/office/drawing/2014/main" id="{9BA96557-BF72-4C63-BC7D-86C5632857B9}"/>
              </a:ext>
            </a:extLst>
          </p:cNvPr>
          <p:cNvSpPr>
            <a:spLocks noChangeAspect="1"/>
          </p:cNvSpPr>
          <p:nvPr/>
        </p:nvSpPr>
        <p:spPr>
          <a:xfrm>
            <a:off x="6073948" y="2379371"/>
            <a:ext cx="795528" cy="538609"/>
          </a:xfrm>
          <a:prstGeom prst="rect">
            <a:avLst/>
          </a:prstGeom>
          <a:solidFill>
            <a:srgbClr val="554742"/>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87" name="TextBox 186">
            <a:extLst>
              <a:ext uri="{FF2B5EF4-FFF2-40B4-BE49-F238E27FC236}">
                <a16:creationId xmlns:a16="http://schemas.microsoft.com/office/drawing/2014/main" id="{8D7CA44F-E7B2-4FD8-ABE1-7568E873864E}"/>
              </a:ext>
            </a:extLst>
          </p:cNvPr>
          <p:cNvSpPr txBox="1"/>
          <p:nvPr/>
        </p:nvSpPr>
        <p:spPr>
          <a:xfrm>
            <a:off x="575770"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1</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227 / 225 / 220</a:t>
            </a:r>
          </a:p>
        </p:txBody>
      </p:sp>
      <p:sp>
        <p:nvSpPr>
          <p:cNvPr id="188" name="TextBox 187">
            <a:extLst>
              <a:ext uri="{FF2B5EF4-FFF2-40B4-BE49-F238E27FC236}">
                <a16:creationId xmlns:a16="http://schemas.microsoft.com/office/drawing/2014/main" id="{1D3F6F02-8B81-4248-8AA3-0B139456F913}"/>
              </a:ext>
            </a:extLst>
          </p:cNvPr>
          <p:cNvSpPr txBox="1"/>
          <p:nvPr/>
        </p:nvSpPr>
        <p:spPr>
          <a:xfrm>
            <a:off x="1481333"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2</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213/ 208 / 202</a:t>
            </a:r>
          </a:p>
        </p:txBody>
      </p:sp>
      <p:sp>
        <p:nvSpPr>
          <p:cNvPr id="189" name="TextBox 188">
            <a:extLst>
              <a:ext uri="{FF2B5EF4-FFF2-40B4-BE49-F238E27FC236}">
                <a16:creationId xmlns:a16="http://schemas.microsoft.com/office/drawing/2014/main" id="{9EF38CF5-8F22-405E-8872-E63A7BF130E4}"/>
              </a:ext>
            </a:extLst>
          </p:cNvPr>
          <p:cNvSpPr txBox="1"/>
          <p:nvPr/>
        </p:nvSpPr>
        <p:spPr>
          <a:xfrm>
            <a:off x="2408496"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3</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190 / 183 / 179</a:t>
            </a:r>
          </a:p>
        </p:txBody>
      </p:sp>
      <p:sp>
        <p:nvSpPr>
          <p:cNvPr id="190" name="TextBox 189">
            <a:extLst>
              <a:ext uri="{FF2B5EF4-FFF2-40B4-BE49-F238E27FC236}">
                <a16:creationId xmlns:a16="http://schemas.microsoft.com/office/drawing/2014/main" id="{96F3C6BA-87BD-492C-9ECD-B08FF61EEA95}"/>
              </a:ext>
            </a:extLst>
          </p:cNvPr>
          <p:cNvSpPr txBox="1"/>
          <p:nvPr/>
        </p:nvSpPr>
        <p:spPr>
          <a:xfrm>
            <a:off x="3317372"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4</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163 / 158 / 153</a:t>
            </a:r>
          </a:p>
        </p:txBody>
      </p:sp>
      <p:sp>
        <p:nvSpPr>
          <p:cNvPr id="191" name="TextBox 190">
            <a:extLst>
              <a:ext uri="{FF2B5EF4-FFF2-40B4-BE49-F238E27FC236}">
                <a16:creationId xmlns:a16="http://schemas.microsoft.com/office/drawing/2014/main" id="{00868A82-A2C6-46E7-820C-F852DA463C67}"/>
              </a:ext>
            </a:extLst>
          </p:cNvPr>
          <p:cNvSpPr txBox="1"/>
          <p:nvPr/>
        </p:nvSpPr>
        <p:spPr>
          <a:xfrm>
            <a:off x="4250582"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5</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125 / 114 / 109</a:t>
            </a:r>
          </a:p>
        </p:txBody>
      </p:sp>
      <p:sp>
        <p:nvSpPr>
          <p:cNvPr id="192" name="TextBox 191">
            <a:extLst>
              <a:ext uri="{FF2B5EF4-FFF2-40B4-BE49-F238E27FC236}">
                <a16:creationId xmlns:a16="http://schemas.microsoft.com/office/drawing/2014/main" id="{2ED9CD2A-53B5-4D01-A245-57B52CF6BCAE}"/>
              </a:ext>
            </a:extLst>
          </p:cNvPr>
          <p:cNvSpPr txBox="1"/>
          <p:nvPr/>
        </p:nvSpPr>
        <p:spPr>
          <a:xfrm>
            <a:off x="5157585"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6</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99 / 84 / 79</a:t>
            </a:r>
          </a:p>
        </p:txBody>
      </p:sp>
      <p:sp>
        <p:nvSpPr>
          <p:cNvPr id="193" name="TextBox 192">
            <a:extLst>
              <a:ext uri="{FF2B5EF4-FFF2-40B4-BE49-F238E27FC236}">
                <a16:creationId xmlns:a16="http://schemas.microsoft.com/office/drawing/2014/main" id="{FB1973CA-0BD1-41F4-93B7-EAEC9527C025}"/>
              </a:ext>
            </a:extLst>
          </p:cNvPr>
          <p:cNvSpPr txBox="1"/>
          <p:nvPr/>
        </p:nvSpPr>
        <p:spPr>
          <a:xfrm>
            <a:off x="6073948" y="2934601"/>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7</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85 / 71 / 66</a:t>
            </a:r>
          </a:p>
        </p:txBody>
      </p:sp>
      <p:sp>
        <p:nvSpPr>
          <p:cNvPr id="194" name="Rectangle 193">
            <a:extLst>
              <a:ext uri="{FF2B5EF4-FFF2-40B4-BE49-F238E27FC236}">
                <a16:creationId xmlns:a16="http://schemas.microsoft.com/office/drawing/2014/main" id="{48071E8F-BFDE-464B-BB88-A5C67E33FD90}"/>
              </a:ext>
            </a:extLst>
          </p:cNvPr>
          <p:cNvSpPr>
            <a:spLocks noChangeAspect="1"/>
          </p:cNvSpPr>
          <p:nvPr/>
        </p:nvSpPr>
        <p:spPr>
          <a:xfrm>
            <a:off x="1481333" y="3648325"/>
            <a:ext cx="795528" cy="538609"/>
          </a:xfrm>
          <a:prstGeom prst="rect">
            <a:avLst/>
          </a:prstGeom>
          <a:solidFill>
            <a:srgbClr val="005F9E"/>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95" name="Rectangle 194">
            <a:extLst>
              <a:ext uri="{FF2B5EF4-FFF2-40B4-BE49-F238E27FC236}">
                <a16:creationId xmlns:a16="http://schemas.microsoft.com/office/drawing/2014/main" id="{47933335-7B01-43EE-A9BF-1C891E7F85FB}"/>
              </a:ext>
            </a:extLst>
          </p:cNvPr>
          <p:cNvSpPr>
            <a:spLocks noChangeAspect="1"/>
          </p:cNvSpPr>
          <p:nvPr/>
        </p:nvSpPr>
        <p:spPr>
          <a:xfrm>
            <a:off x="3317372" y="3648325"/>
            <a:ext cx="795528" cy="538609"/>
          </a:xfrm>
          <a:prstGeom prst="rect">
            <a:avLst/>
          </a:prstGeom>
          <a:solidFill>
            <a:srgbClr val="7BD0E2"/>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96" name="Rectangle 195">
            <a:extLst>
              <a:ext uri="{FF2B5EF4-FFF2-40B4-BE49-F238E27FC236}">
                <a16:creationId xmlns:a16="http://schemas.microsoft.com/office/drawing/2014/main" id="{AC99DBE9-D774-472F-9BE6-9392730F5DD7}"/>
              </a:ext>
            </a:extLst>
          </p:cNvPr>
          <p:cNvSpPr>
            <a:spLocks noChangeAspect="1"/>
          </p:cNvSpPr>
          <p:nvPr/>
        </p:nvSpPr>
        <p:spPr>
          <a:xfrm>
            <a:off x="6073948" y="3648325"/>
            <a:ext cx="795528" cy="538609"/>
          </a:xfrm>
          <a:prstGeom prst="rect">
            <a:avLst/>
          </a:prstGeom>
          <a:solidFill>
            <a:srgbClr val="004C46"/>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197" name="TextBox 196">
            <a:extLst>
              <a:ext uri="{FF2B5EF4-FFF2-40B4-BE49-F238E27FC236}">
                <a16:creationId xmlns:a16="http://schemas.microsoft.com/office/drawing/2014/main" id="{09F41BCB-BACC-4CBA-85A5-CD737645BFDE}"/>
              </a:ext>
            </a:extLst>
          </p:cNvPr>
          <p:cNvSpPr txBox="1"/>
          <p:nvPr/>
        </p:nvSpPr>
        <p:spPr>
          <a:xfrm>
            <a:off x="1496081" y="42035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Sapphire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95 / 158</a:t>
            </a:r>
          </a:p>
        </p:txBody>
      </p:sp>
      <p:sp>
        <p:nvSpPr>
          <p:cNvPr id="198" name="TextBox 197">
            <a:extLst>
              <a:ext uri="{FF2B5EF4-FFF2-40B4-BE49-F238E27FC236}">
                <a16:creationId xmlns:a16="http://schemas.microsoft.com/office/drawing/2014/main" id="{54D522C4-E214-4B66-8CA3-AE16EEB52BC4}"/>
              </a:ext>
            </a:extLst>
          </p:cNvPr>
          <p:cNvSpPr txBox="1"/>
          <p:nvPr/>
        </p:nvSpPr>
        <p:spPr>
          <a:xfrm>
            <a:off x="3317372" y="4201481"/>
            <a:ext cx="837127"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Light Ocean </a:t>
            </a:r>
            <a:r>
              <a:rPr kumimoji="0" lang="en-US" sz="900" b="0" i="0" u="none" strike="noStrike" kern="0" cap="none" spc="0" normalizeH="0" baseline="0" noProof="0" dirty="0">
                <a:ln>
                  <a:noFill/>
                </a:ln>
                <a:solidFill>
                  <a:sysClr val="windowText" lastClr="000000"/>
                </a:solidFill>
                <a:effectLst/>
                <a:uLnTx/>
                <a:uFillTx/>
                <a:latin typeface="AvenirNext LT Com Regular"/>
              </a:rPr>
              <a:t>123 / 208 / 226</a:t>
            </a:r>
          </a:p>
        </p:txBody>
      </p:sp>
      <p:sp>
        <p:nvSpPr>
          <p:cNvPr id="199" name="TextBox 198">
            <a:extLst>
              <a:ext uri="{FF2B5EF4-FFF2-40B4-BE49-F238E27FC236}">
                <a16:creationId xmlns:a16="http://schemas.microsoft.com/office/drawing/2014/main" id="{E97992CA-EC9C-438E-9B49-C5BEB214F6EB}"/>
              </a:ext>
            </a:extLst>
          </p:cNvPr>
          <p:cNvSpPr txBox="1"/>
          <p:nvPr/>
        </p:nvSpPr>
        <p:spPr>
          <a:xfrm>
            <a:off x="6073948" y="4203555"/>
            <a:ext cx="795528"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Turquoise 2</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76 / 70</a:t>
            </a:r>
          </a:p>
        </p:txBody>
      </p:sp>
      <p:sp>
        <p:nvSpPr>
          <p:cNvPr id="200" name="Rectangle 199">
            <a:extLst>
              <a:ext uri="{FF2B5EF4-FFF2-40B4-BE49-F238E27FC236}">
                <a16:creationId xmlns:a16="http://schemas.microsoft.com/office/drawing/2014/main" id="{BBE535C0-EB73-4BC0-9FEF-8D7E0E2B1CB7}"/>
              </a:ext>
            </a:extLst>
          </p:cNvPr>
          <p:cNvSpPr>
            <a:spLocks noChangeAspect="1"/>
          </p:cNvSpPr>
          <p:nvPr/>
        </p:nvSpPr>
        <p:spPr>
          <a:xfrm>
            <a:off x="575770" y="3648325"/>
            <a:ext cx="795528" cy="538609"/>
          </a:xfrm>
          <a:prstGeom prst="rect">
            <a:avLst/>
          </a:prstGeom>
          <a:solidFill>
            <a:srgbClr val="00294B"/>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01" name="TextBox 200">
            <a:extLst>
              <a:ext uri="{FF2B5EF4-FFF2-40B4-BE49-F238E27FC236}">
                <a16:creationId xmlns:a16="http://schemas.microsoft.com/office/drawing/2014/main" id="{60D0416B-382F-421E-A0EC-A8820069EA0F}"/>
              </a:ext>
            </a:extLst>
          </p:cNvPr>
          <p:cNvSpPr txBox="1"/>
          <p:nvPr/>
        </p:nvSpPr>
        <p:spPr>
          <a:xfrm>
            <a:off x="575769" y="4201895"/>
            <a:ext cx="731291" cy="357434"/>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Sapphire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41 / 75</a:t>
            </a:r>
          </a:p>
        </p:txBody>
      </p:sp>
      <p:sp>
        <p:nvSpPr>
          <p:cNvPr id="202" name="Rectangle 201">
            <a:extLst>
              <a:ext uri="{FF2B5EF4-FFF2-40B4-BE49-F238E27FC236}">
                <a16:creationId xmlns:a16="http://schemas.microsoft.com/office/drawing/2014/main" id="{B1F124BE-D462-4BE6-BC2E-1C99941C1448}"/>
              </a:ext>
            </a:extLst>
          </p:cNvPr>
          <p:cNvSpPr>
            <a:spLocks noChangeAspect="1"/>
          </p:cNvSpPr>
          <p:nvPr/>
        </p:nvSpPr>
        <p:spPr>
          <a:xfrm>
            <a:off x="2408496" y="3648325"/>
            <a:ext cx="795528" cy="538609"/>
          </a:xfrm>
          <a:prstGeom prst="rect">
            <a:avLst/>
          </a:prstGeom>
          <a:solidFill>
            <a:srgbClr val="009CDC"/>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03" name="TextBox 202">
            <a:extLst>
              <a:ext uri="{FF2B5EF4-FFF2-40B4-BE49-F238E27FC236}">
                <a16:creationId xmlns:a16="http://schemas.microsoft.com/office/drawing/2014/main" id="{810DD92C-0215-41D8-A293-622D2E8E735E}"/>
              </a:ext>
            </a:extLst>
          </p:cNvPr>
          <p:cNvSpPr txBox="1"/>
          <p:nvPr/>
        </p:nvSpPr>
        <p:spPr>
          <a:xfrm>
            <a:off x="2408496" y="42035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Ocean</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156 / 220</a:t>
            </a:r>
          </a:p>
        </p:txBody>
      </p:sp>
      <p:sp>
        <p:nvSpPr>
          <p:cNvPr id="204" name="Rectangle 203">
            <a:extLst>
              <a:ext uri="{FF2B5EF4-FFF2-40B4-BE49-F238E27FC236}">
                <a16:creationId xmlns:a16="http://schemas.microsoft.com/office/drawing/2014/main" id="{ED3DE746-824A-49D8-B151-38A002FFC328}"/>
              </a:ext>
            </a:extLst>
          </p:cNvPr>
          <p:cNvSpPr>
            <a:spLocks noChangeAspect="1"/>
          </p:cNvSpPr>
          <p:nvPr/>
        </p:nvSpPr>
        <p:spPr>
          <a:xfrm>
            <a:off x="5157585" y="3648325"/>
            <a:ext cx="795528" cy="538609"/>
          </a:xfrm>
          <a:prstGeom prst="rect">
            <a:avLst/>
          </a:prstGeom>
          <a:solidFill>
            <a:srgbClr val="008E77"/>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05" name="TextBox 204">
            <a:extLst>
              <a:ext uri="{FF2B5EF4-FFF2-40B4-BE49-F238E27FC236}">
                <a16:creationId xmlns:a16="http://schemas.microsoft.com/office/drawing/2014/main" id="{64D70CD2-BF72-4AD2-95CB-77F8D9487493}"/>
              </a:ext>
            </a:extLst>
          </p:cNvPr>
          <p:cNvSpPr txBox="1"/>
          <p:nvPr/>
        </p:nvSpPr>
        <p:spPr>
          <a:xfrm>
            <a:off x="5157585" y="4203555"/>
            <a:ext cx="795528"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Turquoise 1</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142 / 119</a:t>
            </a:r>
          </a:p>
        </p:txBody>
      </p:sp>
      <p:sp>
        <p:nvSpPr>
          <p:cNvPr id="206" name="Rectangle 205">
            <a:extLst>
              <a:ext uri="{FF2B5EF4-FFF2-40B4-BE49-F238E27FC236}">
                <a16:creationId xmlns:a16="http://schemas.microsoft.com/office/drawing/2014/main" id="{D044A3DD-58B6-4B08-82E1-190981A2F400}"/>
              </a:ext>
            </a:extLst>
          </p:cNvPr>
          <p:cNvSpPr>
            <a:spLocks noChangeAspect="1"/>
          </p:cNvSpPr>
          <p:nvPr/>
        </p:nvSpPr>
        <p:spPr>
          <a:xfrm>
            <a:off x="4241222" y="3648325"/>
            <a:ext cx="795528" cy="538609"/>
          </a:xfrm>
          <a:prstGeom prst="rect">
            <a:avLst/>
          </a:prstGeom>
          <a:solidFill>
            <a:srgbClr val="00AEA9"/>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07" name="TextBox 206">
            <a:extLst>
              <a:ext uri="{FF2B5EF4-FFF2-40B4-BE49-F238E27FC236}">
                <a16:creationId xmlns:a16="http://schemas.microsoft.com/office/drawing/2014/main" id="{0D3312DF-5732-438E-BEBF-BE66E4FCC0FF}"/>
              </a:ext>
            </a:extLst>
          </p:cNvPr>
          <p:cNvSpPr txBox="1"/>
          <p:nvPr/>
        </p:nvSpPr>
        <p:spPr>
          <a:xfrm>
            <a:off x="4246393" y="4203555"/>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Turquoise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174 / 169</a:t>
            </a:r>
          </a:p>
        </p:txBody>
      </p:sp>
      <p:sp>
        <p:nvSpPr>
          <p:cNvPr id="208" name="Rectangle 207">
            <a:extLst>
              <a:ext uri="{FF2B5EF4-FFF2-40B4-BE49-F238E27FC236}">
                <a16:creationId xmlns:a16="http://schemas.microsoft.com/office/drawing/2014/main" id="{A86998C3-D096-478E-9B49-036306AB456E}"/>
              </a:ext>
            </a:extLst>
          </p:cNvPr>
          <p:cNvSpPr>
            <a:spLocks noChangeAspect="1"/>
          </p:cNvSpPr>
          <p:nvPr/>
        </p:nvSpPr>
        <p:spPr>
          <a:xfrm>
            <a:off x="6990311" y="3648325"/>
            <a:ext cx="795528" cy="538609"/>
          </a:xfrm>
          <a:prstGeom prst="rect">
            <a:avLst/>
          </a:prstGeom>
          <a:solidFill>
            <a:srgbClr val="762157"/>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09" name="TextBox 208">
            <a:extLst>
              <a:ext uri="{FF2B5EF4-FFF2-40B4-BE49-F238E27FC236}">
                <a16:creationId xmlns:a16="http://schemas.microsoft.com/office/drawing/2014/main" id="{B74D997D-234F-48D1-B6CC-6F8DA3AAB904}"/>
              </a:ext>
            </a:extLst>
          </p:cNvPr>
          <p:cNvSpPr txBox="1"/>
          <p:nvPr/>
        </p:nvSpPr>
        <p:spPr>
          <a:xfrm>
            <a:off x="6990311" y="4203555"/>
            <a:ext cx="822962"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Raspberry 1</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118 / 33 / 87</a:t>
            </a:r>
          </a:p>
        </p:txBody>
      </p:sp>
      <p:sp>
        <p:nvSpPr>
          <p:cNvPr id="210" name="Rectangle 209">
            <a:extLst>
              <a:ext uri="{FF2B5EF4-FFF2-40B4-BE49-F238E27FC236}">
                <a16:creationId xmlns:a16="http://schemas.microsoft.com/office/drawing/2014/main" id="{143AC823-7210-464D-9892-272DCF429DAD}"/>
              </a:ext>
            </a:extLst>
          </p:cNvPr>
          <p:cNvSpPr>
            <a:spLocks noChangeAspect="1"/>
          </p:cNvSpPr>
          <p:nvPr/>
        </p:nvSpPr>
        <p:spPr>
          <a:xfrm>
            <a:off x="7906674" y="3648325"/>
            <a:ext cx="795528" cy="538609"/>
          </a:xfrm>
          <a:prstGeom prst="rect">
            <a:avLst/>
          </a:prstGeom>
          <a:solidFill>
            <a:srgbClr val="532A45"/>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11" name="TextBox 210">
            <a:extLst>
              <a:ext uri="{FF2B5EF4-FFF2-40B4-BE49-F238E27FC236}">
                <a16:creationId xmlns:a16="http://schemas.microsoft.com/office/drawing/2014/main" id="{4D5D04B3-73A7-4BCC-B71B-A8F6CFD18BA6}"/>
              </a:ext>
            </a:extLst>
          </p:cNvPr>
          <p:cNvSpPr txBox="1"/>
          <p:nvPr/>
        </p:nvSpPr>
        <p:spPr>
          <a:xfrm>
            <a:off x="7906674" y="4203555"/>
            <a:ext cx="822962"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Raspberry 2</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83 / 42 / 69</a:t>
            </a:r>
          </a:p>
        </p:txBody>
      </p:sp>
      <p:sp>
        <p:nvSpPr>
          <p:cNvPr id="212" name="Rectangle 211">
            <a:extLst>
              <a:ext uri="{FF2B5EF4-FFF2-40B4-BE49-F238E27FC236}">
                <a16:creationId xmlns:a16="http://schemas.microsoft.com/office/drawing/2014/main" id="{88D05F00-8C44-47B8-AE29-C507FF9E8EAA}"/>
              </a:ext>
            </a:extLst>
          </p:cNvPr>
          <p:cNvSpPr>
            <a:spLocks noChangeAspect="1"/>
          </p:cNvSpPr>
          <p:nvPr/>
        </p:nvSpPr>
        <p:spPr>
          <a:xfrm>
            <a:off x="8823037" y="3648325"/>
            <a:ext cx="795528" cy="538609"/>
          </a:xfrm>
          <a:prstGeom prst="rect">
            <a:avLst/>
          </a:prstGeom>
          <a:solidFill>
            <a:srgbClr val="554742"/>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13" name="TextBox 212">
            <a:extLst>
              <a:ext uri="{FF2B5EF4-FFF2-40B4-BE49-F238E27FC236}">
                <a16:creationId xmlns:a16="http://schemas.microsoft.com/office/drawing/2014/main" id="{71CB65FF-A239-4931-910D-BF2864D8EA7A}"/>
              </a:ext>
            </a:extLst>
          </p:cNvPr>
          <p:cNvSpPr txBox="1"/>
          <p:nvPr/>
        </p:nvSpPr>
        <p:spPr>
          <a:xfrm>
            <a:off x="8823037" y="4203555"/>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7</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85 / 71 / 66</a:t>
            </a:r>
          </a:p>
        </p:txBody>
      </p:sp>
      <p:sp>
        <p:nvSpPr>
          <p:cNvPr id="214" name="Rectangle 213">
            <a:extLst>
              <a:ext uri="{FF2B5EF4-FFF2-40B4-BE49-F238E27FC236}">
                <a16:creationId xmlns:a16="http://schemas.microsoft.com/office/drawing/2014/main" id="{F2D9EEB5-C827-4745-AF52-5FDC73E53DDE}"/>
              </a:ext>
            </a:extLst>
          </p:cNvPr>
          <p:cNvSpPr>
            <a:spLocks noChangeAspect="1"/>
          </p:cNvSpPr>
          <p:nvPr/>
        </p:nvSpPr>
        <p:spPr>
          <a:xfrm>
            <a:off x="10655765" y="3648325"/>
            <a:ext cx="795528" cy="538609"/>
          </a:xfrm>
          <a:prstGeom prst="rect">
            <a:avLst/>
          </a:prstGeom>
          <a:solidFill>
            <a:srgbClr val="D5D0CA"/>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15" name="TextBox 214">
            <a:extLst>
              <a:ext uri="{FF2B5EF4-FFF2-40B4-BE49-F238E27FC236}">
                <a16:creationId xmlns:a16="http://schemas.microsoft.com/office/drawing/2014/main" id="{7BBDD16E-50DF-4A3C-AD89-5126B0CF20FD}"/>
              </a:ext>
            </a:extLst>
          </p:cNvPr>
          <p:cNvSpPr txBox="1"/>
          <p:nvPr/>
        </p:nvSpPr>
        <p:spPr>
          <a:xfrm>
            <a:off x="10655765" y="4203555"/>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2</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213/ 208 / 202</a:t>
            </a:r>
          </a:p>
        </p:txBody>
      </p:sp>
      <p:sp>
        <p:nvSpPr>
          <p:cNvPr id="216" name="TextBox 215">
            <a:extLst>
              <a:ext uri="{FF2B5EF4-FFF2-40B4-BE49-F238E27FC236}">
                <a16:creationId xmlns:a16="http://schemas.microsoft.com/office/drawing/2014/main" id="{48A15F52-3D9F-4571-88A6-7B6191270D9C}"/>
              </a:ext>
            </a:extLst>
          </p:cNvPr>
          <p:cNvSpPr txBox="1"/>
          <p:nvPr/>
        </p:nvSpPr>
        <p:spPr>
          <a:xfrm>
            <a:off x="575770" y="901872"/>
            <a:ext cx="2624528" cy="169277"/>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venirNext LT Com Regular"/>
              </a:rPr>
              <a:t>Core palette</a:t>
            </a:r>
          </a:p>
        </p:txBody>
      </p:sp>
      <p:sp>
        <p:nvSpPr>
          <p:cNvPr id="217" name="TextBox 216">
            <a:extLst>
              <a:ext uri="{FF2B5EF4-FFF2-40B4-BE49-F238E27FC236}">
                <a16:creationId xmlns:a16="http://schemas.microsoft.com/office/drawing/2014/main" id="{F33C02D4-A5BA-4CE0-A889-775D73FB1F11}"/>
              </a:ext>
            </a:extLst>
          </p:cNvPr>
          <p:cNvSpPr txBox="1"/>
          <p:nvPr/>
        </p:nvSpPr>
        <p:spPr>
          <a:xfrm>
            <a:off x="575770" y="2117560"/>
            <a:ext cx="2624528" cy="169277"/>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venirNext LT Com Regular"/>
              </a:rPr>
              <a:t>Neutral palette</a:t>
            </a:r>
          </a:p>
        </p:txBody>
      </p:sp>
      <p:sp>
        <p:nvSpPr>
          <p:cNvPr id="218" name="TextBox 217">
            <a:extLst>
              <a:ext uri="{FF2B5EF4-FFF2-40B4-BE49-F238E27FC236}">
                <a16:creationId xmlns:a16="http://schemas.microsoft.com/office/drawing/2014/main" id="{5D1277E8-291D-4982-A701-93ACEFB0DD30}"/>
              </a:ext>
            </a:extLst>
          </p:cNvPr>
          <p:cNvSpPr txBox="1"/>
          <p:nvPr/>
        </p:nvSpPr>
        <p:spPr>
          <a:xfrm>
            <a:off x="575770" y="3378426"/>
            <a:ext cx="2624528" cy="169277"/>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venirNext LT Com Regular"/>
              </a:rPr>
              <a:t>Informational palette</a:t>
            </a:r>
          </a:p>
        </p:txBody>
      </p:sp>
      <p:sp>
        <p:nvSpPr>
          <p:cNvPr id="219" name="Rectangle 218">
            <a:extLst>
              <a:ext uri="{FF2B5EF4-FFF2-40B4-BE49-F238E27FC236}">
                <a16:creationId xmlns:a16="http://schemas.microsoft.com/office/drawing/2014/main" id="{7144DC01-90DC-4E24-987D-6E7D8D9BBCF7}"/>
              </a:ext>
            </a:extLst>
          </p:cNvPr>
          <p:cNvSpPr>
            <a:spLocks noChangeAspect="1"/>
          </p:cNvSpPr>
          <p:nvPr/>
        </p:nvSpPr>
        <p:spPr>
          <a:xfrm>
            <a:off x="9735674" y="3648325"/>
            <a:ext cx="795528" cy="538609"/>
          </a:xfrm>
          <a:prstGeom prst="rect">
            <a:avLst/>
          </a:prstGeom>
          <a:solidFill>
            <a:srgbClr val="A39E99"/>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0" name="TextBox 219">
            <a:extLst>
              <a:ext uri="{FF2B5EF4-FFF2-40B4-BE49-F238E27FC236}">
                <a16:creationId xmlns:a16="http://schemas.microsoft.com/office/drawing/2014/main" id="{41998545-487E-4CF5-A12C-CE378C1C42C2}"/>
              </a:ext>
            </a:extLst>
          </p:cNvPr>
          <p:cNvSpPr txBox="1"/>
          <p:nvPr/>
        </p:nvSpPr>
        <p:spPr>
          <a:xfrm>
            <a:off x="9735674" y="4203555"/>
            <a:ext cx="916149"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Neutral 4</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163 / 158 / 153</a:t>
            </a:r>
          </a:p>
        </p:txBody>
      </p:sp>
      <p:sp>
        <p:nvSpPr>
          <p:cNvPr id="221" name="Rectangle 220">
            <a:extLst>
              <a:ext uri="{FF2B5EF4-FFF2-40B4-BE49-F238E27FC236}">
                <a16:creationId xmlns:a16="http://schemas.microsoft.com/office/drawing/2014/main" id="{12054F65-D5A2-4215-8604-1DF0BC3EC310}"/>
              </a:ext>
            </a:extLst>
          </p:cNvPr>
          <p:cNvSpPr>
            <a:spLocks noChangeAspect="1"/>
          </p:cNvSpPr>
          <p:nvPr/>
        </p:nvSpPr>
        <p:spPr>
          <a:xfrm>
            <a:off x="10651823" y="1164539"/>
            <a:ext cx="795528" cy="538609"/>
          </a:xfrm>
          <a:prstGeom prst="rect">
            <a:avLst/>
          </a:prstGeom>
          <a:solidFill>
            <a:srgbClr val="D41943"/>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2" name="TextBox 221">
            <a:extLst>
              <a:ext uri="{FF2B5EF4-FFF2-40B4-BE49-F238E27FC236}">
                <a16:creationId xmlns:a16="http://schemas.microsoft.com/office/drawing/2014/main" id="{B3CDDFC0-F5D6-4B8F-A4A6-9BEE5FFD6282}"/>
              </a:ext>
            </a:extLst>
          </p:cNvPr>
          <p:cNvSpPr txBox="1"/>
          <p:nvPr/>
        </p:nvSpPr>
        <p:spPr>
          <a:xfrm>
            <a:off x="10651823" y="1756639"/>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Alert Red</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212 / 25 / 67</a:t>
            </a:r>
          </a:p>
        </p:txBody>
      </p:sp>
      <p:sp>
        <p:nvSpPr>
          <p:cNvPr id="223" name="Rectangle 222">
            <a:extLst>
              <a:ext uri="{FF2B5EF4-FFF2-40B4-BE49-F238E27FC236}">
                <a16:creationId xmlns:a16="http://schemas.microsoft.com/office/drawing/2014/main" id="{1689E6E2-6B0D-4576-BDFB-36AE23693D8D}"/>
              </a:ext>
            </a:extLst>
          </p:cNvPr>
          <p:cNvSpPr>
            <a:spLocks noChangeAspect="1"/>
          </p:cNvSpPr>
          <p:nvPr/>
        </p:nvSpPr>
        <p:spPr>
          <a:xfrm>
            <a:off x="7017745" y="2379371"/>
            <a:ext cx="795528" cy="538609"/>
          </a:xfrm>
          <a:prstGeom prst="rect">
            <a:avLst/>
          </a:prstGeom>
          <a:solidFill>
            <a:srgbClr val="000000"/>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4" name="TextBox 223">
            <a:extLst>
              <a:ext uri="{FF2B5EF4-FFF2-40B4-BE49-F238E27FC236}">
                <a16:creationId xmlns:a16="http://schemas.microsoft.com/office/drawing/2014/main" id="{47F48CAE-92CD-4169-ADE4-494F6F4A2887}"/>
              </a:ext>
            </a:extLst>
          </p:cNvPr>
          <p:cNvSpPr txBox="1"/>
          <p:nvPr/>
        </p:nvSpPr>
        <p:spPr>
          <a:xfrm>
            <a:off x="7017745" y="2923018"/>
            <a:ext cx="916149" cy="1538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Black</a:t>
            </a:r>
            <a:endParaRPr kumimoji="0" lang="en-US" sz="900" b="0" i="0" u="none" strike="noStrike" kern="0" cap="none" spc="0" normalizeH="0" baseline="0" noProof="0" dirty="0">
              <a:ln>
                <a:noFill/>
              </a:ln>
              <a:solidFill>
                <a:sysClr val="windowText" lastClr="000000"/>
              </a:solidFill>
              <a:effectLst/>
              <a:uLnTx/>
              <a:uFillTx/>
              <a:latin typeface="AvenirNext LT Com Regular"/>
            </a:endParaRPr>
          </a:p>
        </p:txBody>
      </p:sp>
      <p:sp>
        <p:nvSpPr>
          <p:cNvPr id="225" name="Rectangle 224">
            <a:extLst>
              <a:ext uri="{FF2B5EF4-FFF2-40B4-BE49-F238E27FC236}">
                <a16:creationId xmlns:a16="http://schemas.microsoft.com/office/drawing/2014/main" id="{2D7F0DC3-8349-4B91-B1F5-D7A2CCDBCDC9}"/>
              </a:ext>
            </a:extLst>
          </p:cNvPr>
          <p:cNvSpPr>
            <a:spLocks noChangeAspect="1"/>
          </p:cNvSpPr>
          <p:nvPr/>
        </p:nvSpPr>
        <p:spPr>
          <a:xfrm>
            <a:off x="1944972" y="5047745"/>
            <a:ext cx="795528" cy="538609"/>
          </a:xfrm>
          <a:prstGeom prst="rect">
            <a:avLst/>
          </a:prstGeom>
          <a:solidFill>
            <a:srgbClr val="0057B8"/>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6" name="Rectangle 225">
            <a:extLst>
              <a:ext uri="{FF2B5EF4-FFF2-40B4-BE49-F238E27FC236}">
                <a16:creationId xmlns:a16="http://schemas.microsoft.com/office/drawing/2014/main" id="{F1974F85-FD5B-4C15-AE83-9AF358488919}"/>
              </a:ext>
            </a:extLst>
          </p:cNvPr>
          <p:cNvSpPr>
            <a:spLocks noChangeAspect="1"/>
          </p:cNvSpPr>
          <p:nvPr/>
        </p:nvSpPr>
        <p:spPr>
          <a:xfrm>
            <a:off x="4321492" y="5047745"/>
            <a:ext cx="795528" cy="538609"/>
          </a:xfrm>
          <a:prstGeom prst="rect">
            <a:avLst/>
          </a:prstGeom>
          <a:solidFill>
            <a:srgbClr val="2DCCD3"/>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7" name="Rectangle 226">
            <a:extLst>
              <a:ext uri="{FF2B5EF4-FFF2-40B4-BE49-F238E27FC236}">
                <a16:creationId xmlns:a16="http://schemas.microsoft.com/office/drawing/2014/main" id="{B88B9123-A9B0-49AD-ADB4-694C5F97C172}"/>
              </a:ext>
            </a:extLst>
          </p:cNvPr>
          <p:cNvSpPr>
            <a:spLocks noChangeAspect="1"/>
          </p:cNvSpPr>
          <p:nvPr/>
        </p:nvSpPr>
        <p:spPr>
          <a:xfrm>
            <a:off x="7933894" y="5047745"/>
            <a:ext cx="795528" cy="538609"/>
          </a:xfrm>
          <a:prstGeom prst="rect">
            <a:avLst/>
          </a:prstGeom>
          <a:solidFill>
            <a:srgbClr val="ACA39A"/>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28" name="TextBox 227">
            <a:extLst>
              <a:ext uri="{FF2B5EF4-FFF2-40B4-BE49-F238E27FC236}">
                <a16:creationId xmlns:a16="http://schemas.microsoft.com/office/drawing/2014/main" id="{97662C95-173B-47ED-9427-34A92649F186}"/>
              </a:ext>
            </a:extLst>
          </p:cNvPr>
          <p:cNvSpPr txBox="1"/>
          <p:nvPr/>
        </p:nvSpPr>
        <p:spPr>
          <a:xfrm>
            <a:off x="1944972" y="5600901"/>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Growth-and-income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87 / 184</a:t>
            </a:r>
          </a:p>
        </p:txBody>
      </p:sp>
      <p:sp>
        <p:nvSpPr>
          <p:cNvPr id="229" name="TextBox 228">
            <a:extLst>
              <a:ext uri="{FF2B5EF4-FFF2-40B4-BE49-F238E27FC236}">
                <a16:creationId xmlns:a16="http://schemas.microsoft.com/office/drawing/2014/main" id="{CBB03C8B-A008-41A9-9D3C-B3404FE76D2B}"/>
              </a:ext>
            </a:extLst>
          </p:cNvPr>
          <p:cNvSpPr txBox="1"/>
          <p:nvPr/>
        </p:nvSpPr>
        <p:spPr>
          <a:xfrm>
            <a:off x="4321492" y="5600901"/>
            <a:ext cx="837127"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Balanced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45 / 204 / 211</a:t>
            </a:r>
          </a:p>
        </p:txBody>
      </p:sp>
      <p:sp>
        <p:nvSpPr>
          <p:cNvPr id="230" name="TextBox 229">
            <a:extLst>
              <a:ext uri="{FF2B5EF4-FFF2-40B4-BE49-F238E27FC236}">
                <a16:creationId xmlns:a16="http://schemas.microsoft.com/office/drawing/2014/main" id="{1E4D2DF7-94EC-4192-A8B2-A3BACE20AC45}"/>
              </a:ext>
            </a:extLst>
          </p:cNvPr>
          <p:cNvSpPr txBox="1"/>
          <p:nvPr/>
        </p:nvSpPr>
        <p:spPr>
          <a:xfrm>
            <a:off x="7933894" y="5600901"/>
            <a:ext cx="1009764"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Money market </a:t>
            </a:r>
            <a:br>
              <a:rPr kumimoji="0" lang="en-US" sz="1000" b="1" i="0" u="none" strike="noStrike" kern="0" cap="none" spc="0" normalizeH="0" baseline="0" noProof="0" dirty="0">
                <a:ln>
                  <a:noFill/>
                </a:ln>
                <a:solidFill>
                  <a:sysClr val="windowText" lastClr="000000"/>
                </a:solidFill>
                <a:effectLst/>
                <a:uLnTx/>
                <a:uFillTx/>
                <a:latin typeface="AvenirNext LT Com Regular"/>
              </a:rPr>
            </a:br>
            <a:r>
              <a:rPr kumimoji="0" lang="en-US" sz="1000" b="1" i="0" u="none" strike="noStrike" kern="0" cap="none" spc="0" normalizeH="0" baseline="0" noProof="0" dirty="0">
                <a:ln>
                  <a:noFill/>
                </a:ln>
                <a:solidFill>
                  <a:sysClr val="windowText" lastClr="000000"/>
                </a:solidFill>
                <a:effectLst/>
                <a:uLnTx/>
                <a:uFillTx/>
                <a:latin typeface="AvenirNext LT Com Regular"/>
              </a:rPr>
              <a:t>fund (Neutral 4)</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172 / 163 / 154</a:t>
            </a:r>
          </a:p>
        </p:txBody>
      </p:sp>
      <p:sp>
        <p:nvSpPr>
          <p:cNvPr id="231" name="Rectangle 230">
            <a:extLst>
              <a:ext uri="{FF2B5EF4-FFF2-40B4-BE49-F238E27FC236}">
                <a16:creationId xmlns:a16="http://schemas.microsoft.com/office/drawing/2014/main" id="{BC8AF854-8C85-4B7C-AB41-C97AA9DC4F4C}"/>
              </a:ext>
            </a:extLst>
          </p:cNvPr>
          <p:cNvSpPr>
            <a:spLocks noChangeAspect="1"/>
          </p:cNvSpPr>
          <p:nvPr/>
        </p:nvSpPr>
        <p:spPr>
          <a:xfrm>
            <a:off x="575770" y="5047745"/>
            <a:ext cx="795528" cy="538609"/>
          </a:xfrm>
          <a:prstGeom prst="rect">
            <a:avLst/>
          </a:prstGeom>
          <a:solidFill>
            <a:srgbClr val="002D72"/>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32" name="TextBox 231">
            <a:extLst>
              <a:ext uri="{FF2B5EF4-FFF2-40B4-BE49-F238E27FC236}">
                <a16:creationId xmlns:a16="http://schemas.microsoft.com/office/drawing/2014/main" id="{6ADB94CF-23E0-493A-9A88-544F5CB46396}"/>
              </a:ext>
            </a:extLst>
          </p:cNvPr>
          <p:cNvSpPr txBox="1"/>
          <p:nvPr/>
        </p:nvSpPr>
        <p:spPr>
          <a:xfrm>
            <a:off x="575769" y="5600901"/>
            <a:ext cx="731291"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Growth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45 / 114</a:t>
            </a:r>
          </a:p>
        </p:txBody>
      </p:sp>
      <p:sp>
        <p:nvSpPr>
          <p:cNvPr id="233" name="Rectangle 232">
            <a:extLst>
              <a:ext uri="{FF2B5EF4-FFF2-40B4-BE49-F238E27FC236}">
                <a16:creationId xmlns:a16="http://schemas.microsoft.com/office/drawing/2014/main" id="{7BE76D63-DCE7-40A4-9F48-AC3F359DC9EF}"/>
              </a:ext>
            </a:extLst>
          </p:cNvPr>
          <p:cNvSpPr>
            <a:spLocks noChangeAspect="1"/>
          </p:cNvSpPr>
          <p:nvPr/>
        </p:nvSpPr>
        <p:spPr>
          <a:xfrm>
            <a:off x="3098298" y="5047745"/>
            <a:ext cx="795528" cy="538609"/>
          </a:xfrm>
          <a:prstGeom prst="rect">
            <a:avLst/>
          </a:prstGeom>
          <a:solidFill>
            <a:srgbClr val="008EAA"/>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34" name="TextBox 233">
            <a:extLst>
              <a:ext uri="{FF2B5EF4-FFF2-40B4-BE49-F238E27FC236}">
                <a16:creationId xmlns:a16="http://schemas.microsoft.com/office/drawing/2014/main" id="{8B69974B-6043-4235-87E8-A25010941393}"/>
              </a:ext>
            </a:extLst>
          </p:cNvPr>
          <p:cNvSpPr txBox="1"/>
          <p:nvPr/>
        </p:nvSpPr>
        <p:spPr>
          <a:xfrm>
            <a:off x="3098298" y="5600901"/>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Equity-income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142 / 170</a:t>
            </a:r>
          </a:p>
        </p:txBody>
      </p:sp>
      <p:sp>
        <p:nvSpPr>
          <p:cNvPr id="235" name="Rectangle 234">
            <a:extLst>
              <a:ext uri="{FF2B5EF4-FFF2-40B4-BE49-F238E27FC236}">
                <a16:creationId xmlns:a16="http://schemas.microsoft.com/office/drawing/2014/main" id="{D038B091-C835-498A-AE17-B9B20C19B585}"/>
              </a:ext>
            </a:extLst>
          </p:cNvPr>
          <p:cNvSpPr>
            <a:spLocks noChangeAspect="1"/>
          </p:cNvSpPr>
          <p:nvPr/>
        </p:nvSpPr>
        <p:spPr>
          <a:xfrm>
            <a:off x="6707345" y="5047745"/>
            <a:ext cx="795528" cy="538609"/>
          </a:xfrm>
          <a:prstGeom prst="rect">
            <a:avLst/>
          </a:prstGeom>
          <a:solidFill>
            <a:srgbClr val="006C5B"/>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36" name="TextBox 235">
            <a:extLst>
              <a:ext uri="{FF2B5EF4-FFF2-40B4-BE49-F238E27FC236}">
                <a16:creationId xmlns:a16="http://schemas.microsoft.com/office/drawing/2014/main" id="{E3BD1242-16A1-4F55-BE85-63C2095806D4}"/>
              </a:ext>
            </a:extLst>
          </p:cNvPr>
          <p:cNvSpPr txBox="1"/>
          <p:nvPr/>
        </p:nvSpPr>
        <p:spPr>
          <a:xfrm>
            <a:off x="6707344" y="5600901"/>
            <a:ext cx="1031162"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Tax-exempt bond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108 / 91</a:t>
            </a:r>
          </a:p>
        </p:txBody>
      </p:sp>
      <p:sp>
        <p:nvSpPr>
          <p:cNvPr id="237" name="Rectangle 236">
            <a:extLst>
              <a:ext uri="{FF2B5EF4-FFF2-40B4-BE49-F238E27FC236}">
                <a16:creationId xmlns:a16="http://schemas.microsoft.com/office/drawing/2014/main" id="{130238E2-988D-49EC-8FB0-7EFC28B90899}"/>
              </a:ext>
            </a:extLst>
          </p:cNvPr>
          <p:cNvSpPr>
            <a:spLocks noChangeAspect="1"/>
          </p:cNvSpPr>
          <p:nvPr/>
        </p:nvSpPr>
        <p:spPr>
          <a:xfrm>
            <a:off x="5509791" y="5047745"/>
            <a:ext cx="795528" cy="538609"/>
          </a:xfrm>
          <a:prstGeom prst="rect">
            <a:avLst/>
          </a:prstGeom>
          <a:solidFill>
            <a:srgbClr val="00965E"/>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38" name="TextBox 237">
            <a:extLst>
              <a:ext uri="{FF2B5EF4-FFF2-40B4-BE49-F238E27FC236}">
                <a16:creationId xmlns:a16="http://schemas.microsoft.com/office/drawing/2014/main" id="{C956F059-97E3-4F04-B3B8-1D43FF1B06DB}"/>
              </a:ext>
            </a:extLst>
          </p:cNvPr>
          <p:cNvSpPr txBox="1"/>
          <p:nvPr/>
        </p:nvSpPr>
        <p:spPr>
          <a:xfrm>
            <a:off x="5514962" y="5600901"/>
            <a:ext cx="795528"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Taxable bond funds</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150 / 94</a:t>
            </a:r>
          </a:p>
        </p:txBody>
      </p:sp>
      <p:sp>
        <p:nvSpPr>
          <p:cNvPr id="239" name="Rectangle 238">
            <a:extLst>
              <a:ext uri="{FF2B5EF4-FFF2-40B4-BE49-F238E27FC236}">
                <a16:creationId xmlns:a16="http://schemas.microsoft.com/office/drawing/2014/main" id="{900ED1EE-2630-4676-AD97-FEB89879CC8A}"/>
              </a:ext>
            </a:extLst>
          </p:cNvPr>
          <p:cNvSpPr>
            <a:spLocks noChangeAspect="1"/>
          </p:cNvSpPr>
          <p:nvPr/>
        </p:nvSpPr>
        <p:spPr>
          <a:xfrm>
            <a:off x="9154835" y="5047745"/>
            <a:ext cx="795528" cy="538609"/>
          </a:xfrm>
          <a:prstGeom prst="rect">
            <a:avLst/>
          </a:prstGeom>
          <a:solidFill>
            <a:srgbClr val="7C878E"/>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40" name="TextBox 239">
            <a:extLst>
              <a:ext uri="{FF2B5EF4-FFF2-40B4-BE49-F238E27FC236}">
                <a16:creationId xmlns:a16="http://schemas.microsoft.com/office/drawing/2014/main" id="{766980A9-2EAB-4FFB-ABB1-6B3DFF9A63B4}"/>
              </a:ext>
            </a:extLst>
          </p:cNvPr>
          <p:cNvSpPr txBox="1"/>
          <p:nvPr/>
        </p:nvSpPr>
        <p:spPr>
          <a:xfrm>
            <a:off x="9154834" y="5600901"/>
            <a:ext cx="1013910" cy="446276"/>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Fund-of-funds &amp; Asset allocation</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124 / 135 / 142</a:t>
            </a:r>
          </a:p>
        </p:txBody>
      </p:sp>
      <p:sp>
        <p:nvSpPr>
          <p:cNvPr id="241" name="TextBox 240">
            <a:extLst>
              <a:ext uri="{FF2B5EF4-FFF2-40B4-BE49-F238E27FC236}">
                <a16:creationId xmlns:a16="http://schemas.microsoft.com/office/drawing/2014/main" id="{0BC51ED3-4087-4C5D-925B-221F8661CFB0}"/>
              </a:ext>
            </a:extLst>
          </p:cNvPr>
          <p:cNvSpPr txBox="1"/>
          <p:nvPr/>
        </p:nvSpPr>
        <p:spPr>
          <a:xfrm>
            <a:off x="575770" y="4777846"/>
            <a:ext cx="2624528" cy="169277"/>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venirNext LT Com Regular"/>
              </a:rPr>
              <a:t>Fund objective palette</a:t>
            </a:r>
          </a:p>
        </p:txBody>
      </p:sp>
      <p:sp>
        <p:nvSpPr>
          <p:cNvPr id="242" name="Rectangle 241">
            <a:extLst>
              <a:ext uri="{FF2B5EF4-FFF2-40B4-BE49-F238E27FC236}">
                <a16:creationId xmlns:a16="http://schemas.microsoft.com/office/drawing/2014/main" id="{5894CCC6-366E-495F-9C4E-B73CBE9728EA}"/>
              </a:ext>
            </a:extLst>
          </p:cNvPr>
          <p:cNvSpPr>
            <a:spLocks noChangeAspect="1"/>
          </p:cNvSpPr>
          <p:nvPr/>
        </p:nvSpPr>
        <p:spPr>
          <a:xfrm>
            <a:off x="5223337" y="1148214"/>
            <a:ext cx="795528" cy="538609"/>
          </a:xfrm>
          <a:prstGeom prst="rect">
            <a:avLst/>
          </a:prstGeom>
          <a:solidFill>
            <a:srgbClr val="00294B"/>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43" name="Rectangle 242">
            <a:extLst>
              <a:ext uri="{FF2B5EF4-FFF2-40B4-BE49-F238E27FC236}">
                <a16:creationId xmlns:a16="http://schemas.microsoft.com/office/drawing/2014/main" id="{2956AE3A-0172-4DB1-8928-1CFF8898801E}"/>
              </a:ext>
            </a:extLst>
          </p:cNvPr>
          <p:cNvSpPr>
            <a:spLocks noChangeAspect="1"/>
          </p:cNvSpPr>
          <p:nvPr/>
        </p:nvSpPr>
        <p:spPr>
          <a:xfrm>
            <a:off x="6328729" y="1148214"/>
            <a:ext cx="795528" cy="538609"/>
          </a:xfrm>
          <a:prstGeom prst="rect">
            <a:avLst/>
          </a:prstGeom>
          <a:solidFill>
            <a:srgbClr val="AE7A67"/>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44" name="Rectangle 243">
            <a:extLst>
              <a:ext uri="{FF2B5EF4-FFF2-40B4-BE49-F238E27FC236}">
                <a16:creationId xmlns:a16="http://schemas.microsoft.com/office/drawing/2014/main" id="{EA55691C-76DD-4F67-8819-66030E1475B8}"/>
              </a:ext>
            </a:extLst>
          </p:cNvPr>
          <p:cNvSpPr>
            <a:spLocks noChangeAspect="1"/>
          </p:cNvSpPr>
          <p:nvPr/>
        </p:nvSpPr>
        <p:spPr>
          <a:xfrm>
            <a:off x="7429968" y="1148214"/>
            <a:ext cx="795528" cy="538609"/>
          </a:xfrm>
          <a:prstGeom prst="rect">
            <a:avLst/>
          </a:prstGeom>
          <a:solidFill>
            <a:srgbClr val="C9AD9C"/>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45" name="Rectangle 244">
            <a:extLst>
              <a:ext uri="{FF2B5EF4-FFF2-40B4-BE49-F238E27FC236}">
                <a16:creationId xmlns:a16="http://schemas.microsoft.com/office/drawing/2014/main" id="{CB7D98F7-44E1-4958-B8CC-22C8F89C4C28}"/>
              </a:ext>
            </a:extLst>
          </p:cNvPr>
          <p:cNvSpPr>
            <a:spLocks noChangeAspect="1"/>
          </p:cNvSpPr>
          <p:nvPr/>
        </p:nvSpPr>
        <p:spPr>
          <a:xfrm>
            <a:off x="8545894" y="1148214"/>
            <a:ext cx="795528" cy="538609"/>
          </a:xfrm>
          <a:prstGeom prst="rect">
            <a:avLst/>
          </a:prstGeom>
          <a:solidFill>
            <a:srgbClr val="764F47"/>
          </a:solid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a:endParaRPr>
          </a:p>
        </p:txBody>
      </p:sp>
      <p:sp>
        <p:nvSpPr>
          <p:cNvPr id="246" name="TextBox 245">
            <a:extLst>
              <a:ext uri="{FF2B5EF4-FFF2-40B4-BE49-F238E27FC236}">
                <a16:creationId xmlns:a16="http://schemas.microsoft.com/office/drawing/2014/main" id="{CCE6BC7F-C259-4CA1-B8BC-D3FC1A18EBD3}"/>
              </a:ext>
            </a:extLst>
          </p:cNvPr>
          <p:cNvSpPr txBox="1"/>
          <p:nvPr/>
        </p:nvSpPr>
        <p:spPr>
          <a:xfrm>
            <a:off x="5223336" y="1695055"/>
            <a:ext cx="963217"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Sapphire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0 / 41 / 75	</a:t>
            </a:r>
          </a:p>
        </p:txBody>
      </p:sp>
      <p:sp>
        <p:nvSpPr>
          <p:cNvPr id="247" name="TextBox 246">
            <a:extLst>
              <a:ext uri="{FF2B5EF4-FFF2-40B4-BE49-F238E27FC236}">
                <a16:creationId xmlns:a16="http://schemas.microsoft.com/office/drawing/2014/main" id="{E3EA2131-3322-4E60-8548-5594883B7F65}"/>
              </a:ext>
            </a:extLst>
          </p:cNvPr>
          <p:cNvSpPr txBox="1"/>
          <p:nvPr/>
        </p:nvSpPr>
        <p:spPr>
          <a:xfrm>
            <a:off x="6328728" y="1695055"/>
            <a:ext cx="840531"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Copper</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174 / 122 / 103</a:t>
            </a:r>
          </a:p>
        </p:txBody>
      </p:sp>
      <p:sp>
        <p:nvSpPr>
          <p:cNvPr id="248" name="TextBox 247">
            <a:extLst>
              <a:ext uri="{FF2B5EF4-FFF2-40B4-BE49-F238E27FC236}">
                <a16:creationId xmlns:a16="http://schemas.microsoft.com/office/drawing/2014/main" id="{4EA3D435-A663-4704-B3C9-C8F235FD6223}"/>
              </a:ext>
            </a:extLst>
          </p:cNvPr>
          <p:cNvSpPr txBox="1"/>
          <p:nvPr/>
        </p:nvSpPr>
        <p:spPr>
          <a:xfrm>
            <a:off x="7429968" y="1695055"/>
            <a:ext cx="869030"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Light Copper - Digital</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201 / 173 / 156</a:t>
            </a:r>
          </a:p>
        </p:txBody>
      </p:sp>
      <p:sp>
        <p:nvSpPr>
          <p:cNvPr id="249" name="TextBox 248">
            <a:extLst>
              <a:ext uri="{FF2B5EF4-FFF2-40B4-BE49-F238E27FC236}">
                <a16:creationId xmlns:a16="http://schemas.microsoft.com/office/drawing/2014/main" id="{CF145065-B4BD-40ED-99FE-9A2E6CBD8AB3}"/>
              </a:ext>
            </a:extLst>
          </p:cNvPr>
          <p:cNvSpPr txBox="1"/>
          <p:nvPr/>
        </p:nvSpPr>
        <p:spPr>
          <a:xfrm>
            <a:off x="8545894" y="1695055"/>
            <a:ext cx="953794" cy="292388"/>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ysClr val="windowText" lastClr="000000"/>
                </a:solidFill>
                <a:effectLst/>
                <a:uLnTx/>
                <a:uFillTx/>
                <a:latin typeface="AvenirNext LT Com Regular"/>
              </a:rPr>
              <a:t>Dark Copper - Digital</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venirNext LT Com Regular"/>
              </a:rPr>
              <a:t>118 / 79 / 71</a:t>
            </a:r>
          </a:p>
        </p:txBody>
      </p:sp>
      <p:sp>
        <p:nvSpPr>
          <p:cNvPr id="250" name="TextBox 249">
            <a:extLst>
              <a:ext uri="{FF2B5EF4-FFF2-40B4-BE49-F238E27FC236}">
                <a16:creationId xmlns:a16="http://schemas.microsoft.com/office/drawing/2014/main" id="{160EC111-264A-4265-977B-7085C82F7405}"/>
              </a:ext>
            </a:extLst>
          </p:cNvPr>
          <p:cNvSpPr txBox="1"/>
          <p:nvPr/>
        </p:nvSpPr>
        <p:spPr>
          <a:xfrm>
            <a:off x="5223337" y="901872"/>
            <a:ext cx="2624528" cy="169277"/>
          </a:xfrm>
          <a:prstGeom prst="rect">
            <a:avLst/>
          </a:prstGeom>
          <a:noFill/>
          <a:ln w="12700" cap="flat">
            <a:noFill/>
            <a:miter lim="400000"/>
          </a:ln>
          <a:effectLst/>
          <a:sp3d/>
        </p:spPr>
        <p:txBody>
          <a:bodyPr rot="0" spcFirstLastPara="1" vertOverflow="overflow" horzOverflow="overflow" vert="horz" wrap="square" lIns="0" tIns="0" rIns="0" bIns="0" numCol="1" spcCol="38100" rtlCol="0" anchor="t" anchorCtr="0">
            <a:no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venirNext LT Com Regular"/>
              </a:rPr>
              <a:t>Premium palette</a:t>
            </a:r>
          </a:p>
        </p:txBody>
      </p:sp>
      <p:sp>
        <p:nvSpPr>
          <p:cNvPr id="84" name="Footer Placeholder 3">
            <a:extLst>
              <a:ext uri="{FF2B5EF4-FFF2-40B4-BE49-F238E27FC236}">
                <a16:creationId xmlns:a16="http://schemas.microsoft.com/office/drawing/2014/main" id="{E1DD005B-B267-7E43-853B-806CDE7B86B6}"/>
              </a:ext>
            </a:extLst>
          </p:cNvPr>
          <p:cNvSpPr>
            <a:spLocks noGrp="1"/>
          </p:cNvSpPr>
          <p:nvPr>
            <p:ph type="ftr" sz="quarter" idx="10"/>
          </p:nvPr>
        </p:nvSpPr>
        <p:spPr>
          <a:xfrm>
            <a:off x="571498" y="6025388"/>
            <a:ext cx="11048941" cy="323634"/>
          </a:xfrm>
        </p:spPr>
        <p:txBody>
          <a:bodyPr/>
          <a:lstStyle>
            <a:lvl1pPr>
              <a:defRPr sz="900"/>
            </a:lvl1pPr>
          </a:lstStyle>
          <a:p>
            <a:r>
              <a:rPr lang="en-US" dirty="0">
                <a:hlinkClick r:id="rId2"/>
              </a:rPr>
              <a:t>Link to </a:t>
            </a:r>
            <a:r>
              <a:rPr lang="en-US" b="1" dirty="0">
                <a:hlinkClick r:id="rId2"/>
              </a:rPr>
              <a:t>CG Brand StyleGuide</a:t>
            </a:r>
          </a:p>
        </p:txBody>
      </p:sp>
      <p:sp>
        <p:nvSpPr>
          <p:cNvPr id="85" name="Rectangle 84">
            <a:extLst>
              <a:ext uri="{FF2B5EF4-FFF2-40B4-BE49-F238E27FC236}">
                <a16:creationId xmlns:a16="http://schemas.microsoft.com/office/drawing/2014/main" id="{A4719364-08AC-CFF6-2B8E-2E9EF7BDC81D}"/>
              </a:ext>
            </a:extLst>
          </p:cNvPr>
          <p:cNvSpPr>
            <a:spLocks noChangeAspect="1"/>
          </p:cNvSpPr>
          <p:nvPr userDrawn="1"/>
        </p:nvSpPr>
        <p:spPr>
          <a:xfrm>
            <a:off x="575770" y="1211714"/>
            <a:ext cx="795528" cy="538609"/>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6" name="Rectangle 85">
            <a:extLst>
              <a:ext uri="{FF2B5EF4-FFF2-40B4-BE49-F238E27FC236}">
                <a16:creationId xmlns:a16="http://schemas.microsoft.com/office/drawing/2014/main" id="{1361C11A-D291-572D-7E83-6E2BFC65F24E}"/>
              </a:ext>
            </a:extLst>
          </p:cNvPr>
          <p:cNvSpPr>
            <a:spLocks noChangeAspect="1"/>
          </p:cNvSpPr>
          <p:nvPr userDrawn="1"/>
        </p:nvSpPr>
        <p:spPr>
          <a:xfrm>
            <a:off x="1481333" y="1211714"/>
            <a:ext cx="795528" cy="538609"/>
          </a:xfrm>
          <a:prstGeom prst="rect">
            <a:avLst/>
          </a:prstGeom>
          <a:solidFill>
            <a:srgbClr val="009CD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7" name="Rectangle 86">
            <a:extLst>
              <a:ext uri="{FF2B5EF4-FFF2-40B4-BE49-F238E27FC236}">
                <a16:creationId xmlns:a16="http://schemas.microsoft.com/office/drawing/2014/main" id="{4F1ED4BB-CEC7-23C9-76C0-FA7A4EEC0922}"/>
              </a:ext>
            </a:extLst>
          </p:cNvPr>
          <p:cNvSpPr>
            <a:spLocks noChangeAspect="1"/>
          </p:cNvSpPr>
          <p:nvPr userDrawn="1"/>
        </p:nvSpPr>
        <p:spPr>
          <a:xfrm>
            <a:off x="2408496" y="1211714"/>
            <a:ext cx="795528" cy="538609"/>
          </a:xfrm>
          <a:prstGeom prst="rect">
            <a:avLst/>
          </a:prstGeom>
          <a:solidFill>
            <a:srgbClr val="00AE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8" name="Rectangle 87">
            <a:extLst>
              <a:ext uri="{FF2B5EF4-FFF2-40B4-BE49-F238E27FC236}">
                <a16:creationId xmlns:a16="http://schemas.microsoft.com/office/drawing/2014/main" id="{B834F130-AA31-D7C9-18FF-C163743FB702}"/>
              </a:ext>
            </a:extLst>
          </p:cNvPr>
          <p:cNvSpPr>
            <a:spLocks noChangeAspect="1"/>
          </p:cNvSpPr>
          <p:nvPr userDrawn="1"/>
        </p:nvSpPr>
        <p:spPr>
          <a:xfrm>
            <a:off x="3317372" y="1211714"/>
            <a:ext cx="795528" cy="538609"/>
          </a:xfrm>
          <a:prstGeom prst="rect">
            <a:avLst/>
          </a:prstGeom>
          <a:solidFill>
            <a:srgbClr val="B4257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9" name="TextBox 88">
            <a:extLst>
              <a:ext uri="{FF2B5EF4-FFF2-40B4-BE49-F238E27FC236}">
                <a16:creationId xmlns:a16="http://schemas.microsoft.com/office/drawing/2014/main" id="{2C5E15DD-5807-96F7-43E1-136BADE52CC5}"/>
              </a:ext>
            </a:extLst>
          </p:cNvPr>
          <p:cNvSpPr txBox="1"/>
          <p:nvPr userDrawn="1"/>
        </p:nvSpPr>
        <p:spPr>
          <a:xfrm>
            <a:off x="575770"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90" name="TextBox 89">
            <a:extLst>
              <a:ext uri="{FF2B5EF4-FFF2-40B4-BE49-F238E27FC236}">
                <a16:creationId xmlns:a16="http://schemas.microsoft.com/office/drawing/2014/main" id="{C2B19AB1-22BD-C137-6CB0-6319657F4BC9}"/>
              </a:ext>
            </a:extLst>
          </p:cNvPr>
          <p:cNvSpPr txBox="1"/>
          <p:nvPr userDrawn="1"/>
        </p:nvSpPr>
        <p:spPr>
          <a:xfrm>
            <a:off x="1481333"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91" name="TextBox 90">
            <a:extLst>
              <a:ext uri="{FF2B5EF4-FFF2-40B4-BE49-F238E27FC236}">
                <a16:creationId xmlns:a16="http://schemas.microsoft.com/office/drawing/2014/main" id="{06BE619B-04FE-8CA6-CB39-CE0E7170D7A9}"/>
              </a:ext>
            </a:extLst>
          </p:cNvPr>
          <p:cNvSpPr txBox="1"/>
          <p:nvPr userDrawn="1"/>
        </p:nvSpPr>
        <p:spPr>
          <a:xfrm>
            <a:off x="2408496"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92" name="TextBox 91">
            <a:extLst>
              <a:ext uri="{FF2B5EF4-FFF2-40B4-BE49-F238E27FC236}">
                <a16:creationId xmlns:a16="http://schemas.microsoft.com/office/drawing/2014/main" id="{AF543F3A-02BC-8C31-B2AE-C4529B5AC106}"/>
              </a:ext>
            </a:extLst>
          </p:cNvPr>
          <p:cNvSpPr txBox="1"/>
          <p:nvPr userDrawn="1"/>
        </p:nvSpPr>
        <p:spPr>
          <a:xfrm>
            <a:off x="3317372" y="1758555"/>
            <a:ext cx="822962"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Raspberry</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180 / 37 / 115</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93" name="Rectangle 92">
            <a:extLst>
              <a:ext uri="{FF2B5EF4-FFF2-40B4-BE49-F238E27FC236}">
                <a16:creationId xmlns:a16="http://schemas.microsoft.com/office/drawing/2014/main" id="{C6C60A90-5EC2-9CD5-FE8B-D7A3D6405097}"/>
              </a:ext>
            </a:extLst>
          </p:cNvPr>
          <p:cNvSpPr>
            <a:spLocks noChangeAspect="1"/>
          </p:cNvSpPr>
          <p:nvPr userDrawn="1"/>
        </p:nvSpPr>
        <p:spPr>
          <a:xfrm>
            <a:off x="575770" y="2506371"/>
            <a:ext cx="795528" cy="538609"/>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4" name="Rectangle 93">
            <a:extLst>
              <a:ext uri="{FF2B5EF4-FFF2-40B4-BE49-F238E27FC236}">
                <a16:creationId xmlns:a16="http://schemas.microsoft.com/office/drawing/2014/main" id="{8AF3F557-665A-D68D-CC0E-1EDC5D391BB8}"/>
              </a:ext>
            </a:extLst>
          </p:cNvPr>
          <p:cNvSpPr>
            <a:spLocks noChangeAspect="1"/>
          </p:cNvSpPr>
          <p:nvPr userDrawn="1"/>
        </p:nvSpPr>
        <p:spPr>
          <a:xfrm>
            <a:off x="1481333" y="2506371"/>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5" name="Rectangle 94">
            <a:extLst>
              <a:ext uri="{FF2B5EF4-FFF2-40B4-BE49-F238E27FC236}">
                <a16:creationId xmlns:a16="http://schemas.microsoft.com/office/drawing/2014/main" id="{2A802E9A-8D5D-2216-A762-EA55CA2897C3}"/>
              </a:ext>
            </a:extLst>
          </p:cNvPr>
          <p:cNvSpPr>
            <a:spLocks noChangeAspect="1"/>
          </p:cNvSpPr>
          <p:nvPr userDrawn="1"/>
        </p:nvSpPr>
        <p:spPr>
          <a:xfrm>
            <a:off x="2408496" y="2506371"/>
            <a:ext cx="795528" cy="538609"/>
          </a:xfrm>
          <a:prstGeom prst="rect">
            <a:avLst/>
          </a:prstGeom>
          <a:solidFill>
            <a:srgbClr val="BEB7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6" name="Rectangle 95">
            <a:extLst>
              <a:ext uri="{FF2B5EF4-FFF2-40B4-BE49-F238E27FC236}">
                <a16:creationId xmlns:a16="http://schemas.microsoft.com/office/drawing/2014/main" id="{7B3800F2-BFE9-0B4E-824E-BC48865EDB51}"/>
              </a:ext>
            </a:extLst>
          </p:cNvPr>
          <p:cNvSpPr>
            <a:spLocks noChangeAspect="1"/>
          </p:cNvSpPr>
          <p:nvPr userDrawn="1"/>
        </p:nvSpPr>
        <p:spPr>
          <a:xfrm>
            <a:off x="3317372" y="2506371"/>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7" name="Rectangle 96">
            <a:extLst>
              <a:ext uri="{FF2B5EF4-FFF2-40B4-BE49-F238E27FC236}">
                <a16:creationId xmlns:a16="http://schemas.microsoft.com/office/drawing/2014/main" id="{4AFB5E59-57E0-6714-A401-0DE14F7B5921}"/>
              </a:ext>
            </a:extLst>
          </p:cNvPr>
          <p:cNvSpPr>
            <a:spLocks noChangeAspect="1"/>
          </p:cNvSpPr>
          <p:nvPr userDrawn="1"/>
        </p:nvSpPr>
        <p:spPr>
          <a:xfrm>
            <a:off x="4250582" y="2506371"/>
            <a:ext cx="795528" cy="538609"/>
          </a:xfrm>
          <a:prstGeom prst="rect">
            <a:avLst/>
          </a:prstGeom>
          <a:solidFill>
            <a:srgbClr val="7D726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8" name="Rectangle 97">
            <a:extLst>
              <a:ext uri="{FF2B5EF4-FFF2-40B4-BE49-F238E27FC236}">
                <a16:creationId xmlns:a16="http://schemas.microsoft.com/office/drawing/2014/main" id="{7A975091-4841-CF2F-6320-95A3F4E52ABE}"/>
              </a:ext>
            </a:extLst>
          </p:cNvPr>
          <p:cNvSpPr>
            <a:spLocks noChangeAspect="1"/>
          </p:cNvSpPr>
          <p:nvPr userDrawn="1"/>
        </p:nvSpPr>
        <p:spPr>
          <a:xfrm>
            <a:off x="5157585" y="2506371"/>
            <a:ext cx="795528" cy="538609"/>
          </a:xfrm>
          <a:prstGeom prst="rect">
            <a:avLst/>
          </a:prstGeom>
          <a:solidFill>
            <a:srgbClr val="63544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9" name="Rectangle 98">
            <a:extLst>
              <a:ext uri="{FF2B5EF4-FFF2-40B4-BE49-F238E27FC236}">
                <a16:creationId xmlns:a16="http://schemas.microsoft.com/office/drawing/2014/main" id="{5D2E7A1D-371D-2B6F-A647-30ED602C5252}"/>
              </a:ext>
            </a:extLst>
          </p:cNvPr>
          <p:cNvSpPr>
            <a:spLocks noChangeAspect="1"/>
          </p:cNvSpPr>
          <p:nvPr userDrawn="1"/>
        </p:nvSpPr>
        <p:spPr>
          <a:xfrm>
            <a:off x="6073948" y="2506371"/>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0" name="TextBox 99">
            <a:extLst>
              <a:ext uri="{FF2B5EF4-FFF2-40B4-BE49-F238E27FC236}">
                <a16:creationId xmlns:a16="http://schemas.microsoft.com/office/drawing/2014/main" id="{A214720B-686A-B4E9-0633-234D4365FE38}"/>
              </a:ext>
            </a:extLst>
          </p:cNvPr>
          <p:cNvSpPr txBox="1"/>
          <p:nvPr userDrawn="1"/>
        </p:nvSpPr>
        <p:spPr>
          <a:xfrm>
            <a:off x="575770"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227 / 225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1" name="TextBox 100">
            <a:extLst>
              <a:ext uri="{FF2B5EF4-FFF2-40B4-BE49-F238E27FC236}">
                <a16:creationId xmlns:a16="http://schemas.microsoft.com/office/drawing/2014/main" id="{CCD21DB8-A05C-D5BC-A676-367C8018B7CD}"/>
              </a:ext>
            </a:extLst>
          </p:cNvPr>
          <p:cNvSpPr txBox="1"/>
          <p:nvPr userDrawn="1"/>
        </p:nvSpPr>
        <p:spPr>
          <a:xfrm>
            <a:off x="1481333"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2" name="TextBox 101">
            <a:extLst>
              <a:ext uri="{FF2B5EF4-FFF2-40B4-BE49-F238E27FC236}">
                <a16:creationId xmlns:a16="http://schemas.microsoft.com/office/drawing/2014/main" id="{59F3427A-DA51-7701-7A62-1C10855DD322}"/>
              </a:ext>
            </a:extLst>
          </p:cNvPr>
          <p:cNvSpPr txBox="1"/>
          <p:nvPr userDrawn="1"/>
        </p:nvSpPr>
        <p:spPr>
          <a:xfrm>
            <a:off x="2408496"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3</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190 / 183 / 179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3" name="TextBox 102">
            <a:extLst>
              <a:ext uri="{FF2B5EF4-FFF2-40B4-BE49-F238E27FC236}">
                <a16:creationId xmlns:a16="http://schemas.microsoft.com/office/drawing/2014/main" id="{90BDAD9E-4BBA-62FF-B458-A2181856F056}"/>
              </a:ext>
            </a:extLst>
          </p:cNvPr>
          <p:cNvSpPr txBox="1"/>
          <p:nvPr userDrawn="1"/>
        </p:nvSpPr>
        <p:spPr>
          <a:xfrm>
            <a:off x="331737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4" name="TextBox 103">
            <a:extLst>
              <a:ext uri="{FF2B5EF4-FFF2-40B4-BE49-F238E27FC236}">
                <a16:creationId xmlns:a16="http://schemas.microsoft.com/office/drawing/2014/main" id="{6806B1E4-7376-5ED1-148F-E08819E77616}"/>
              </a:ext>
            </a:extLst>
          </p:cNvPr>
          <p:cNvSpPr txBox="1"/>
          <p:nvPr userDrawn="1"/>
        </p:nvSpPr>
        <p:spPr>
          <a:xfrm>
            <a:off x="425058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5</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125 / 114 / 109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5" name="TextBox 104">
            <a:extLst>
              <a:ext uri="{FF2B5EF4-FFF2-40B4-BE49-F238E27FC236}">
                <a16:creationId xmlns:a16="http://schemas.microsoft.com/office/drawing/2014/main" id="{528C2C9A-CCB4-D4B5-D25F-73BA4BBCDB09}"/>
              </a:ext>
            </a:extLst>
          </p:cNvPr>
          <p:cNvSpPr txBox="1"/>
          <p:nvPr userDrawn="1"/>
        </p:nvSpPr>
        <p:spPr>
          <a:xfrm>
            <a:off x="5157585"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6</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99 / 84 / 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6" name="TextBox 105">
            <a:extLst>
              <a:ext uri="{FF2B5EF4-FFF2-40B4-BE49-F238E27FC236}">
                <a16:creationId xmlns:a16="http://schemas.microsoft.com/office/drawing/2014/main" id="{DAC18C6A-B4C8-2222-891B-217560E52944}"/>
              </a:ext>
            </a:extLst>
          </p:cNvPr>
          <p:cNvSpPr txBox="1"/>
          <p:nvPr userDrawn="1"/>
        </p:nvSpPr>
        <p:spPr>
          <a:xfrm>
            <a:off x="6073948"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07" name="Rectangle 106">
            <a:extLst>
              <a:ext uri="{FF2B5EF4-FFF2-40B4-BE49-F238E27FC236}">
                <a16:creationId xmlns:a16="http://schemas.microsoft.com/office/drawing/2014/main" id="{91E6F9A5-F542-7A1E-291F-314FDDC3BD38}"/>
              </a:ext>
            </a:extLst>
          </p:cNvPr>
          <p:cNvSpPr>
            <a:spLocks noChangeAspect="1"/>
          </p:cNvSpPr>
          <p:nvPr userDrawn="1"/>
        </p:nvSpPr>
        <p:spPr>
          <a:xfrm>
            <a:off x="1481333" y="3800725"/>
            <a:ext cx="795528" cy="5386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8" name="Rectangle 107">
            <a:extLst>
              <a:ext uri="{FF2B5EF4-FFF2-40B4-BE49-F238E27FC236}">
                <a16:creationId xmlns:a16="http://schemas.microsoft.com/office/drawing/2014/main" id="{95B3323C-6D2E-84B8-1A3A-99490B2FE2E2}"/>
              </a:ext>
            </a:extLst>
          </p:cNvPr>
          <p:cNvSpPr>
            <a:spLocks noChangeAspect="1"/>
          </p:cNvSpPr>
          <p:nvPr userDrawn="1"/>
        </p:nvSpPr>
        <p:spPr>
          <a:xfrm>
            <a:off x="3317372" y="3800725"/>
            <a:ext cx="795528" cy="538609"/>
          </a:xfrm>
          <a:prstGeom prst="rect">
            <a:avLst/>
          </a:prstGeom>
          <a:solidFill>
            <a:srgbClr val="7BD0E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9" name="Rectangle 108">
            <a:extLst>
              <a:ext uri="{FF2B5EF4-FFF2-40B4-BE49-F238E27FC236}">
                <a16:creationId xmlns:a16="http://schemas.microsoft.com/office/drawing/2014/main" id="{6427E4B9-FAFD-3E8D-1CE7-479AA6458434}"/>
              </a:ext>
            </a:extLst>
          </p:cNvPr>
          <p:cNvSpPr>
            <a:spLocks noChangeAspect="1"/>
          </p:cNvSpPr>
          <p:nvPr userDrawn="1"/>
        </p:nvSpPr>
        <p:spPr>
          <a:xfrm>
            <a:off x="6073948" y="3800725"/>
            <a:ext cx="795528" cy="538609"/>
          </a:xfrm>
          <a:prstGeom prst="rect">
            <a:avLst/>
          </a:prstGeom>
          <a:solidFill>
            <a:srgbClr val="004C4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0" name="TextBox 109">
            <a:extLst>
              <a:ext uri="{FF2B5EF4-FFF2-40B4-BE49-F238E27FC236}">
                <a16:creationId xmlns:a16="http://schemas.microsoft.com/office/drawing/2014/main" id="{1A6B6DBD-0E29-8335-D23F-C758B800DB90}"/>
              </a:ext>
            </a:extLst>
          </p:cNvPr>
          <p:cNvSpPr txBox="1"/>
          <p:nvPr userDrawn="1"/>
        </p:nvSpPr>
        <p:spPr>
          <a:xfrm>
            <a:off x="1496081"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1" name="TextBox 110">
            <a:extLst>
              <a:ext uri="{FF2B5EF4-FFF2-40B4-BE49-F238E27FC236}">
                <a16:creationId xmlns:a16="http://schemas.microsoft.com/office/drawing/2014/main" id="{CDC94624-5D06-E44C-E9A6-A08FE839474D}"/>
              </a:ext>
            </a:extLst>
          </p:cNvPr>
          <p:cNvSpPr txBox="1"/>
          <p:nvPr userDrawn="1"/>
        </p:nvSpPr>
        <p:spPr>
          <a:xfrm>
            <a:off x="3317372" y="435388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Light Ocean </a:t>
            </a:r>
            <a:r>
              <a:rPr lang="en-US" sz="900" dirty="0">
                <a:latin typeface="+mn-lt"/>
              </a:rPr>
              <a:t>123 / 208 / 226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2" name="TextBox 111">
            <a:extLst>
              <a:ext uri="{FF2B5EF4-FFF2-40B4-BE49-F238E27FC236}">
                <a16:creationId xmlns:a16="http://schemas.microsoft.com/office/drawing/2014/main" id="{9CD8B5AD-22DF-6A41-9D03-5F58C83CAEB3}"/>
              </a:ext>
            </a:extLst>
          </p:cNvPr>
          <p:cNvSpPr txBox="1"/>
          <p:nvPr userDrawn="1"/>
        </p:nvSpPr>
        <p:spPr>
          <a:xfrm>
            <a:off x="6073948"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76 / 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3" name="Rectangle 112">
            <a:extLst>
              <a:ext uri="{FF2B5EF4-FFF2-40B4-BE49-F238E27FC236}">
                <a16:creationId xmlns:a16="http://schemas.microsoft.com/office/drawing/2014/main" id="{3EDA9932-0979-397C-7428-3054D380764A}"/>
              </a:ext>
            </a:extLst>
          </p:cNvPr>
          <p:cNvSpPr>
            <a:spLocks noChangeAspect="1"/>
          </p:cNvSpPr>
          <p:nvPr userDrawn="1"/>
        </p:nvSpPr>
        <p:spPr>
          <a:xfrm>
            <a:off x="575770" y="3800725"/>
            <a:ext cx="795528" cy="538609"/>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4" name="TextBox 113">
            <a:extLst>
              <a:ext uri="{FF2B5EF4-FFF2-40B4-BE49-F238E27FC236}">
                <a16:creationId xmlns:a16="http://schemas.microsoft.com/office/drawing/2014/main" id="{B7A4B094-1919-EB02-44F8-28F2136212C5}"/>
              </a:ext>
            </a:extLst>
          </p:cNvPr>
          <p:cNvSpPr txBox="1"/>
          <p:nvPr userDrawn="1"/>
        </p:nvSpPr>
        <p:spPr>
          <a:xfrm>
            <a:off x="575769" y="4354295"/>
            <a:ext cx="731291" cy="357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10 / 50 / 102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5" name="Rectangle 114">
            <a:extLst>
              <a:ext uri="{FF2B5EF4-FFF2-40B4-BE49-F238E27FC236}">
                <a16:creationId xmlns:a16="http://schemas.microsoft.com/office/drawing/2014/main" id="{DF2226D7-D920-7801-1E0A-B0C346C7E4CB}"/>
              </a:ext>
            </a:extLst>
          </p:cNvPr>
          <p:cNvSpPr>
            <a:spLocks noChangeAspect="1"/>
          </p:cNvSpPr>
          <p:nvPr userDrawn="1"/>
        </p:nvSpPr>
        <p:spPr>
          <a:xfrm>
            <a:off x="2408496" y="3800725"/>
            <a:ext cx="795528" cy="538609"/>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6" name="TextBox 115">
            <a:extLst>
              <a:ext uri="{FF2B5EF4-FFF2-40B4-BE49-F238E27FC236}">
                <a16:creationId xmlns:a16="http://schemas.microsoft.com/office/drawing/2014/main" id="{3F8490C1-8013-8174-D966-C19EDAB54496}"/>
              </a:ext>
            </a:extLst>
          </p:cNvPr>
          <p:cNvSpPr txBox="1"/>
          <p:nvPr userDrawn="1"/>
        </p:nvSpPr>
        <p:spPr>
          <a:xfrm>
            <a:off x="2408496"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7" name="Rectangle 116">
            <a:extLst>
              <a:ext uri="{FF2B5EF4-FFF2-40B4-BE49-F238E27FC236}">
                <a16:creationId xmlns:a16="http://schemas.microsoft.com/office/drawing/2014/main" id="{92179CBF-790F-9E5C-64C6-8C9D937C7A59}"/>
              </a:ext>
            </a:extLst>
          </p:cNvPr>
          <p:cNvSpPr>
            <a:spLocks noChangeAspect="1"/>
          </p:cNvSpPr>
          <p:nvPr userDrawn="1"/>
        </p:nvSpPr>
        <p:spPr>
          <a:xfrm>
            <a:off x="5157585" y="3800725"/>
            <a:ext cx="795528" cy="538609"/>
          </a:xfrm>
          <a:prstGeom prst="rect">
            <a:avLst/>
          </a:prstGeom>
          <a:solidFill>
            <a:srgbClr val="008E7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8" name="TextBox 117">
            <a:extLst>
              <a:ext uri="{FF2B5EF4-FFF2-40B4-BE49-F238E27FC236}">
                <a16:creationId xmlns:a16="http://schemas.microsoft.com/office/drawing/2014/main" id="{5F8C0EF5-0AC8-B0F1-0B26-EF04F7557A54}"/>
              </a:ext>
            </a:extLst>
          </p:cNvPr>
          <p:cNvSpPr txBox="1"/>
          <p:nvPr userDrawn="1"/>
        </p:nvSpPr>
        <p:spPr>
          <a:xfrm>
            <a:off x="5157585"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119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19" name="Rectangle 118">
            <a:extLst>
              <a:ext uri="{FF2B5EF4-FFF2-40B4-BE49-F238E27FC236}">
                <a16:creationId xmlns:a16="http://schemas.microsoft.com/office/drawing/2014/main" id="{CBE35F7F-93BE-CB4C-B16A-54048CFBF699}"/>
              </a:ext>
            </a:extLst>
          </p:cNvPr>
          <p:cNvSpPr>
            <a:spLocks noChangeAspect="1"/>
          </p:cNvSpPr>
          <p:nvPr userDrawn="1"/>
        </p:nvSpPr>
        <p:spPr>
          <a:xfrm>
            <a:off x="4241222" y="3800725"/>
            <a:ext cx="795528" cy="53860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20" name="TextBox 119">
            <a:extLst>
              <a:ext uri="{FF2B5EF4-FFF2-40B4-BE49-F238E27FC236}">
                <a16:creationId xmlns:a16="http://schemas.microsoft.com/office/drawing/2014/main" id="{FC966865-4C3C-6FEE-6556-490E292EEEFE}"/>
              </a:ext>
            </a:extLst>
          </p:cNvPr>
          <p:cNvSpPr txBox="1"/>
          <p:nvPr userDrawn="1"/>
        </p:nvSpPr>
        <p:spPr>
          <a:xfrm>
            <a:off x="4246393"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1" name="Rectangle 120">
            <a:extLst>
              <a:ext uri="{FF2B5EF4-FFF2-40B4-BE49-F238E27FC236}">
                <a16:creationId xmlns:a16="http://schemas.microsoft.com/office/drawing/2014/main" id="{CD2101F5-317B-3D04-F5B5-96674BDCF2D6}"/>
              </a:ext>
            </a:extLst>
          </p:cNvPr>
          <p:cNvSpPr>
            <a:spLocks noChangeAspect="1"/>
          </p:cNvSpPr>
          <p:nvPr userDrawn="1"/>
        </p:nvSpPr>
        <p:spPr>
          <a:xfrm>
            <a:off x="6990311" y="3800725"/>
            <a:ext cx="795528" cy="538609"/>
          </a:xfrm>
          <a:prstGeom prst="rect">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22" name="TextBox 121">
            <a:extLst>
              <a:ext uri="{FF2B5EF4-FFF2-40B4-BE49-F238E27FC236}">
                <a16:creationId xmlns:a16="http://schemas.microsoft.com/office/drawing/2014/main" id="{954EEE51-7466-DA28-7330-486E222A6561}"/>
              </a:ext>
            </a:extLst>
          </p:cNvPr>
          <p:cNvSpPr txBox="1"/>
          <p:nvPr userDrawn="1"/>
        </p:nvSpPr>
        <p:spPr>
          <a:xfrm>
            <a:off x="6990311"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33 / 87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3" name="Rectangle 122">
            <a:extLst>
              <a:ext uri="{FF2B5EF4-FFF2-40B4-BE49-F238E27FC236}">
                <a16:creationId xmlns:a16="http://schemas.microsoft.com/office/drawing/2014/main" id="{4B935EA3-0A0D-5DE7-FBC2-3CBD279C64FB}"/>
              </a:ext>
            </a:extLst>
          </p:cNvPr>
          <p:cNvSpPr>
            <a:spLocks noChangeAspect="1"/>
          </p:cNvSpPr>
          <p:nvPr userDrawn="1"/>
        </p:nvSpPr>
        <p:spPr>
          <a:xfrm>
            <a:off x="7906674" y="3800725"/>
            <a:ext cx="795528" cy="538609"/>
          </a:xfrm>
          <a:prstGeom prst="rect">
            <a:avLst/>
          </a:prstGeom>
          <a:solidFill>
            <a:srgbClr val="532A4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24" name="TextBox 123">
            <a:extLst>
              <a:ext uri="{FF2B5EF4-FFF2-40B4-BE49-F238E27FC236}">
                <a16:creationId xmlns:a16="http://schemas.microsoft.com/office/drawing/2014/main" id="{6E1D0531-B94C-A8F4-CD3F-F7F7ED1517DC}"/>
              </a:ext>
            </a:extLst>
          </p:cNvPr>
          <p:cNvSpPr txBox="1"/>
          <p:nvPr userDrawn="1"/>
        </p:nvSpPr>
        <p:spPr>
          <a:xfrm>
            <a:off x="7906674"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83 / 42 / 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5" name="Rectangle 124">
            <a:extLst>
              <a:ext uri="{FF2B5EF4-FFF2-40B4-BE49-F238E27FC236}">
                <a16:creationId xmlns:a16="http://schemas.microsoft.com/office/drawing/2014/main" id="{B22927D2-8AD9-E3EE-7CC4-4339CD99FA83}"/>
              </a:ext>
            </a:extLst>
          </p:cNvPr>
          <p:cNvSpPr>
            <a:spLocks noChangeAspect="1"/>
          </p:cNvSpPr>
          <p:nvPr userDrawn="1"/>
        </p:nvSpPr>
        <p:spPr>
          <a:xfrm>
            <a:off x="8823037" y="3800725"/>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26" name="TextBox 125">
            <a:extLst>
              <a:ext uri="{FF2B5EF4-FFF2-40B4-BE49-F238E27FC236}">
                <a16:creationId xmlns:a16="http://schemas.microsoft.com/office/drawing/2014/main" id="{734B2FBE-20AF-82F5-258E-301F424D3B0B}"/>
              </a:ext>
            </a:extLst>
          </p:cNvPr>
          <p:cNvSpPr txBox="1"/>
          <p:nvPr userDrawn="1"/>
        </p:nvSpPr>
        <p:spPr>
          <a:xfrm>
            <a:off x="8823037"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7" name="Rectangle 126">
            <a:extLst>
              <a:ext uri="{FF2B5EF4-FFF2-40B4-BE49-F238E27FC236}">
                <a16:creationId xmlns:a16="http://schemas.microsoft.com/office/drawing/2014/main" id="{9361F882-371B-3747-FE04-DF2BEA3CF862}"/>
              </a:ext>
            </a:extLst>
          </p:cNvPr>
          <p:cNvSpPr>
            <a:spLocks noChangeAspect="1"/>
          </p:cNvSpPr>
          <p:nvPr userDrawn="1"/>
        </p:nvSpPr>
        <p:spPr>
          <a:xfrm>
            <a:off x="10655765" y="3800725"/>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28" name="TextBox 127">
            <a:extLst>
              <a:ext uri="{FF2B5EF4-FFF2-40B4-BE49-F238E27FC236}">
                <a16:creationId xmlns:a16="http://schemas.microsoft.com/office/drawing/2014/main" id="{1623FD42-78AB-E6C1-8E40-D5FB491FCE58}"/>
              </a:ext>
            </a:extLst>
          </p:cNvPr>
          <p:cNvSpPr txBox="1"/>
          <p:nvPr userDrawn="1"/>
        </p:nvSpPr>
        <p:spPr>
          <a:xfrm>
            <a:off x="10655765"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9" name="TextBox 128">
            <a:extLst>
              <a:ext uri="{FF2B5EF4-FFF2-40B4-BE49-F238E27FC236}">
                <a16:creationId xmlns:a16="http://schemas.microsoft.com/office/drawing/2014/main" id="{79B86F91-8F1A-400C-9380-EF37831D0504}"/>
              </a:ext>
            </a:extLst>
          </p:cNvPr>
          <p:cNvSpPr txBox="1"/>
          <p:nvPr userDrawn="1"/>
        </p:nvSpPr>
        <p:spPr>
          <a:xfrm>
            <a:off x="575770"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Core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30" name="TextBox 129">
            <a:extLst>
              <a:ext uri="{FF2B5EF4-FFF2-40B4-BE49-F238E27FC236}">
                <a16:creationId xmlns:a16="http://schemas.microsoft.com/office/drawing/2014/main" id="{5F7B1DDB-FC5B-50E2-8496-F25C14B12C3E}"/>
              </a:ext>
            </a:extLst>
          </p:cNvPr>
          <p:cNvSpPr txBox="1"/>
          <p:nvPr userDrawn="1"/>
        </p:nvSpPr>
        <p:spPr>
          <a:xfrm>
            <a:off x="575770" y="2313140"/>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Neutral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31" name="TextBox 130">
            <a:extLst>
              <a:ext uri="{FF2B5EF4-FFF2-40B4-BE49-F238E27FC236}">
                <a16:creationId xmlns:a16="http://schemas.microsoft.com/office/drawing/2014/main" id="{EB7E98B9-8EF3-A8B8-5120-F9BA4DA9B543}"/>
              </a:ext>
            </a:extLst>
          </p:cNvPr>
          <p:cNvSpPr txBox="1"/>
          <p:nvPr userDrawn="1"/>
        </p:nvSpPr>
        <p:spPr>
          <a:xfrm>
            <a:off x="575770" y="359940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Informational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32" name="Rectangle 131">
            <a:extLst>
              <a:ext uri="{FF2B5EF4-FFF2-40B4-BE49-F238E27FC236}">
                <a16:creationId xmlns:a16="http://schemas.microsoft.com/office/drawing/2014/main" id="{1C7229EF-2303-108B-2706-6A354BEA437D}"/>
              </a:ext>
            </a:extLst>
          </p:cNvPr>
          <p:cNvSpPr>
            <a:spLocks noChangeAspect="1"/>
          </p:cNvSpPr>
          <p:nvPr userDrawn="1"/>
        </p:nvSpPr>
        <p:spPr>
          <a:xfrm>
            <a:off x="9735674" y="3800725"/>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33" name="TextBox 132">
            <a:extLst>
              <a:ext uri="{FF2B5EF4-FFF2-40B4-BE49-F238E27FC236}">
                <a16:creationId xmlns:a16="http://schemas.microsoft.com/office/drawing/2014/main" id="{939C59E1-D9FC-6657-7902-F9A374BF1624}"/>
              </a:ext>
            </a:extLst>
          </p:cNvPr>
          <p:cNvSpPr txBox="1"/>
          <p:nvPr userDrawn="1"/>
        </p:nvSpPr>
        <p:spPr>
          <a:xfrm>
            <a:off x="9735674"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4" name="Rectangle 133">
            <a:extLst>
              <a:ext uri="{FF2B5EF4-FFF2-40B4-BE49-F238E27FC236}">
                <a16:creationId xmlns:a16="http://schemas.microsoft.com/office/drawing/2014/main" id="{BF268C4B-5445-DEF8-7577-5A56B7FF17A5}"/>
              </a:ext>
            </a:extLst>
          </p:cNvPr>
          <p:cNvSpPr>
            <a:spLocks noChangeAspect="1"/>
          </p:cNvSpPr>
          <p:nvPr userDrawn="1"/>
        </p:nvSpPr>
        <p:spPr>
          <a:xfrm>
            <a:off x="10651823" y="1228039"/>
            <a:ext cx="795528" cy="538609"/>
          </a:xfrm>
          <a:prstGeom prst="rect">
            <a:avLst/>
          </a:prstGeom>
          <a:solidFill>
            <a:srgbClr val="D4194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35" name="TextBox 134">
            <a:extLst>
              <a:ext uri="{FF2B5EF4-FFF2-40B4-BE49-F238E27FC236}">
                <a16:creationId xmlns:a16="http://schemas.microsoft.com/office/drawing/2014/main" id="{0F4FB61C-E9DE-2676-C0F3-245FC7963595}"/>
              </a:ext>
            </a:extLst>
          </p:cNvPr>
          <p:cNvSpPr txBox="1"/>
          <p:nvPr userDrawn="1"/>
        </p:nvSpPr>
        <p:spPr>
          <a:xfrm>
            <a:off x="10651823" y="1820139"/>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Alert Red</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212 / 25 / 67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6" name="Rectangle 135">
            <a:extLst>
              <a:ext uri="{FF2B5EF4-FFF2-40B4-BE49-F238E27FC236}">
                <a16:creationId xmlns:a16="http://schemas.microsoft.com/office/drawing/2014/main" id="{B56E1FAB-80CE-E3F1-A0AE-054C68FFDF52}"/>
              </a:ext>
            </a:extLst>
          </p:cNvPr>
          <p:cNvSpPr>
            <a:spLocks noChangeAspect="1"/>
          </p:cNvSpPr>
          <p:nvPr userDrawn="1"/>
        </p:nvSpPr>
        <p:spPr>
          <a:xfrm>
            <a:off x="7017745" y="2506371"/>
            <a:ext cx="795528" cy="538609"/>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37" name="TextBox 136">
            <a:extLst>
              <a:ext uri="{FF2B5EF4-FFF2-40B4-BE49-F238E27FC236}">
                <a16:creationId xmlns:a16="http://schemas.microsoft.com/office/drawing/2014/main" id="{E743A266-D618-A379-58AB-6961D04B3EAD}"/>
              </a:ext>
            </a:extLst>
          </p:cNvPr>
          <p:cNvSpPr txBox="1"/>
          <p:nvPr userDrawn="1"/>
        </p:nvSpPr>
        <p:spPr>
          <a:xfrm>
            <a:off x="7017745" y="3050018"/>
            <a:ext cx="916149"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Black</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8" name="Rectangle 137">
            <a:extLst>
              <a:ext uri="{FF2B5EF4-FFF2-40B4-BE49-F238E27FC236}">
                <a16:creationId xmlns:a16="http://schemas.microsoft.com/office/drawing/2014/main" id="{38435427-5B41-5FC7-D538-519ED6CDEF79}"/>
              </a:ext>
            </a:extLst>
          </p:cNvPr>
          <p:cNvSpPr>
            <a:spLocks noChangeAspect="1"/>
          </p:cNvSpPr>
          <p:nvPr userDrawn="1"/>
        </p:nvSpPr>
        <p:spPr>
          <a:xfrm>
            <a:off x="1944972" y="5225545"/>
            <a:ext cx="795528" cy="538609"/>
          </a:xfrm>
          <a:prstGeom prst="rect">
            <a:avLst/>
          </a:prstGeom>
          <a:solidFill>
            <a:srgbClr val="0057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39" name="Rectangle 138">
            <a:extLst>
              <a:ext uri="{FF2B5EF4-FFF2-40B4-BE49-F238E27FC236}">
                <a16:creationId xmlns:a16="http://schemas.microsoft.com/office/drawing/2014/main" id="{9BD3DBAA-2C48-7A92-D9E0-AC4C0D926F98}"/>
              </a:ext>
            </a:extLst>
          </p:cNvPr>
          <p:cNvSpPr>
            <a:spLocks noChangeAspect="1"/>
          </p:cNvSpPr>
          <p:nvPr userDrawn="1"/>
        </p:nvSpPr>
        <p:spPr>
          <a:xfrm>
            <a:off x="4321492" y="5225545"/>
            <a:ext cx="795528" cy="538609"/>
          </a:xfrm>
          <a:prstGeom prst="rect">
            <a:avLst/>
          </a:prstGeom>
          <a:solidFill>
            <a:srgbClr val="2DCCD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0" name="Rectangle 139">
            <a:extLst>
              <a:ext uri="{FF2B5EF4-FFF2-40B4-BE49-F238E27FC236}">
                <a16:creationId xmlns:a16="http://schemas.microsoft.com/office/drawing/2014/main" id="{3D8A2666-1239-0BF2-02F4-D3AB3D8A80BE}"/>
              </a:ext>
            </a:extLst>
          </p:cNvPr>
          <p:cNvSpPr>
            <a:spLocks noChangeAspect="1"/>
          </p:cNvSpPr>
          <p:nvPr userDrawn="1"/>
        </p:nvSpPr>
        <p:spPr>
          <a:xfrm>
            <a:off x="7933894" y="5225545"/>
            <a:ext cx="795528" cy="538609"/>
          </a:xfrm>
          <a:prstGeom prst="rect">
            <a:avLst/>
          </a:prstGeom>
          <a:solidFill>
            <a:srgbClr val="ACA39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1" name="TextBox 140">
            <a:extLst>
              <a:ext uri="{FF2B5EF4-FFF2-40B4-BE49-F238E27FC236}">
                <a16:creationId xmlns:a16="http://schemas.microsoft.com/office/drawing/2014/main" id="{4AC0D6BA-E860-4DD3-7324-D1D981FD2591}"/>
              </a:ext>
            </a:extLst>
          </p:cNvPr>
          <p:cNvSpPr txBox="1"/>
          <p:nvPr userDrawn="1"/>
        </p:nvSpPr>
        <p:spPr>
          <a:xfrm>
            <a:off x="194497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Growth-and-income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87 / 184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2" name="TextBox 141">
            <a:extLst>
              <a:ext uri="{FF2B5EF4-FFF2-40B4-BE49-F238E27FC236}">
                <a16:creationId xmlns:a16="http://schemas.microsoft.com/office/drawing/2014/main" id="{C5DB3413-AC56-882D-9CAB-9D3AB4D15774}"/>
              </a:ext>
            </a:extLst>
          </p:cNvPr>
          <p:cNvSpPr txBox="1"/>
          <p:nvPr userDrawn="1"/>
        </p:nvSpPr>
        <p:spPr>
          <a:xfrm>
            <a:off x="4321492" y="577870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Balanced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45 / 204 / 211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3" name="TextBox 142">
            <a:extLst>
              <a:ext uri="{FF2B5EF4-FFF2-40B4-BE49-F238E27FC236}">
                <a16:creationId xmlns:a16="http://schemas.microsoft.com/office/drawing/2014/main" id="{E5EDA489-7F0C-0B41-9973-03A527F70A42}"/>
              </a:ext>
            </a:extLst>
          </p:cNvPr>
          <p:cNvSpPr txBox="1"/>
          <p:nvPr userDrawn="1"/>
        </p:nvSpPr>
        <p:spPr>
          <a:xfrm>
            <a:off x="7933894" y="5778701"/>
            <a:ext cx="1009764"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Money market </a:t>
            </a:r>
            <a:br>
              <a:rPr lang="en-US" sz="1000" b="1" dirty="0">
                <a:latin typeface="+mn-lt"/>
              </a:rPr>
            </a:br>
            <a:r>
              <a:rPr lang="en-US" sz="1000" b="1" dirty="0">
                <a:latin typeface="+mn-lt"/>
              </a:rPr>
              <a:t>fund</a:t>
            </a:r>
            <a:r>
              <a:rPr lang="en-US" sz="1000" b="1" baseline="0" dirty="0">
                <a:latin typeface="+mn-lt"/>
              </a:rPr>
              <a:t> </a:t>
            </a:r>
            <a:r>
              <a:rPr lang="en-US" sz="1000" b="1" dirty="0">
                <a:latin typeface="+mn-lt"/>
              </a:rPr>
              <a:t>(Neutral 4)</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172 / 163 / 154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4" name="Rectangle 143">
            <a:extLst>
              <a:ext uri="{FF2B5EF4-FFF2-40B4-BE49-F238E27FC236}">
                <a16:creationId xmlns:a16="http://schemas.microsoft.com/office/drawing/2014/main" id="{D3AFC828-06C7-0CA6-2F79-1CE61C5C71E5}"/>
              </a:ext>
            </a:extLst>
          </p:cNvPr>
          <p:cNvSpPr>
            <a:spLocks noChangeAspect="1"/>
          </p:cNvSpPr>
          <p:nvPr userDrawn="1"/>
        </p:nvSpPr>
        <p:spPr>
          <a:xfrm>
            <a:off x="575770" y="5225545"/>
            <a:ext cx="795528" cy="538609"/>
          </a:xfrm>
          <a:prstGeom prst="rect">
            <a:avLst/>
          </a:prstGeom>
          <a:solidFill>
            <a:srgbClr val="002D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5" name="TextBox 144">
            <a:extLst>
              <a:ext uri="{FF2B5EF4-FFF2-40B4-BE49-F238E27FC236}">
                <a16:creationId xmlns:a16="http://schemas.microsoft.com/office/drawing/2014/main" id="{12324A44-B9DB-9EA1-A109-B9E0F5034094}"/>
              </a:ext>
            </a:extLst>
          </p:cNvPr>
          <p:cNvSpPr txBox="1"/>
          <p:nvPr userDrawn="1"/>
        </p:nvSpPr>
        <p:spPr>
          <a:xfrm>
            <a:off x="575769" y="5778701"/>
            <a:ext cx="73129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45 / 114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6" name="Rectangle 145">
            <a:extLst>
              <a:ext uri="{FF2B5EF4-FFF2-40B4-BE49-F238E27FC236}">
                <a16:creationId xmlns:a16="http://schemas.microsoft.com/office/drawing/2014/main" id="{0ADA399B-049A-D033-D66D-AC35B85A9F08}"/>
              </a:ext>
            </a:extLst>
          </p:cNvPr>
          <p:cNvSpPr>
            <a:spLocks noChangeAspect="1"/>
          </p:cNvSpPr>
          <p:nvPr userDrawn="1"/>
        </p:nvSpPr>
        <p:spPr>
          <a:xfrm>
            <a:off x="3098298" y="5225545"/>
            <a:ext cx="795528" cy="538609"/>
          </a:xfrm>
          <a:prstGeom prst="rect">
            <a:avLst/>
          </a:prstGeom>
          <a:solidFill>
            <a:srgbClr val="008EA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7" name="TextBox 146">
            <a:extLst>
              <a:ext uri="{FF2B5EF4-FFF2-40B4-BE49-F238E27FC236}">
                <a16:creationId xmlns:a16="http://schemas.microsoft.com/office/drawing/2014/main" id="{180C7B93-FE01-AAEE-874D-845CCE3A1249}"/>
              </a:ext>
            </a:extLst>
          </p:cNvPr>
          <p:cNvSpPr txBox="1"/>
          <p:nvPr userDrawn="1"/>
        </p:nvSpPr>
        <p:spPr>
          <a:xfrm>
            <a:off x="3098298"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Equity-income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8" name="Rectangle 147">
            <a:extLst>
              <a:ext uri="{FF2B5EF4-FFF2-40B4-BE49-F238E27FC236}">
                <a16:creationId xmlns:a16="http://schemas.microsoft.com/office/drawing/2014/main" id="{37BBF360-0EBC-222D-3808-FCD7C5401A7B}"/>
              </a:ext>
            </a:extLst>
          </p:cNvPr>
          <p:cNvSpPr>
            <a:spLocks noChangeAspect="1"/>
          </p:cNvSpPr>
          <p:nvPr userDrawn="1"/>
        </p:nvSpPr>
        <p:spPr>
          <a:xfrm>
            <a:off x="6707345" y="5225545"/>
            <a:ext cx="795528" cy="538609"/>
          </a:xfrm>
          <a:prstGeom prst="rect">
            <a:avLst/>
          </a:prstGeom>
          <a:solidFill>
            <a:srgbClr val="006C5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9" name="TextBox 148">
            <a:extLst>
              <a:ext uri="{FF2B5EF4-FFF2-40B4-BE49-F238E27FC236}">
                <a16:creationId xmlns:a16="http://schemas.microsoft.com/office/drawing/2014/main" id="{6E7EC446-4A9A-8AD4-54A6-F3992FF4CE66}"/>
              </a:ext>
            </a:extLst>
          </p:cNvPr>
          <p:cNvSpPr txBox="1"/>
          <p:nvPr userDrawn="1"/>
        </p:nvSpPr>
        <p:spPr>
          <a:xfrm>
            <a:off x="6707344" y="5778701"/>
            <a:ext cx="10311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Tax-exempt bond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108 / 91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0" name="Rectangle 149">
            <a:extLst>
              <a:ext uri="{FF2B5EF4-FFF2-40B4-BE49-F238E27FC236}">
                <a16:creationId xmlns:a16="http://schemas.microsoft.com/office/drawing/2014/main" id="{88031570-D8A3-FFE1-0C6C-AE2E1685D160}"/>
              </a:ext>
            </a:extLst>
          </p:cNvPr>
          <p:cNvSpPr>
            <a:spLocks noChangeAspect="1"/>
          </p:cNvSpPr>
          <p:nvPr userDrawn="1"/>
        </p:nvSpPr>
        <p:spPr>
          <a:xfrm>
            <a:off x="5509791" y="5225545"/>
            <a:ext cx="795528" cy="538609"/>
          </a:xfrm>
          <a:prstGeom prst="rect">
            <a:avLst/>
          </a:prstGeom>
          <a:solidFill>
            <a:srgbClr val="00965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1" name="TextBox 150">
            <a:extLst>
              <a:ext uri="{FF2B5EF4-FFF2-40B4-BE49-F238E27FC236}">
                <a16:creationId xmlns:a16="http://schemas.microsoft.com/office/drawing/2014/main" id="{BC714801-53B2-4DA9-DDE4-6CCB90E1CECC}"/>
              </a:ext>
            </a:extLst>
          </p:cNvPr>
          <p:cNvSpPr txBox="1"/>
          <p:nvPr userDrawn="1"/>
        </p:nvSpPr>
        <p:spPr>
          <a:xfrm>
            <a:off x="551496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Taxable bond funds</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150 / 94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2" name="Rectangle 151">
            <a:extLst>
              <a:ext uri="{FF2B5EF4-FFF2-40B4-BE49-F238E27FC236}">
                <a16:creationId xmlns:a16="http://schemas.microsoft.com/office/drawing/2014/main" id="{48581CBE-D2E5-07CE-FA84-1FAED8D7CB64}"/>
              </a:ext>
            </a:extLst>
          </p:cNvPr>
          <p:cNvSpPr>
            <a:spLocks noChangeAspect="1"/>
          </p:cNvSpPr>
          <p:nvPr userDrawn="1"/>
        </p:nvSpPr>
        <p:spPr>
          <a:xfrm>
            <a:off x="9154835" y="5225545"/>
            <a:ext cx="795528" cy="538609"/>
          </a:xfrm>
          <a:prstGeom prst="rect">
            <a:avLst/>
          </a:prstGeom>
          <a:solidFill>
            <a:srgbClr val="7C878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3" name="TextBox 152">
            <a:extLst>
              <a:ext uri="{FF2B5EF4-FFF2-40B4-BE49-F238E27FC236}">
                <a16:creationId xmlns:a16="http://schemas.microsoft.com/office/drawing/2014/main" id="{9A46A1A1-897E-B4BE-62C5-DEA179230ED2}"/>
              </a:ext>
            </a:extLst>
          </p:cNvPr>
          <p:cNvSpPr txBox="1"/>
          <p:nvPr userDrawn="1"/>
        </p:nvSpPr>
        <p:spPr>
          <a:xfrm>
            <a:off x="9154834" y="5778701"/>
            <a:ext cx="1013910"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Fund-of-funds &amp; Asset allocation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124 / 135 / 142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4" name="TextBox 153">
            <a:extLst>
              <a:ext uri="{FF2B5EF4-FFF2-40B4-BE49-F238E27FC236}">
                <a16:creationId xmlns:a16="http://schemas.microsoft.com/office/drawing/2014/main" id="{0F01E776-3B57-E99A-7636-918D2677B21A}"/>
              </a:ext>
            </a:extLst>
          </p:cNvPr>
          <p:cNvSpPr txBox="1"/>
          <p:nvPr userDrawn="1"/>
        </p:nvSpPr>
        <p:spPr>
          <a:xfrm>
            <a:off x="575770" y="502422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Fund objective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55" name="Rectangle 154">
            <a:extLst>
              <a:ext uri="{FF2B5EF4-FFF2-40B4-BE49-F238E27FC236}">
                <a16:creationId xmlns:a16="http://schemas.microsoft.com/office/drawing/2014/main" id="{1A92D3FE-BEC2-2455-D738-498D0227DC8A}"/>
              </a:ext>
            </a:extLst>
          </p:cNvPr>
          <p:cNvSpPr>
            <a:spLocks noChangeAspect="1"/>
          </p:cNvSpPr>
          <p:nvPr userDrawn="1"/>
        </p:nvSpPr>
        <p:spPr>
          <a:xfrm>
            <a:off x="5223337" y="1211714"/>
            <a:ext cx="795528" cy="538609"/>
          </a:xfrm>
          <a:prstGeom prst="rect">
            <a:avLst/>
          </a:prstGeom>
          <a:solidFill>
            <a:srgbClr val="002B4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6" name="Rectangle 155">
            <a:extLst>
              <a:ext uri="{FF2B5EF4-FFF2-40B4-BE49-F238E27FC236}">
                <a16:creationId xmlns:a16="http://schemas.microsoft.com/office/drawing/2014/main" id="{45080EE3-C444-B6A2-13B7-0208B18BD1FA}"/>
              </a:ext>
            </a:extLst>
          </p:cNvPr>
          <p:cNvSpPr>
            <a:spLocks noChangeAspect="1"/>
          </p:cNvSpPr>
          <p:nvPr userDrawn="1"/>
        </p:nvSpPr>
        <p:spPr>
          <a:xfrm>
            <a:off x="6328729" y="1211714"/>
            <a:ext cx="795528" cy="538609"/>
          </a:xfrm>
          <a:prstGeom prst="rect">
            <a:avLst/>
          </a:prstGeom>
          <a:solidFill>
            <a:srgbClr val="AE7A6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7" name="Rectangle 156">
            <a:extLst>
              <a:ext uri="{FF2B5EF4-FFF2-40B4-BE49-F238E27FC236}">
                <a16:creationId xmlns:a16="http://schemas.microsoft.com/office/drawing/2014/main" id="{CE3E93C9-B431-756C-5944-C5A864C12026}"/>
              </a:ext>
            </a:extLst>
          </p:cNvPr>
          <p:cNvSpPr>
            <a:spLocks noChangeAspect="1"/>
          </p:cNvSpPr>
          <p:nvPr userDrawn="1"/>
        </p:nvSpPr>
        <p:spPr>
          <a:xfrm>
            <a:off x="7429968" y="1211714"/>
            <a:ext cx="795528" cy="538609"/>
          </a:xfrm>
          <a:prstGeom prst="rect">
            <a:avLst/>
          </a:prstGeom>
          <a:solidFill>
            <a:srgbClr val="C9AD9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8" name="Rectangle 157">
            <a:extLst>
              <a:ext uri="{FF2B5EF4-FFF2-40B4-BE49-F238E27FC236}">
                <a16:creationId xmlns:a16="http://schemas.microsoft.com/office/drawing/2014/main" id="{3FE84062-05AA-194D-7251-00F2EC91E4A3}"/>
              </a:ext>
            </a:extLst>
          </p:cNvPr>
          <p:cNvSpPr>
            <a:spLocks noChangeAspect="1"/>
          </p:cNvSpPr>
          <p:nvPr userDrawn="1"/>
        </p:nvSpPr>
        <p:spPr>
          <a:xfrm>
            <a:off x="8545894" y="1211714"/>
            <a:ext cx="795528" cy="538609"/>
          </a:xfrm>
          <a:prstGeom prst="rect">
            <a:avLst/>
          </a:prstGeom>
          <a:solidFill>
            <a:srgbClr val="764F4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9" name="TextBox 158">
            <a:extLst>
              <a:ext uri="{FF2B5EF4-FFF2-40B4-BE49-F238E27FC236}">
                <a16:creationId xmlns:a16="http://schemas.microsoft.com/office/drawing/2014/main" id="{298131D1-6875-F1C9-564E-BADF170046CF}"/>
              </a:ext>
            </a:extLst>
          </p:cNvPr>
          <p:cNvSpPr txBox="1"/>
          <p:nvPr userDrawn="1"/>
        </p:nvSpPr>
        <p:spPr>
          <a:xfrm>
            <a:off x="5223336" y="1758555"/>
            <a:ext cx="96321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43</a:t>
            </a:r>
            <a:r>
              <a:rPr lang="en-US" sz="900" baseline="0" dirty="0">
                <a:latin typeface="+mn-lt"/>
              </a:rPr>
              <a:t> </a:t>
            </a:r>
            <a:r>
              <a:rPr lang="en-US" sz="900" dirty="0">
                <a:latin typeface="+mn-lt"/>
              </a:rPr>
              <a:t>/ 73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60" name="TextBox 159">
            <a:extLst>
              <a:ext uri="{FF2B5EF4-FFF2-40B4-BE49-F238E27FC236}">
                <a16:creationId xmlns:a16="http://schemas.microsoft.com/office/drawing/2014/main" id="{6A84D835-286F-8A14-C09B-0A58CD892399}"/>
              </a:ext>
            </a:extLst>
          </p:cNvPr>
          <p:cNvSpPr txBox="1"/>
          <p:nvPr userDrawn="1"/>
        </p:nvSpPr>
        <p:spPr>
          <a:xfrm>
            <a:off x="6328728" y="1758555"/>
            <a:ext cx="84053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Copper</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174 / 122 / 103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61" name="TextBox 160">
            <a:extLst>
              <a:ext uri="{FF2B5EF4-FFF2-40B4-BE49-F238E27FC236}">
                <a16:creationId xmlns:a16="http://schemas.microsoft.com/office/drawing/2014/main" id="{4C83A886-3BB4-3297-8890-B4FAB33ADF73}"/>
              </a:ext>
            </a:extLst>
          </p:cNvPr>
          <p:cNvSpPr txBox="1"/>
          <p:nvPr userDrawn="1"/>
        </p:nvSpPr>
        <p:spPr>
          <a:xfrm>
            <a:off x="7429968" y="1758555"/>
            <a:ext cx="86903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Light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201 / 173 / 156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62" name="TextBox 161">
            <a:extLst>
              <a:ext uri="{FF2B5EF4-FFF2-40B4-BE49-F238E27FC236}">
                <a16:creationId xmlns:a16="http://schemas.microsoft.com/office/drawing/2014/main" id="{982B9EC8-C3F5-4647-387E-0360FE46FFD1}"/>
              </a:ext>
            </a:extLst>
          </p:cNvPr>
          <p:cNvSpPr txBox="1"/>
          <p:nvPr userDrawn="1"/>
        </p:nvSpPr>
        <p:spPr>
          <a:xfrm>
            <a:off x="8545894" y="1758555"/>
            <a:ext cx="953794"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79 / 71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63" name="TextBox 162">
            <a:extLst>
              <a:ext uri="{FF2B5EF4-FFF2-40B4-BE49-F238E27FC236}">
                <a16:creationId xmlns:a16="http://schemas.microsoft.com/office/drawing/2014/main" id="{B4998453-6D47-5C6B-AF8D-2453A57B5A73}"/>
              </a:ext>
            </a:extLst>
          </p:cNvPr>
          <p:cNvSpPr txBox="1"/>
          <p:nvPr userDrawn="1"/>
        </p:nvSpPr>
        <p:spPr>
          <a:xfrm>
            <a:off x="5223337"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Premium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Tree>
    <p:extLst>
      <p:ext uri="{BB962C8B-B14F-4D97-AF65-F5344CB8AC3E}">
        <p14:creationId xmlns:p14="http://schemas.microsoft.com/office/powerpoint/2010/main" val="148611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GAF Title Aperture Photo FPO 1">
    <p:bg>
      <p:bgPr>
        <a:gradFill>
          <a:gsLst>
            <a:gs pos="0">
              <a:schemeClr val="accent1">
                <a:lumMod val="5000"/>
                <a:lumOff val="95000"/>
              </a:schemeClr>
            </a:gs>
            <a:gs pos="74000">
              <a:schemeClr val="tx1"/>
            </a:gs>
            <a:gs pos="83000">
              <a:schemeClr val="tx1"/>
            </a:gs>
            <a:gs pos="100000">
              <a:schemeClr val="tx1"/>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C62ED6-4FD2-504C-C715-B89AB74655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752" t="15015" r="16196" b="22800"/>
          <a:stretch/>
        </p:blipFill>
        <p:spPr>
          <a:xfrm>
            <a:off x="-6190" y="1356362"/>
            <a:ext cx="12188757" cy="5522976"/>
          </a:xfrm>
          <a:prstGeom prst="rect">
            <a:avLst/>
          </a:prstGeom>
        </p:spPr>
      </p:pic>
      <p:sp>
        <p:nvSpPr>
          <p:cNvPr id="24" name="Freeform 23"/>
          <p:cNvSpPr/>
          <p:nvPr userDrawn="1"/>
        </p:nvSpPr>
        <p:spPr>
          <a:xfrm>
            <a:off x="-12573" y="1335023"/>
            <a:ext cx="12201525" cy="5522977"/>
          </a:xfrm>
          <a:custGeom>
            <a:avLst/>
            <a:gdLst>
              <a:gd name="connsiteX0" fmla="*/ 5751697 w 12201525"/>
              <a:gd name="connsiteY0" fmla="*/ 424852 h 5522977"/>
              <a:gd name="connsiteX1" fmla="*/ 5751697 w 12201525"/>
              <a:gd name="connsiteY1" fmla="*/ 4091642 h 5522977"/>
              <a:gd name="connsiteX2" fmla="*/ 9420886 w 12201525"/>
              <a:gd name="connsiteY2" fmla="*/ 4091642 h 5522977"/>
              <a:gd name="connsiteX3" fmla="*/ 9420886 w 12201525"/>
              <a:gd name="connsiteY3" fmla="*/ 424852 h 5522977"/>
              <a:gd name="connsiteX4" fmla="*/ 0 w 12201525"/>
              <a:gd name="connsiteY4" fmla="*/ 0 h 5522977"/>
              <a:gd name="connsiteX5" fmla="*/ 12201525 w 12201525"/>
              <a:gd name="connsiteY5" fmla="*/ 0 h 5522977"/>
              <a:gd name="connsiteX6" fmla="*/ 12201525 w 12201525"/>
              <a:gd name="connsiteY6" fmla="*/ 5522977 h 5522977"/>
              <a:gd name="connsiteX7" fmla="*/ 0 w 12201525"/>
              <a:gd name="connsiteY7" fmla="*/ 5522977 h 552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525" h="5522977">
                <a:moveTo>
                  <a:pt x="5751697" y="424852"/>
                </a:moveTo>
                <a:lnTo>
                  <a:pt x="5751697" y="4091642"/>
                </a:lnTo>
                <a:lnTo>
                  <a:pt x="9420886" y="4091642"/>
                </a:lnTo>
                <a:lnTo>
                  <a:pt x="9420886" y="424852"/>
                </a:lnTo>
                <a:close/>
                <a:moveTo>
                  <a:pt x="0" y="0"/>
                </a:moveTo>
                <a:lnTo>
                  <a:pt x="12201525" y="0"/>
                </a:lnTo>
                <a:lnTo>
                  <a:pt x="12201525" y="5522977"/>
                </a:lnTo>
                <a:lnTo>
                  <a:pt x="0" y="5522977"/>
                </a:lnTo>
                <a:close/>
              </a:path>
            </a:pathLst>
          </a:custGeom>
          <a:solidFill>
            <a:schemeClr val="tx1">
              <a:alpha val="30226"/>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8" name="Freeform 27">
            <a:extLst>
              <a:ext uri="{FF2B5EF4-FFF2-40B4-BE49-F238E27FC236}">
                <a16:creationId xmlns:a16="http://schemas.microsoft.com/office/drawing/2014/main" id="{BCA6FDCE-63A3-0A47-9B83-64229838934A}"/>
              </a:ext>
            </a:extLst>
          </p:cNvPr>
          <p:cNvSpPr/>
          <p:nvPr userDrawn="1"/>
        </p:nvSpPr>
        <p:spPr>
          <a:xfrm>
            <a:off x="5655842" y="1335023"/>
            <a:ext cx="6536158" cy="4174735"/>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65100" cap="flat">
            <a:solidFill>
              <a:srgbClr val="00AEA9">
                <a:alpha val="49804"/>
              </a:srgb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29" name="Freeform 28">
            <a:extLst>
              <a:ext uri="{FF2B5EF4-FFF2-40B4-BE49-F238E27FC236}">
                <a16:creationId xmlns:a16="http://schemas.microsoft.com/office/drawing/2014/main" id="{0ED3C058-5DBC-D84C-AB69-54892AADAF15}"/>
              </a:ext>
            </a:extLst>
          </p:cNvPr>
          <p:cNvSpPr/>
          <p:nvPr userDrawn="1"/>
        </p:nvSpPr>
        <p:spPr>
          <a:xfrm>
            <a:off x="1" y="1675495"/>
            <a:ext cx="9487720" cy="5182504"/>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65100" cap="flat">
            <a:solidFill>
              <a:schemeClr val="accent2">
                <a:alpha val="50000"/>
              </a:scheme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13" name="Rectangle"/>
          <p:cNvSpPr/>
          <p:nvPr userDrawn="1"/>
        </p:nvSpPr>
        <p:spPr>
          <a:xfrm>
            <a:off x="0" y="0"/>
            <a:ext cx="12188952" cy="1335024"/>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3" name="TextBox 2">
            <a:extLst>
              <a:ext uri="{FF2B5EF4-FFF2-40B4-BE49-F238E27FC236}">
                <a16:creationId xmlns:a16="http://schemas.microsoft.com/office/drawing/2014/main" id="{82C749F7-C006-3D45-8202-C1113361D0ED}"/>
              </a:ext>
            </a:extLst>
          </p:cNvPr>
          <p:cNvSpPr txBox="1"/>
          <p:nvPr userDrawn="1"/>
        </p:nvSpPr>
        <p:spPr>
          <a:xfrm>
            <a:off x="-905005" y="-461913"/>
            <a:ext cx="65" cy="215444"/>
          </a:xfrm>
          <a:prstGeom prst="rect">
            <a:avLst/>
          </a:prstGeom>
          <a:ln w="12700">
            <a:miter lim="400000"/>
          </a:ln>
        </p:spPr>
        <p:txBody>
          <a:bodyPr wrap="square" lIns="0" tIns="0" rIns="0" bIns="0" rtlCol="0">
            <a:spAutoFit/>
          </a:bodyPr>
          <a:lstStyle/>
          <a:p>
            <a:endParaRPr lang="en-US" sz="1400" b="1" dirty="0">
              <a:latin typeface="+mn-lt"/>
            </a:endParaRPr>
          </a:p>
        </p:txBody>
      </p:sp>
      <p:sp>
        <p:nvSpPr>
          <p:cNvPr id="5" name="TextBox 4">
            <a:extLst>
              <a:ext uri="{FF2B5EF4-FFF2-40B4-BE49-F238E27FC236}">
                <a16:creationId xmlns:a16="http://schemas.microsoft.com/office/drawing/2014/main" id="{0A4F1FA6-C267-B24A-9780-309D4EF54276}"/>
              </a:ext>
            </a:extLst>
          </p:cNvPr>
          <p:cNvSpPr txBox="1"/>
          <p:nvPr userDrawn="1"/>
        </p:nvSpPr>
        <p:spPr>
          <a:xfrm>
            <a:off x="12622459" y="7305773"/>
            <a:ext cx="65" cy="215444"/>
          </a:xfrm>
          <a:prstGeom prst="rect">
            <a:avLst/>
          </a:prstGeom>
          <a:ln w="12700">
            <a:miter lim="400000"/>
          </a:ln>
        </p:spPr>
        <p:txBody>
          <a:bodyPr wrap="square" lIns="0" tIns="0" rIns="0" bIns="0" rtlCol="0">
            <a:spAutoFit/>
          </a:bodyPr>
          <a:lstStyle/>
          <a:p>
            <a:endParaRPr lang="en-US" sz="1400" b="1" dirty="0">
              <a:latin typeface="+mn-lt"/>
            </a:endParaRPr>
          </a:p>
        </p:txBody>
      </p:sp>
      <p:sp>
        <p:nvSpPr>
          <p:cNvPr id="8" name="TextBox 7">
            <a:extLst>
              <a:ext uri="{FF2B5EF4-FFF2-40B4-BE49-F238E27FC236}">
                <a16:creationId xmlns:a16="http://schemas.microsoft.com/office/drawing/2014/main" id="{B99F5A71-883F-EB4D-90C7-4B794BCE9387}"/>
              </a:ext>
            </a:extLst>
          </p:cNvPr>
          <p:cNvSpPr txBox="1"/>
          <p:nvPr userDrawn="1"/>
        </p:nvSpPr>
        <p:spPr>
          <a:xfrm>
            <a:off x="-1143032" y="2928257"/>
            <a:ext cx="65" cy="215444"/>
          </a:xfrm>
          <a:prstGeom prst="rect">
            <a:avLst/>
          </a:prstGeom>
          <a:ln w="12700">
            <a:miter lim="400000"/>
          </a:ln>
        </p:spPr>
        <p:txBody>
          <a:bodyPr wrap="square" lIns="0" tIns="0" rIns="0" bIns="0" rtlCol="0">
            <a:spAutoFit/>
          </a:bodyPr>
          <a:lstStyle/>
          <a:p>
            <a:endParaRPr lang="en-US" sz="1400" b="1" dirty="0">
              <a:latin typeface="+mn-lt"/>
            </a:endParaRPr>
          </a:p>
        </p:txBody>
      </p:sp>
      <p:sp>
        <p:nvSpPr>
          <p:cNvPr id="9" name="TextBox 8">
            <a:extLst>
              <a:ext uri="{FF2B5EF4-FFF2-40B4-BE49-F238E27FC236}">
                <a16:creationId xmlns:a16="http://schemas.microsoft.com/office/drawing/2014/main" id="{64556BDF-EECA-B342-B56A-BAF2FE0FCA69}"/>
              </a:ext>
            </a:extLst>
          </p:cNvPr>
          <p:cNvSpPr txBox="1"/>
          <p:nvPr userDrawn="1"/>
        </p:nvSpPr>
        <p:spPr>
          <a:xfrm>
            <a:off x="14184054" y="8022771"/>
            <a:ext cx="65" cy="215444"/>
          </a:xfrm>
          <a:prstGeom prst="rect">
            <a:avLst/>
          </a:prstGeom>
          <a:ln w="12700">
            <a:miter lim="400000"/>
          </a:ln>
        </p:spPr>
        <p:txBody>
          <a:bodyPr wrap="square" lIns="0" tIns="0" rIns="0" bIns="0" rtlCol="0">
            <a:spAutoFit/>
          </a:bodyPr>
          <a:lstStyle/>
          <a:p>
            <a:endParaRPr lang="en-US" sz="1400" b="1" dirty="0">
              <a:latin typeface="+mn-lt"/>
            </a:endParaRPr>
          </a:p>
        </p:txBody>
      </p:sp>
      <p:sp>
        <p:nvSpPr>
          <p:cNvPr id="10" name="TextBox 9">
            <a:extLst>
              <a:ext uri="{FF2B5EF4-FFF2-40B4-BE49-F238E27FC236}">
                <a16:creationId xmlns:a16="http://schemas.microsoft.com/office/drawing/2014/main" id="{54BC49C1-C4BC-0045-9BFD-358A8F566C8A}"/>
              </a:ext>
            </a:extLst>
          </p:cNvPr>
          <p:cNvSpPr txBox="1"/>
          <p:nvPr userDrawn="1"/>
        </p:nvSpPr>
        <p:spPr>
          <a:xfrm>
            <a:off x="13280539" y="8937171"/>
            <a:ext cx="65" cy="215444"/>
          </a:xfrm>
          <a:prstGeom prst="rect">
            <a:avLst/>
          </a:prstGeom>
          <a:ln w="12700">
            <a:miter lim="400000"/>
          </a:ln>
        </p:spPr>
        <p:txBody>
          <a:bodyPr wrap="square" lIns="0" tIns="0" rIns="0" bIns="0" rtlCol="0">
            <a:spAutoFit/>
          </a:bodyPr>
          <a:lstStyle/>
          <a:p>
            <a:endParaRPr lang="en-US" sz="1400" b="1" dirty="0">
              <a:latin typeface="+mn-lt"/>
            </a:endParaRPr>
          </a:p>
        </p:txBody>
      </p:sp>
      <p:sp>
        <p:nvSpPr>
          <p:cNvPr id="11" name="TextBox 10">
            <a:extLst>
              <a:ext uri="{FF2B5EF4-FFF2-40B4-BE49-F238E27FC236}">
                <a16:creationId xmlns:a16="http://schemas.microsoft.com/office/drawing/2014/main" id="{E1E0352E-23E5-C147-B787-C5F04D5C1730}"/>
              </a:ext>
            </a:extLst>
          </p:cNvPr>
          <p:cNvSpPr txBox="1"/>
          <p:nvPr userDrawn="1"/>
        </p:nvSpPr>
        <p:spPr>
          <a:xfrm>
            <a:off x="12790682" y="8773886"/>
            <a:ext cx="65" cy="215444"/>
          </a:xfrm>
          <a:prstGeom prst="rect">
            <a:avLst/>
          </a:prstGeom>
          <a:ln w="12700">
            <a:miter lim="400000"/>
          </a:ln>
        </p:spPr>
        <p:txBody>
          <a:bodyPr wrap="square" lIns="0" tIns="0" rIns="0" bIns="0" rtlCol="0">
            <a:spAutoFit/>
          </a:bodyPr>
          <a:lstStyle/>
          <a:p>
            <a:endParaRPr lang="en-US" sz="1400" b="1" dirty="0">
              <a:latin typeface="+mn-lt"/>
            </a:endParaRPr>
          </a:p>
        </p:txBody>
      </p:sp>
    </p:spTree>
    <p:extLst>
      <p:ext uri="{BB962C8B-B14F-4D97-AF65-F5344CB8AC3E}">
        <p14:creationId xmlns:p14="http://schemas.microsoft.com/office/powerpoint/2010/main" val="265632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ubtitle Body Objec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571498" y="5961888"/>
            <a:ext cx="11049002" cy="323634"/>
          </a:xfrm>
        </p:spPr>
        <p:txBody>
          <a:bodyPr lIns="0" tIns="0" rIns="0" bIns="0" anchor="b">
            <a:noAutofit/>
          </a:bodyPr>
          <a:lstStyle>
            <a:lvl1pPr>
              <a:defRPr lang="en-US">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416104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Subtitle Body Sapphi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07"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1680161"/>
            <a:ext cx="11048941" cy="4281727"/>
          </a:xfrm>
        </p:spPr>
        <p:txBody>
          <a:bodyPr/>
          <a:lstStyle>
            <a:lvl1pPr>
              <a:defRPr sz="2400" b="1">
                <a:solidFill>
                  <a:schemeClr val="bg1"/>
                </a:solidFill>
                <a:latin typeface="AvenirNext LT Com Regular" panose="020B0503020202020204" pitchFamily="34" charset="0"/>
              </a:defRPr>
            </a:lvl1pPr>
            <a:lvl2pPr>
              <a:defRPr sz="2400" b="1">
                <a:solidFill>
                  <a:schemeClr val="bg1"/>
                </a:solidFill>
                <a:latin typeface="AvenirNext LT Com Regular" panose="020B0503020202020204" pitchFamily="34" charset="0"/>
              </a:defRPr>
            </a:lvl2pPr>
            <a:lvl3pPr>
              <a:defRPr sz="2400"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38163"/>
            <a:ext cx="11048941"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8" name="© The Capital Group Companies, Inc."/>
          <p:cNvSpPr txBox="1"/>
          <p:nvPr userDrawn="1"/>
        </p:nvSpPr>
        <p:spPr>
          <a:xfrm>
            <a:off x="571500" y="6463964"/>
            <a:ext cx="2819400" cy="12659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ea typeface="Avenir Next LT Com Regular"/>
                <a:cs typeface="Avenir Next LT Com Regular"/>
                <a:sym typeface="Avenir Next LT Com Regular"/>
              </a:rPr>
              <a:t>© 2025 Capital Group. All rights reserved. </a:t>
            </a:r>
          </a:p>
        </p:txBody>
      </p:sp>
    </p:spTree>
    <p:extLst>
      <p:ext uri="{BB962C8B-B14F-4D97-AF65-F5344CB8AC3E}">
        <p14:creationId xmlns:p14="http://schemas.microsoft.com/office/powerpoint/2010/main" val="50505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2"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258079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1696212"/>
            <a:ext cx="11048941" cy="4265675"/>
          </a:xfrm>
        </p:spPr>
        <p:txBody>
          <a:bodyPr/>
          <a:lstStyle>
            <a:lvl1pPr marL="228600" indent="-228600">
              <a:buFont typeface="AvenirNext LT Com Medium" panose="020B0803020202020204" pitchFamily="34" charset="0"/>
              <a:buChar char="•"/>
              <a:defRPr>
                <a:latin typeface="AvenirNext LT Com Regular" panose="020B0503020202020204" pitchFamily="34" charset="0"/>
              </a:defRPr>
            </a:lvl1pPr>
            <a:lvl2pPr marL="685800" indent="-228600">
              <a:buFont typeface="Arial" panose="020B0604020202020204" pitchFamily="34" charset="0"/>
              <a:buChar char="–"/>
              <a:defRPr>
                <a:latin typeface="AvenirNext LT Com Regular" panose="020B0503020202020204" pitchFamily="34" charset="0"/>
              </a:defRPr>
            </a:lvl2pPr>
            <a:lvl3pPr marL="855663" indent="-169863">
              <a:buFont typeface="Arial" panose="020B0604020202020204" pitchFamily="34" charset="0"/>
              <a:buChar cha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8941"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415208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ubtitle Body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9002" cy="323634"/>
          </a:xfr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37420"/>
            <a:ext cx="5327132" cy="3992753"/>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8941" cy="667512"/>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 text</a:t>
            </a:r>
          </a:p>
        </p:txBody>
      </p:sp>
      <p:sp>
        <p:nvSpPr>
          <p:cNvPr id="8" name="Content Placeholder 7"/>
          <p:cNvSpPr>
            <a:spLocks noGrp="1"/>
          </p:cNvSpPr>
          <p:nvPr>
            <p:ph sz="quarter" idx="16" hasCustomPrompt="1"/>
          </p:nvPr>
        </p:nvSpPr>
        <p:spPr>
          <a:xfrm>
            <a:off x="5957887" y="1737420"/>
            <a:ext cx="5661817" cy="3992753"/>
          </a:xfrm>
        </p:spPr>
        <p:txBody>
          <a:bodyPr/>
          <a:lstStyle>
            <a:lvl1pPr marL="0" indent="0">
              <a:buNone/>
              <a:defRPr>
                <a:latin typeface="AvenirNext LT Com Regular" panose="020B0503020202020204" pitchFamily="34" charset="0"/>
              </a:defRPr>
            </a:lvl1pPr>
          </a:lstStyle>
          <a:p>
            <a:pPr lvl="0"/>
            <a:r>
              <a:rPr lang="en-US" dirty="0"/>
              <a:t>Object</a:t>
            </a:r>
          </a:p>
        </p:txBody>
      </p:sp>
    </p:spTree>
    <p:extLst>
      <p:ext uri="{BB962C8B-B14F-4D97-AF65-F5344CB8AC3E}">
        <p14:creationId xmlns:p14="http://schemas.microsoft.com/office/powerpoint/2010/main" val="409774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19288"/>
            <a:ext cx="5410168" cy="4242600"/>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8" y="914400"/>
            <a:ext cx="11049002" cy="667512"/>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6895476" y="1735177"/>
            <a:ext cx="4219575" cy="3878440"/>
          </a:xfrm>
        </p:spPr>
        <p:txBody>
          <a:bodyPr/>
          <a:lstStyle>
            <a:lvl1pPr marL="0" indent="0">
              <a:buNone/>
              <a:defRPr>
                <a:latin typeface="AvenirNext LT Com Regular" panose="020B0503020202020204" pitchFamily="34" charset="0"/>
              </a:defRPr>
            </a:lvl1pPr>
          </a:lstStyle>
          <a:p>
            <a:r>
              <a:rPr lang="en-US" dirty="0"/>
              <a:t>pie chart</a:t>
            </a:r>
          </a:p>
        </p:txBody>
      </p:sp>
    </p:spTree>
    <p:extLst>
      <p:ext uri="{BB962C8B-B14F-4D97-AF65-F5344CB8AC3E}">
        <p14:creationId xmlns:p14="http://schemas.microsoft.com/office/powerpoint/2010/main" val="98893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98661"/>
            <a:ext cx="4105433" cy="4263227"/>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6848"/>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77226" y="1698660"/>
            <a:ext cx="6643274" cy="3949105"/>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90955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05149"/>
            <a:ext cx="4105433" cy="4256739"/>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06646" y="1705148"/>
            <a:ext cx="6714526" cy="3964132"/>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127682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6056026" y="0"/>
            <a:ext cx="6135974" cy="6858000"/>
          </a:xfrm>
        </p:spPr>
        <p:txBody>
          <a:bodyPr anchor="ctr" anchorCtr="1"/>
          <a:lstStyle>
            <a:lvl1pPr marL="0" indent="0">
              <a:buNone/>
              <a:defRPr>
                <a:latin typeface="AvenirNext LT Com Regular" panose="020B0503020202020204" pitchFamily="34" charset="0"/>
              </a:defRPr>
            </a:lvl1pPr>
          </a:lstStyle>
          <a:p>
            <a:r>
              <a:rPr lang="en-US"/>
              <a:t>Click icon to add picture</a:t>
            </a:r>
            <a:endParaRPr lang="en-US" dirty="0"/>
          </a:p>
        </p:txBody>
      </p:sp>
      <p:sp>
        <p:nvSpPr>
          <p:cNvPr id="2" name="Title 1"/>
          <p:cNvSpPr>
            <a:spLocks noGrp="1"/>
          </p:cNvSpPr>
          <p:nvPr>
            <p:ph type="title" hasCustomPrompt="1"/>
          </p:nvPr>
        </p:nvSpPr>
        <p:spPr>
          <a:xfrm>
            <a:off x="571498" y="0"/>
            <a:ext cx="5012005"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5012005"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500" y="1581912"/>
            <a:ext cx="5012338" cy="4256740"/>
          </a:xfrm>
        </p:spPr>
        <p:txBody>
          <a:bodyPr/>
          <a:lstStyle>
            <a:lvl1pPr marL="231775" indent="-231775">
              <a:buFont typeface="AvenirNext LT Com Medium" panose="020B0803020202020204" pitchFamily="34" charset="0"/>
              <a:buChar char="•"/>
              <a:defRPr sz="1800">
                <a:latin typeface="AvenirNext LT Com Regular" panose="020B0503020202020204" pitchFamily="34" charset="0"/>
              </a:defRPr>
            </a:lvl1pPr>
            <a:lvl2pPr marL="801688" indent="-284163">
              <a:buFont typeface="Arial" panose="020B0604020202020204" pitchFamily="34" charset="0"/>
              <a:buChar char="–"/>
              <a:defRPr sz="1600">
                <a:latin typeface="AvenirNext LT Com Regular" panose="020B0503020202020204" pitchFamily="34" charset="0"/>
              </a:defRPr>
            </a:lvl2pPr>
            <a:lvl3pPr marL="1027113" indent="-225425">
              <a:buFont typeface="Arial" panose="020B0604020202020204" pitchFamily="34" charset="0"/>
              <a:buChar char="•"/>
              <a:defRPr sz="1400">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500" y="914400"/>
            <a:ext cx="5012338"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77339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oughnut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1912"/>
            <a:ext cx="11049002" cy="360125"/>
          </a:xfrm>
        </p:spPr>
        <p:txBody>
          <a:bodyPr/>
          <a:lstStyle>
            <a:lvl1pPr>
              <a:defRPr sz="1600" b="1">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p:txBody>
      </p:sp>
      <p:sp>
        <p:nvSpPr>
          <p:cNvPr id="16" name="Text Placeholder 15"/>
          <p:cNvSpPr>
            <a:spLocks noGrp="1"/>
          </p:cNvSpPr>
          <p:nvPr>
            <p:ph type="body" sz="quarter" idx="15" hasCustomPrompt="1"/>
          </p:nvPr>
        </p:nvSpPr>
        <p:spPr>
          <a:xfrm>
            <a:off x="571498" y="914400"/>
            <a:ext cx="11049002" cy="652056"/>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206419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
        <p:nvSpPr>
          <p:cNvPr id="8" name="Chart Placeholder 20"/>
          <p:cNvSpPr>
            <a:spLocks noGrp="1"/>
          </p:cNvSpPr>
          <p:nvPr>
            <p:ph type="chart" sz="quarter" idx="17" hasCustomPrompt="1"/>
          </p:nvPr>
        </p:nvSpPr>
        <p:spPr>
          <a:xfrm>
            <a:off x="672763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Tree>
    <p:extLst>
      <p:ext uri="{BB962C8B-B14F-4D97-AF65-F5344CB8AC3E}">
        <p14:creationId xmlns:p14="http://schemas.microsoft.com/office/powerpoint/2010/main" val="274660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4361"/>
            <a:ext cx="11048941" cy="373132"/>
          </a:xfrm>
          <a:ln w="12700">
            <a:miter lim="400000"/>
          </a:ln>
        </p:spPr>
        <p:txBody>
          <a:bodyPr lIns="0" tIns="0" rIns="0" bIns="0">
            <a:noAutofit/>
          </a:bodyPr>
          <a:lstStyle>
            <a:lvl1pPr>
              <a:defRPr lang="en-US" sz="1600" b="1" dirty="0" smtClean="0"/>
            </a:lvl1pPr>
          </a:lstStyle>
          <a:p>
            <a:pPr lvl="0"/>
            <a:r>
              <a:rPr lang="en-US"/>
              <a:t>Edit Master text styles</a:t>
            </a:r>
          </a:p>
        </p:txBody>
      </p:sp>
      <p:sp>
        <p:nvSpPr>
          <p:cNvPr id="16" name="Text Placeholder 15"/>
          <p:cNvSpPr>
            <a:spLocks noGrp="1"/>
          </p:cNvSpPr>
          <p:nvPr>
            <p:ph type="body" sz="quarter" idx="15" hasCustomPrompt="1"/>
          </p:nvPr>
        </p:nvSpPr>
        <p:spPr>
          <a:xfrm>
            <a:off x="571497" y="914400"/>
            <a:ext cx="11049675" cy="651673"/>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192106" y="2159845"/>
            <a:ext cx="10058400" cy="3657600"/>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194135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1912"/>
            <a:ext cx="11049674" cy="382731"/>
          </a:xfrm>
          <a:ln w="12700">
            <a:miter lim="400000"/>
          </a:ln>
        </p:spPr>
        <p:txBody>
          <a:bodyPr lIns="0" tIns="0" rIns="0" bIns="0">
            <a:noAutofit/>
          </a:bodyPr>
          <a:lstStyle>
            <a:lvl1pPr>
              <a:defRPr lang="en-US" sz="1600" b="1" smtClean="0"/>
            </a:lvl1pPr>
            <a:lvl2pPr>
              <a:defRPr lang="en-US" smtClean="0"/>
            </a:lvl2pPr>
            <a:lvl3pPr>
              <a:defRPr lang="en-US" smtClean="0"/>
            </a:lvl3pPr>
          </a:lstStyle>
          <a:p>
            <a:pPr lvl="0"/>
            <a:r>
              <a:rPr lang="en-US"/>
              <a:t>Edit Master text styles</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188720" y="2177288"/>
            <a:ext cx="10058400" cy="3657600"/>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172008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G-CGAF 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402722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Oce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8287"/>
            <a:ext cx="11048268"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68"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71638"/>
            <a:ext cx="11049002" cy="3988877"/>
          </a:xfrm>
        </p:spPr>
        <p:txBody>
          <a:bodyPr/>
          <a:lstStyle>
            <a:lvl1pPr>
              <a:defRPr sz="2400" b="1">
                <a:solidFill>
                  <a:schemeClr val="bg1"/>
                </a:solidFill>
                <a:latin typeface="AvenirNext LT Com Regular" panose="020B0503020202020204" pitchFamily="34" charset="0"/>
              </a:defRPr>
            </a:lvl1pPr>
            <a:lvl2pPr>
              <a:defRPr sz="2400" b="1">
                <a:solidFill>
                  <a:schemeClr val="bg1"/>
                </a:solidFill>
                <a:latin typeface="AvenirNext LT Com Regular" panose="020B0503020202020204" pitchFamily="34" charset="0"/>
              </a:defRPr>
            </a:lvl2pPr>
            <a:lvl3pPr>
              <a:defRPr sz="2400"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8" y="927061"/>
            <a:ext cx="11049002"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8" name="© The Capital Group Companies, Inc."/>
          <p:cNvSpPr txBox="1"/>
          <p:nvPr userDrawn="1"/>
        </p:nvSpPr>
        <p:spPr>
          <a:xfrm>
            <a:off x="571500" y="6403184"/>
            <a:ext cx="3924300" cy="18737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2025 Capital Group. All rights reserved. </a:t>
            </a:r>
          </a:p>
        </p:txBody>
      </p:sp>
    </p:spTree>
    <p:extLst>
      <p:ext uri="{BB962C8B-B14F-4D97-AF65-F5344CB8AC3E}">
        <p14:creationId xmlns:p14="http://schemas.microsoft.com/office/powerpoint/2010/main" val="415273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Section Divider Sapphire">
    <p:bg>
      <p:bgPr>
        <a:solidFill>
          <a:srgbClr val="00294B"/>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500" y="1028700"/>
            <a:ext cx="9975850" cy="2856245"/>
          </a:xfrm>
          <a:prstGeom prst="rect">
            <a:avLst/>
          </a:prstGeom>
        </p:spPr>
        <p:txBody>
          <a:bodyPr anchor="t"/>
          <a:lstStyle>
            <a:lvl1pPr>
              <a:lnSpc>
                <a:spcPct val="90000"/>
              </a:lnSpc>
              <a:spcAft>
                <a:spcPts val="1200"/>
              </a:spcAft>
              <a:defRPr sz="7200"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5" name="© The Capital Group Companies, Inc."/>
          <p:cNvSpPr txBox="1"/>
          <p:nvPr/>
        </p:nvSpPr>
        <p:spPr>
          <a:xfrm>
            <a:off x="571500" y="6467452"/>
            <a:ext cx="1987724" cy="12311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ea typeface="Avenir Next LT Com Regular"/>
                <a:cs typeface="Avenir Next LT Com Regular"/>
                <a:sym typeface="Avenir Next LT Com Regular"/>
              </a:rPr>
              <a:t>© 2025 Capital Group. All rights reserved. </a:t>
            </a:r>
          </a:p>
        </p:txBody>
      </p:sp>
      <p:sp>
        <p:nvSpPr>
          <p:cNvPr id="438" name="Subtitle"/>
          <p:cNvSpPr>
            <a:spLocks noGrp="1"/>
          </p:cNvSpPr>
          <p:nvPr>
            <p:ph type="body" sz="quarter" idx="14"/>
          </p:nvPr>
        </p:nvSpPr>
        <p:spPr>
          <a:xfrm>
            <a:off x="57150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498" y="5961888"/>
            <a:ext cx="9397494" cy="320040"/>
          </a:xfrm>
        </p:spPr>
        <p:txBody>
          <a:bodyPr/>
          <a:lstStyle>
            <a:lvl1pPr>
              <a:defRPr>
                <a:solidFill>
                  <a:schemeClr val="bg1"/>
                </a:solidFill>
                <a:latin typeface="+mn-lt"/>
              </a:defRPr>
            </a:lvl1pPr>
          </a:lstStyle>
          <a:p>
            <a:pPr hangingPunct="1">
              <a:lnSpc>
                <a:spcPts val="900"/>
              </a:lnSpc>
            </a:pPr>
            <a:endParaRPr lang="en-US" dirty="0"/>
          </a:p>
        </p:txBody>
      </p:sp>
    </p:spTree>
    <p:extLst>
      <p:ext uri="{BB962C8B-B14F-4D97-AF65-F5344CB8AC3E}">
        <p14:creationId xmlns:p14="http://schemas.microsoft.com/office/powerpoint/2010/main" val="239116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Section Divider Turquoise">
    <p:bg>
      <p:bgPr>
        <a:solidFill>
          <a:schemeClr val="accent3"/>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500" y="1028700"/>
            <a:ext cx="9975850" cy="2856245"/>
          </a:xfrm>
          <a:prstGeom prst="rect">
            <a:avLst/>
          </a:prstGeom>
        </p:spPr>
        <p:txBody>
          <a:bodyPr anchor="t"/>
          <a:lstStyle>
            <a:lvl1pPr>
              <a:lnSpc>
                <a:spcPct val="90000"/>
              </a:lnSpc>
              <a:spcAft>
                <a:spcPts val="1200"/>
              </a:spcAft>
              <a:defRPr sz="7200"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5" name="© The Capital Group Companies, Inc."/>
          <p:cNvSpPr txBox="1"/>
          <p:nvPr/>
        </p:nvSpPr>
        <p:spPr>
          <a:xfrm>
            <a:off x="571500" y="6467452"/>
            <a:ext cx="1987724" cy="123111"/>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2025 Capital Group. All rights reserved. </a:t>
            </a:r>
          </a:p>
        </p:txBody>
      </p:sp>
      <p:sp>
        <p:nvSpPr>
          <p:cNvPr id="438" name="Subtitle"/>
          <p:cNvSpPr>
            <a:spLocks noGrp="1"/>
          </p:cNvSpPr>
          <p:nvPr>
            <p:ph type="body" sz="quarter" idx="14"/>
          </p:nvPr>
        </p:nvSpPr>
        <p:spPr>
          <a:xfrm>
            <a:off x="57150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498" y="5961888"/>
            <a:ext cx="9397494" cy="320040"/>
          </a:xfrm>
        </p:spPr>
        <p:txBody>
          <a:bodyPr/>
          <a:lstStyle>
            <a:lvl1pPr>
              <a:defRPr>
                <a:solidFill>
                  <a:schemeClr val="bg1"/>
                </a:solidFill>
                <a:latin typeface="+mn-lt"/>
              </a:defRPr>
            </a:lvl1pPr>
          </a:lstStyle>
          <a:p>
            <a:pPr hangingPunct="1">
              <a:lnSpc>
                <a:spcPts val="900"/>
              </a:lnSpc>
            </a:pPr>
            <a:endParaRPr lang="en-US"/>
          </a:p>
        </p:txBody>
      </p:sp>
    </p:spTree>
    <p:extLst>
      <p:ext uri="{BB962C8B-B14F-4D97-AF65-F5344CB8AC3E}">
        <p14:creationId xmlns:p14="http://schemas.microsoft.com/office/powerpoint/2010/main" val="422861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GAF Title No Aperture">
    <p:bg>
      <p:bgPr>
        <a:solidFill>
          <a:schemeClr val="accent1"/>
        </a:solidFill>
        <a:effectLst/>
      </p:bgPr>
    </p:bg>
    <p:spTree>
      <p:nvGrpSpPr>
        <p:cNvPr id="1" name=""/>
        <p:cNvGrpSpPr/>
        <p:nvPr/>
      </p:nvGrpSpPr>
      <p:grpSpPr>
        <a:xfrm>
          <a:off x="0" y="0"/>
          <a:ext cx="0" cy="0"/>
          <a:chOff x="0" y="0"/>
          <a:chExt cx="0" cy="0"/>
        </a:xfrm>
      </p:grpSpPr>
      <p:sp>
        <p:nvSpPr>
          <p:cNvPr id="10" name="Rectangle"/>
          <p:cNvSpPr/>
          <p:nvPr userDrawn="1"/>
        </p:nvSpPr>
        <p:spPr>
          <a:xfrm>
            <a:off x="0" y="0"/>
            <a:ext cx="12188952" cy="1335024"/>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119" name="Title Text"/>
          <p:cNvSpPr txBox="1">
            <a:spLocks noGrp="1"/>
          </p:cNvSpPr>
          <p:nvPr>
            <p:ph type="title"/>
          </p:nvPr>
        </p:nvSpPr>
        <p:spPr>
          <a:xfrm>
            <a:off x="571500" y="1673352"/>
            <a:ext cx="8663940" cy="1598687"/>
          </a:xfrm>
          <a:prstGeom prst="rect">
            <a:avLst/>
          </a:prstGeom>
        </p:spPr>
        <p:txBody>
          <a:bodyPr/>
          <a:lstStyle>
            <a:lvl1pPr>
              <a:lnSpc>
                <a:spcPct val="90000"/>
              </a:lnSpc>
              <a:spcAft>
                <a:spcPts val="0"/>
              </a:spcAft>
              <a:defRPr sz="4800">
                <a:solidFill>
                  <a:srgbClr val="FFFFFF"/>
                </a:solidFill>
                <a:latin typeface="+mj-lt"/>
              </a:defRPr>
            </a:lvl1pPr>
          </a:lstStyle>
          <a:p>
            <a:r>
              <a:rPr lang="en-US"/>
              <a:t>Click to edit Master title style</a:t>
            </a:r>
            <a:endParaRPr dirty="0"/>
          </a:p>
        </p:txBody>
      </p:sp>
      <p:sp>
        <p:nvSpPr>
          <p:cNvPr id="121" name="Subtitle"/>
          <p:cNvSpPr>
            <a:spLocks noGrp="1"/>
          </p:cNvSpPr>
          <p:nvPr>
            <p:ph type="body" sz="quarter" idx="13"/>
          </p:nvPr>
        </p:nvSpPr>
        <p:spPr>
          <a:xfrm>
            <a:off x="571500" y="3657600"/>
            <a:ext cx="8663940" cy="1757047"/>
          </a:xfrm>
          <a:prstGeom prst="rect">
            <a:avLst/>
          </a:prstGeom>
        </p:spPr>
        <p:txBody>
          <a:bodyPr>
            <a:noAutofit/>
          </a:bodyPr>
          <a:lstStyle>
            <a:lvl1pPr marL="0" indent="0">
              <a:lnSpc>
                <a:spcPct val="90000"/>
              </a:lnSpc>
              <a:spcBef>
                <a:spcPts val="0"/>
              </a:spcBef>
              <a:spcAft>
                <a:spcPts val="0"/>
              </a:spcAft>
              <a:buNone/>
              <a:tabLst>
                <a:tab pos="476250" algn="l"/>
              </a:tabLst>
              <a:defRPr sz="3000" b="1" spc="-30">
                <a:solidFill>
                  <a:srgbClr val="FFFFFF">
                    <a:alpha val="75000"/>
                  </a:srgbClr>
                </a:solidFill>
                <a:latin typeface="+mj-lt"/>
                <a:ea typeface="+mn-ea"/>
                <a:cs typeface="+mn-cs"/>
                <a:sym typeface="Avenir Next LT Com Demi"/>
              </a:defRPr>
            </a:lvl1pPr>
          </a:lstStyle>
          <a:p>
            <a:pPr lvl="0"/>
            <a:r>
              <a:rPr lang="en-US"/>
              <a:t>Edit Master text styles</a:t>
            </a:r>
          </a:p>
        </p:txBody>
      </p:sp>
      <p:sp>
        <p:nvSpPr>
          <p:cNvPr id="11" name="For financial professionals only. Not for use with the public."/>
          <p:cNvSpPr txBox="1"/>
          <p:nvPr userDrawn="1"/>
        </p:nvSpPr>
        <p:spPr>
          <a:xfrm>
            <a:off x="571500" y="6532790"/>
            <a:ext cx="2747547" cy="135422"/>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sz="800" dirty="0">
                <a:solidFill>
                  <a:schemeClr val="bg1"/>
                </a:solidFill>
                <a:latin typeface="+mn-lt"/>
              </a:rPr>
              <a:t>For financial professionals only. Not for use with the public.</a:t>
            </a:r>
          </a:p>
        </p:txBody>
      </p:sp>
      <p:sp>
        <p:nvSpPr>
          <p:cNvPr id="12" name="© The Capital Group Companies, Inc."/>
          <p:cNvSpPr txBox="1"/>
          <p:nvPr userDrawn="1"/>
        </p:nvSpPr>
        <p:spPr>
          <a:xfrm>
            <a:off x="571500" y="6400710"/>
            <a:ext cx="1987724" cy="12650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 2025 Capital Group. All rights reserved. </a:t>
            </a:r>
            <a:endParaRPr sz="800" dirty="0">
              <a:solidFill>
                <a:schemeClr val="bg1"/>
              </a:solidFill>
              <a:latin typeface="+mn-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385424" y="247638"/>
            <a:ext cx="2243890" cy="861086"/>
          </a:xfrm>
          <a:prstGeom prst="rect">
            <a:avLst/>
          </a:prstGeom>
        </p:spPr>
      </p:pic>
    </p:spTree>
    <p:extLst>
      <p:ext uri="{BB962C8B-B14F-4D97-AF65-F5344CB8AC3E}">
        <p14:creationId xmlns:p14="http://schemas.microsoft.com/office/powerpoint/2010/main" val="269947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0978421" cy="822960"/>
          </a:xfrm>
        </p:spPr>
        <p:txBody>
          <a:bodyPr/>
          <a:lstStyle>
            <a:lvl1pPr>
              <a:defRPr>
                <a:solidFill>
                  <a:schemeClr val="accent1"/>
                </a:solidFill>
                <a:latin typeface="+mj-lt"/>
              </a:defRPr>
            </a:lvl1pPr>
          </a:lstStyle>
          <a:p>
            <a:r>
              <a:rPr lang="en-US" dirty="0"/>
              <a:t>CG Brand color palette</a:t>
            </a:r>
          </a:p>
        </p:txBody>
      </p:sp>
      <p:sp>
        <p:nvSpPr>
          <p:cNvPr id="4" name="Slide Number Placeholder 3"/>
          <p:cNvSpPr>
            <a:spLocks noGrp="1"/>
          </p:cNvSpPr>
          <p:nvPr>
            <p:ph type="sldNum" sz="quarter" idx="11"/>
          </p:nvPr>
        </p:nvSpPr>
        <p:spPr/>
        <p:txBody>
          <a:bodyPr/>
          <a:lstStyle>
            <a:lvl1pPr>
              <a:defRPr>
                <a:latin typeface="+mn-lt"/>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7" name="Rectangle 6"/>
          <p:cNvSpPr>
            <a:spLocks noChangeAspect="1"/>
          </p:cNvSpPr>
          <p:nvPr userDrawn="1"/>
        </p:nvSpPr>
        <p:spPr>
          <a:xfrm>
            <a:off x="575770" y="1211714"/>
            <a:ext cx="795528" cy="538609"/>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 name="Rectangle 7"/>
          <p:cNvSpPr>
            <a:spLocks noChangeAspect="1"/>
          </p:cNvSpPr>
          <p:nvPr userDrawn="1"/>
        </p:nvSpPr>
        <p:spPr>
          <a:xfrm>
            <a:off x="1481333" y="1211714"/>
            <a:ext cx="795528" cy="538609"/>
          </a:xfrm>
          <a:prstGeom prst="rect">
            <a:avLst/>
          </a:prstGeom>
          <a:solidFill>
            <a:srgbClr val="009CD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 name="Rectangle 8"/>
          <p:cNvSpPr>
            <a:spLocks noChangeAspect="1"/>
          </p:cNvSpPr>
          <p:nvPr userDrawn="1"/>
        </p:nvSpPr>
        <p:spPr>
          <a:xfrm>
            <a:off x="2408496" y="1211714"/>
            <a:ext cx="795528" cy="538609"/>
          </a:xfrm>
          <a:prstGeom prst="rect">
            <a:avLst/>
          </a:prstGeom>
          <a:solidFill>
            <a:srgbClr val="00AE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 name="Rectangle 9"/>
          <p:cNvSpPr>
            <a:spLocks noChangeAspect="1"/>
          </p:cNvSpPr>
          <p:nvPr userDrawn="1"/>
        </p:nvSpPr>
        <p:spPr>
          <a:xfrm>
            <a:off x="3317372" y="1211714"/>
            <a:ext cx="795528" cy="538609"/>
          </a:xfrm>
          <a:prstGeom prst="rect">
            <a:avLst/>
          </a:prstGeom>
          <a:solidFill>
            <a:srgbClr val="B4257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 name="TextBox 10"/>
          <p:cNvSpPr txBox="1"/>
          <p:nvPr userDrawn="1"/>
        </p:nvSpPr>
        <p:spPr>
          <a:xfrm>
            <a:off x="575770"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 name="TextBox 11"/>
          <p:cNvSpPr txBox="1"/>
          <p:nvPr userDrawn="1"/>
        </p:nvSpPr>
        <p:spPr>
          <a:xfrm>
            <a:off x="1481333"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 name="TextBox 12"/>
          <p:cNvSpPr txBox="1"/>
          <p:nvPr userDrawn="1"/>
        </p:nvSpPr>
        <p:spPr>
          <a:xfrm>
            <a:off x="2408496"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 name="TextBox 14"/>
          <p:cNvSpPr txBox="1"/>
          <p:nvPr userDrawn="1"/>
        </p:nvSpPr>
        <p:spPr>
          <a:xfrm>
            <a:off x="3317372" y="1758555"/>
            <a:ext cx="822962"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Raspberry</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180 / 37 / 115</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7" name="Rectangle 16"/>
          <p:cNvSpPr>
            <a:spLocks noChangeAspect="1"/>
          </p:cNvSpPr>
          <p:nvPr userDrawn="1"/>
        </p:nvSpPr>
        <p:spPr>
          <a:xfrm>
            <a:off x="575770" y="2506371"/>
            <a:ext cx="795528" cy="538609"/>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8" name="Rectangle 17"/>
          <p:cNvSpPr>
            <a:spLocks noChangeAspect="1"/>
          </p:cNvSpPr>
          <p:nvPr userDrawn="1"/>
        </p:nvSpPr>
        <p:spPr>
          <a:xfrm>
            <a:off x="1481333" y="2506371"/>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9" name="Rectangle 18"/>
          <p:cNvSpPr>
            <a:spLocks noChangeAspect="1"/>
          </p:cNvSpPr>
          <p:nvPr userDrawn="1"/>
        </p:nvSpPr>
        <p:spPr>
          <a:xfrm>
            <a:off x="2408496" y="2506371"/>
            <a:ext cx="795528" cy="538609"/>
          </a:xfrm>
          <a:prstGeom prst="rect">
            <a:avLst/>
          </a:prstGeom>
          <a:solidFill>
            <a:srgbClr val="BEB7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0" name="Rectangle 19"/>
          <p:cNvSpPr>
            <a:spLocks noChangeAspect="1"/>
          </p:cNvSpPr>
          <p:nvPr userDrawn="1"/>
        </p:nvSpPr>
        <p:spPr>
          <a:xfrm>
            <a:off x="3317372" y="2506371"/>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1" name="Rectangle 20"/>
          <p:cNvSpPr>
            <a:spLocks noChangeAspect="1"/>
          </p:cNvSpPr>
          <p:nvPr userDrawn="1"/>
        </p:nvSpPr>
        <p:spPr>
          <a:xfrm>
            <a:off x="4250582" y="2506371"/>
            <a:ext cx="795528" cy="538609"/>
          </a:xfrm>
          <a:prstGeom prst="rect">
            <a:avLst/>
          </a:prstGeom>
          <a:solidFill>
            <a:srgbClr val="7D726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2" name="Rectangle 21"/>
          <p:cNvSpPr>
            <a:spLocks noChangeAspect="1"/>
          </p:cNvSpPr>
          <p:nvPr userDrawn="1"/>
        </p:nvSpPr>
        <p:spPr>
          <a:xfrm>
            <a:off x="5157585" y="2506371"/>
            <a:ext cx="795528" cy="538609"/>
          </a:xfrm>
          <a:prstGeom prst="rect">
            <a:avLst/>
          </a:prstGeom>
          <a:solidFill>
            <a:srgbClr val="63544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3" name="Rectangle 22"/>
          <p:cNvSpPr>
            <a:spLocks noChangeAspect="1"/>
          </p:cNvSpPr>
          <p:nvPr userDrawn="1"/>
        </p:nvSpPr>
        <p:spPr>
          <a:xfrm>
            <a:off x="6073948" y="2506371"/>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4" name="TextBox 23"/>
          <p:cNvSpPr txBox="1"/>
          <p:nvPr userDrawn="1"/>
        </p:nvSpPr>
        <p:spPr>
          <a:xfrm>
            <a:off x="575770"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227 / 225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5" name="TextBox 24"/>
          <p:cNvSpPr txBox="1"/>
          <p:nvPr userDrawn="1"/>
        </p:nvSpPr>
        <p:spPr>
          <a:xfrm>
            <a:off x="1481333"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6" name="TextBox 25"/>
          <p:cNvSpPr txBox="1"/>
          <p:nvPr userDrawn="1"/>
        </p:nvSpPr>
        <p:spPr>
          <a:xfrm>
            <a:off x="2408496"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3</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190 / 183 / 179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7" name="TextBox 26"/>
          <p:cNvSpPr txBox="1"/>
          <p:nvPr userDrawn="1"/>
        </p:nvSpPr>
        <p:spPr>
          <a:xfrm>
            <a:off x="331737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8" name="TextBox 27"/>
          <p:cNvSpPr txBox="1"/>
          <p:nvPr userDrawn="1"/>
        </p:nvSpPr>
        <p:spPr>
          <a:xfrm>
            <a:off x="425058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5</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125 / 114 / 109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9" name="TextBox 28"/>
          <p:cNvSpPr txBox="1"/>
          <p:nvPr userDrawn="1"/>
        </p:nvSpPr>
        <p:spPr>
          <a:xfrm>
            <a:off x="5157585"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6</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99 / 84 / 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0" name="TextBox 29"/>
          <p:cNvSpPr txBox="1"/>
          <p:nvPr userDrawn="1"/>
        </p:nvSpPr>
        <p:spPr>
          <a:xfrm>
            <a:off x="6073948"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1" name="Rectangle 30"/>
          <p:cNvSpPr>
            <a:spLocks noChangeAspect="1"/>
          </p:cNvSpPr>
          <p:nvPr userDrawn="1"/>
        </p:nvSpPr>
        <p:spPr>
          <a:xfrm>
            <a:off x="1481333" y="3800725"/>
            <a:ext cx="795528" cy="5386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2" name="Rectangle 31"/>
          <p:cNvSpPr>
            <a:spLocks noChangeAspect="1"/>
          </p:cNvSpPr>
          <p:nvPr userDrawn="1"/>
        </p:nvSpPr>
        <p:spPr>
          <a:xfrm>
            <a:off x="3317372" y="3800725"/>
            <a:ext cx="795528" cy="538609"/>
          </a:xfrm>
          <a:prstGeom prst="rect">
            <a:avLst/>
          </a:prstGeom>
          <a:solidFill>
            <a:srgbClr val="7BD0E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3" name="Rectangle 32"/>
          <p:cNvSpPr>
            <a:spLocks noChangeAspect="1"/>
          </p:cNvSpPr>
          <p:nvPr userDrawn="1"/>
        </p:nvSpPr>
        <p:spPr>
          <a:xfrm>
            <a:off x="6073948" y="3800725"/>
            <a:ext cx="795528" cy="538609"/>
          </a:xfrm>
          <a:prstGeom prst="rect">
            <a:avLst/>
          </a:prstGeom>
          <a:solidFill>
            <a:srgbClr val="004C4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5" name="TextBox 34"/>
          <p:cNvSpPr txBox="1"/>
          <p:nvPr userDrawn="1"/>
        </p:nvSpPr>
        <p:spPr>
          <a:xfrm>
            <a:off x="1496081"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6" name="TextBox 35"/>
          <p:cNvSpPr txBox="1"/>
          <p:nvPr userDrawn="1"/>
        </p:nvSpPr>
        <p:spPr>
          <a:xfrm>
            <a:off x="3317372" y="435388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Light Ocean </a:t>
            </a:r>
            <a:r>
              <a:rPr lang="en-US" sz="900" dirty="0">
                <a:latin typeface="+mn-lt"/>
              </a:rPr>
              <a:t>123 / 208 / 226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7" name="TextBox 36"/>
          <p:cNvSpPr txBox="1"/>
          <p:nvPr userDrawn="1"/>
        </p:nvSpPr>
        <p:spPr>
          <a:xfrm>
            <a:off x="6073948"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76 / 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9" name="Rectangle 38"/>
          <p:cNvSpPr>
            <a:spLocks noChangeAspect="1"/>
          </p:cNvSpPr>
          <p:nvPr userDrawn="1"/>
        </p:nvSpPr>
        <p:spPr>
          <a:xfrm>
            <a:off x="575770" y="3800725"/>
            <a:ext cx="795528" cy="538609"/>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0" name="TextBox 39"/>
          <p:cNvSpPr txBox="1"/>
          <p:nvPr userDrawn="1"/>
        </p:nvSpPr>
        <p:spPr>
          <a:xfrm>
            <a:off x="575769" y="4354295"/>
            <a:ext cx="731291" cy="357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10 / 50 / 102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1" name="Rectangle 40"/>
          <p:cNvSpPr>
            <a:spLocks noChangeAspect="1"/>
          </p:cNvSpPr>
          <p:nvPr userDrawn="1"/>
        </p:nvSpPr>
        <p:spPr>
          <a:xfrm>
            <a:off x="2408496" y="3800725"/>
            <a:ext cx="795528" cy="538609"/>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2" name="TextBox 41"/>
          <p:cNvSpPr txBox="1"/>
          <p:nvPr userDrawn="1"/>
        </p:nvSpPr>
        <p:spPr>
          <a:xfrm>
            <a:off x="2408496"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3" name="Rectangle 42"/>
          <p:cNvSpPr>
            <a:spLocks noChangeAspect="1"/>
          </p:cNvSpPr>
          <p:nvPr userDrawn="1"/>
        </p:nvSpPr>
        <p:spPr>
          <a:xfrm>
            <a:off x="5157585" y="3800725"/>
            <a:ext cx="795528" cy="538609"/>
          </a:xfrm>
          <a:prstGeom prst="rect">
            <a:avLst/>
          </a:prstGeom>
          <a:solidFill>
            <a:srgbClr val="008E7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4" name="TextBox 43"/>
          <p:cNvSpPr txBox="1"/>
          <p:nvPr userDrawn="1"/>
        </p:nvSpPr>
        <p:spPr>
          <a:xfrm>
            <a:off x="5157585"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119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5" name="Rectangle 44"/>
          <p:cNvSpPr>
            <a:spLocks noChangeAspect="1"/>
          </p:cNvSpPr>
          <p:nvPr userDrawn="1"/>
        </p:nvSpPr>
        <p:spPr>
          <a:xfrm>
            <a:off x="4241222" y="3800725"/>
            <a:ext cx="795528" cy="53860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6" name="TextBox 45"/>
          <p:cNvSpPr txBox="1"/>
          <p:nvPr userDrawn="1"/>
        </p:nvSpPr>
        <p:spPr>
          <a:xfrm>
            <a:off x="4246393"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7" name="Rectangle 46"/>
          <p:cNvSpPr>
            <a:spLocks noChangeAspect="1"/>
          </p:cNvSpPr>
          <p:nvPr userDrawn="1"/>
        </p:nvSpPr>
        <p:spPr>
          <a:xfrm>
            <a:off x="6990311" y="3800725"/>
            <a:ext cx="795528" cy="538609"/>
          </a:xfrm>
          <a:prstGeom prst="rect">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8" name="TextBox 47"/>
          <p:cNvSpPr txBox="1"/>
          <p:nvPr userDrawn="1"/>
        </p:nvSpPr>
        <p:spPr>
          <a:xfrm>
            <a:off x="6990311"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33 / 87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9" name="Rectangle 48"/>
          <p:cNvSpPr>
            <a:spLocks noChangeAspect="1"/>
          </p:cNvSpPr>
          <p:nvPr userDrawn="1"/>
        </p:nvSpPr>
        <p:spPr>
          <a:xfrm>
            <a:off x="7906674" y="3800725"/>
            <a:ext cx="795528" cy="538609"/>
          </a:xfrm>
          <a:prstGeom prst="rect">
            <a:avLst/>
          </a:prstGeom>
          <a:solidFill>
            <a:srgbClr val="532A4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0" name="TextBox 49"/>
          <p:cNvSpPr txBox="1"/>
          <p:nvPr userDrawn="1"/>
        </p:nvSpPr>
        <p:spPr>
          <a:xfrm>
            <a:off x="7906674"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83 / 42 / 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1" name="Rectangle 50"/>
          <p:cNvSpPr>
            <a:spLocks noChangeAspect="1"/>
          </p:cNvSpPr>
          <p:nvPr userDrawn="1"/>
        </p:nvSpPr>
        <p:spPr>
          <a:xfrm>
            <a:off x="8823037" y="3800725"/>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2" name="TextBox 51"/>
          <p:cNvSpPr txBox="1"/>
          <p:nvPr userDrawn="1"/>
        </p:nvSpPr>
        <p:spPr>
          <a:xfrm>
            <a:off x="8823037"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3" name="Rectangle 52"/>
          <p:cNvSpPr>
            <a:spLocks noChangeAspect="1"/>
          </p:cNvSpPr>
          <p:nvPr userDrawn="1"/>
        </p:nvSpPr>
        <p:spPr>
          <a:xfrm>
            <a:off x="10655765" y="3800725"/>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4" name="TextBox 53"/>
          <p:cNvSpPr txBox="1"/>
          <p:nvPr userDrawn="1"/>
        </p:nvSpPr>
        <p:spPr>
          <a:xfrm>
            <a:off x="10655765"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3" name="TextBox 62"/>
          <p:cNvSpPr txBox="1"/>
          <p:nvPr userDrawn="1"/>
        </p:nvSpPr>
        <p:spPr>
          <a:xfrm>
            <a:off x="575770"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Core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4" name="TextBox 63"/>
          <p:cNvSpPr txBox="1"/>
          <p:nvPr userDrawn="1"/>
        </p:nvSpPr>
        <p:spPr>
          <a:xfrm>
            <a:off x="575770" y="2313140"/>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Neutral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5" name="TextBox 64"/>
          <p:cNvSpPr txBox="1"/>
          <p:nvPr userDrawn="1"/>
        </p:nvSpPr>
        <p:spPr>
          <a:xfrm>
            <a:off x="575770" y="359940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Informational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7" name="Rectangle 66"/>
          <p:cNvSpPr>
            <a:spLocks noChangeAspect="1"/>
          </p:cNvSpPr>
          <p:nvPr userDrawn="1"/>
        </p:nvSpPr>
        <p:spPr>
          <a:xfrm>
            <a:off x="9735674" y="3800725"/>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8" name="TextBox 67"/>
          <p:cNvSpPr txBox="1"/>
          <p:nvPr userDrawn="1"/>
        </p:nvSpPr>
        <p:spPr>
          <a:xfrm>
            <a:off x="9735674"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9" name="Rectangle 68"/>
          <p:cNvSpPr>
            <a:spLocks noChangeAspect="1"/>
          </p:cNvSpPr>
          <p:nvPr userDrawn="1"/>
        </p:nvSpPr>
        <p:spPr>
          <a:xfrm>
            <a:off x="10651823" y="1228039"/>
            <a:ext cx="795528" cy="538609"/>
          </a:xfrm>
          <a:prstGeom prst="rect">
            <a:avLst/>
          </a:prstGeom>
          <a:solidFill>
            <a:srgbClr val="D4194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0" name="TextBox 69"/>
          <p:cNvSpPr txBox="1"/>
          <p:nvPr userDrawn="1"/>
        </p:nvSpPr>
        <p:spPr>
          <a:xfrm>
            <a:off x="10651823" y="1820139"/>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Alert Red</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212 / 25 / 67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5" name="Rectangle 54"/>
          <p:cNvSpPr>
            <a:spLocks noChangeAspect="1"/>
          </p:cNvSpPr>
          <p:nvPr userDrawn="1"/>
        </p:nvSpPr>
        <p:spPr>
          <a:xfrm>
            <a:off x="7017745" y="2506371"/>
            <a:ext cx="795528" cy="538609"/>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6" name="TextBox 55"/>
          <p:cNvSpPr txBox="1"/>
          <p:nvPr userDrawn="1"/>
        </p:nvSpPr>
        <p:spPr>
          <a:xfrm>
            <a:off x="7017745" y="3050018"/>
            <a:ext cx="916149"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Black</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7" name="Rectangle 56"/>
          <p:cNvSpPr>
            <a:spLocks noChangeAspect="1"/>
          </p:cNvSpPr>
          <p:nvPr userDrawn="1"/>
        </p:nvSpPr>
        <p:spPr>
          <a:xfrm>
            <a:off x="1944972" y="5225545"/>
            <a:ext cx="795528" cy="538609"/>
          </a:xfrm>
          <a:prstGeom prst="rect">
            <a:avLst/>
          </a:prstGeom>
          <a:solidFill>
            <a:srgbClr val="0057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8" name="Rectangle 57"/>
          <p:cNvSpPr>
            <a:spLocks noChangeAspect="1"/>
          </p:cNvSpPr>
          <p:nvPr userDrawn="1"/>
        </p:nvSpPr>
        <p:spPr>
          <a:xfrm>
            <a:off x="4321492" y="5225545"/>
            <a:ext cx="795528" cy="538609"/>
          </a:xfrm>
          <a:prstGeom prst="rect">
            <a:avLst/>
          </a:prstGeom>
          <a:solidFill>
            <a:srgbClr val="2DCCD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9" name="Rectangle 58"/>
          <p:cNvSpPr>
            <a:spLocks noChangeAspect="1"/>
          </p:cNvSpPr>
          <p:nvPr userDrawn="1"/>
        </p:nvSpPr>
        <p:spPr>
          <a:xfrm>
            <a:off x="7933894" y="5225545"/>
            <a:ext cx="795528" cy="538609"/>
          </a:xfrm>
          <a:prstGeom prst="rect">
            <a:avLst/>
          </a:prstGeom>
          <a:solidFill>
            <a:srgbClr val="ACA39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0" name="TextBox 59"/>
          <p:cNvSpPr txBox="1"/>
          <p:nvPr userDrawn="1"/>
        </p:nvSpPr>
        <p:spPr>
          <a:xfrm>
            <a:off x="194497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Growth-and-income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87 / 184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1" name="TextBox 60"/>
          <p:cNvSpPr txBox="1"/>
          <p:nvPr userDrawn="1"/>
        </p:nvSpPr>
        <p:spPr>
          <a:xfrm>
            <a:off x="4321492" y="577870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Balanced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45 / 204 / 211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2" name="TextBox 61"/>
          <p:cNvSpPr txBox="1"/>
          <p:nvPr userDrawn="1"/>
        </p:nvSpPr>
        <p:spPr>
          <a:xfrm>
            <a:off x="7933894" y="5778701"/>
            <a:ext cx="1009764"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Money market </a:t>
            </a:r>
            <a:br>
              <a:rPr lang="en-US" sz="1000" b="1" dirty="0">
                <a:latin typeface="+mn-lt"/>
              </a:rPr>
            </a:br>
            <a:r>
              <a:rPr lang="en-US" sz="1000" b="1" dirty="0">
                <a:latin typeface="+mn-lt"/>
              </a:rPr>
              <a:t>fund</a:t>
            </a:r>
            <a:r>
              <a:rPr lang="en-US" sz="1000" b="1" baseline="0" dirty="0">
                <a:latin typeface="+mn-lt"/>
              </a:rPr>
              <a:t> </a:t>
            </a:r>
            <a:r>
              <a:rPr lang="en-US" sz="1000" b="1" dirty="0">
                <a:latin typeface="+mn-lt"/>
              </a:rPr>
              <a:t>(Neutral 4)</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172 / 163 / 154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6" name="Rectangle 65"/>
          <p:cNvSpPr>
            <a:spLocks noChangeAspect="1"/>
          </p:cNvSpPr>
          <p:nvPr userDrawn="1"/>
        </p:nvSpPr>
        <p:spPr>
          <a:xfrm>
            <a:off x="575770" y="5225545"/>
            <a:ext cx="795528" cy="538609"/>
          </a:xfrm>
          <a:prstGeom prst="rect">
            <a:avLst/>
          </a:prstGeom>
          <a:solidFill>
            <a:srgbClr val="002D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1" name="TextBox 70"/>
          <p:cNvSpPr txBox="1"/>
          <p:nvPr userDrawn="1"/>
        </p:nvSpPr>
        <p:spPr>
          <a:xfrm>
            <a:off x="575769" y="5778701"/>
            <a:ext cx="73129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45 / 114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2" name="Rectangle 71"/>
          <p:cNvSpPr>
            <a:spLocks noChangeAspect="1"/>
          </p:cNvSpPr>
          <p:nvPr userDrawn="1"/>
        </p:nvSpPr>
        <p:spPr>
          <a:xfrm>
            <a:off x="3098298" y="5225545"/>
            <a:ext cx="795528" cy="538609"/>
          </a:xfrm>
          <a:prstGeom prst="rect">
            <a:avLst/>
          </a:prstGeom>
          <a:solidFill>
            <a:srgbClr val="008EA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3" name="TextBox 72"/>
          <p:cNvSpPr txBox="1"/>
          <p:nvPr userDrawn="1"/>
        </p:nvSpPr>
        <p:spPr>
          <a:xfrm>
            <a:off x="3098298"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Equity-income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4" name="Rectangle 73"/>
          <p:cNvSpPr>
            <a:spLocks noChangeAspect="1"/>
          </p:cNvSpPr>
          <p:nvPr userDrawn="1"/>
        </p:nvSpPr>
        <p:spPr>
          <a:xfrm>
            <a:off x="6707345" y="5225545"/>
            <a:ext cx="795528" cy="538609"/>
          </a:xfrm>
          <a:prstGeom prst="rect">
            <a:avLst/>
          </a:prstGeom>
          <a:solidFill>
            <a:srgbClr val="006C5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5" name="TextBox 74"/>
          <p:cNvSpPr txBox="1"/>
          <p:nvPr userDrawn="1"/>
        </p:nvSpPr>
        <p:spPr>
          <a:xfrm>
            <a:off x="6707344" y="5778701"/>
            <a:ext cx="10311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Tax-exempt bond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108 / 91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6" name="Rectangle 75"/>
          <p:cNvSpPr>
            <a:spLocks noChangeAspect="1"/>
          </p:cNvSpPr>
          <p:nvPr userDrawn="1"/>
        </p:nvSpPr>
        <p:spPr>
          <a:xfrm>
            <a:off x="5509791" y="5225545"/>
            <a:ext cx="795528" cy="538609"/>
          </a:xfrm>
          <a:prstGeom prst="rect">
            <a:avLst/>
          </a:prstGeom>
          <a:solidFill>
            <a:srgbClr val="00965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7" name="TextBox 76"/>
          <p:cNvSpPr txBox="1"/>
          <p:nvPr userDrawn="1"/>
        </p:nvSpPr>
        <p:spPr>
          <a:xfrm>
            <a:off x="551496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Taxable bond funds</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150 / 94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8" name="Rectangle 77"/>
          <p:cNvSpPr>
            <a:spLocks noChangeAspect="1"/>
          </p:cNvSpPr>
          <p:nvPr userDrawn="1"/>
        </p:nvSpPr>
        <p:spPr>
          <a:xfrm>
            <a:off x="9154835" y="5225545"/>
            <a:ext cx="795528" cy="538609"/>
          </a:xfrm>
          <a:prstGeom prst="rect">
            <a:avLst/>
          </a:prstGeom>
          <a:solidFill>
            <a:srgbClr val="7C878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9" name="TextBox 78"/>
          <p:cNvSpPr txBox="1"/>
          <p:nvPr userDrawn="1"/>
        </p:nvSpPr>
        <p:spPr>
          <a:xfrm>
            <a:off x="9154834" y="5778701"/>
            <a:ext cx="1013910"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Fund-of-funds &amp; Asset allocation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124 / 135 / 142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86" name="TextBox 85"/>
          <p:cNvSpPr txBox="1"/>
          <p:nvPr userDrawn="1"/>
        </p:nvSpPr>
        <p:spPr>
          <a:xfrm>
            <a:off x="575770" y="502422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Fund objective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43" name="Rectangle 142"/>
          <p:cNvSpPr>
            <a:spLocks noChangeAspect="1"/>
          </p:cNvSpPr>
          <p:nvPr userDrawn="1"/>
        </p:nvSpPr>
        <p:spPr>
          <a:xfrm>
            <a:off x="5223337" y="1211714"/>
            <a:ext cx="795528" cy="538609"/>
          </a:xfrm>
          <a:prstGeom prst="rect">
            <a:avLst/>
          </a:prstGeom>
          <a:solidFill>
            <a:srgbClr val="002B4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4" name="Rectangle 143"/>
          <p:cNvSpPr>
            <a:spLocks noChangeAspect="1"/>
          </p:cNvSpPr>
          <p:nvPr userDrawn="1"/>
        </p:nvSpPr>
        <p:spPr>
          <a:xfrm>
            <a:off x="6328729" y="1211714"/>
            <a:ext cx="795528" cy="538609"/>
          </a:xfrm>
          <a:prstGeom prst="rect">
            <a:avLst/>
          </a:prstGeom>
          <a:solidFill>
            <a:srgbClr val="AE7A6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5" name="Rectangle 144"/>
          <p:cNvSpPr>
            <a:spLocks noChangeAspect="1"/>
          </p:cNvSpPr>
          <p:nvPr userDrawn="1"/>
        </p:nvSpPr>
        <p:spPr>
          <a:xfrm>
            <a:off x="7429968" y="1211714"/>
            <a:ext cx="795528" cy="538609"/>
          </a:xfrm>
          <a:prstGeom prst="rect">
            <a:avLst/>
          </a:prstGeom>
          <a:solidFill>
            <a:srgbClr val="C9AD9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6" name="Rectangle 145"/>
          <p:cNvSpPr>
            <a:spLocks noChangeAspect="1"/>
          </p:cNvSpPr>
          <p:nvPr userDrawn="1"/>
        </p:nvSpPr>
        <p:spPr>
          <a:xfrm>
            <a:off x="8545894" y="1211714"/>
            <a:ext cx="795528" cy="538609"/>
          </a:xfrm>
          <a:prstGeom prst="rect">
            <a:avLst/>
          </a:prstGeom>
          <a:solidFill>
            <a:srgbClr val="764F4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7" name="TextBox 146"/>
          <p:cNvSpPr txBox="1"/>
          <p:nvPr userDrawn="1"/>
        </p:nvSpPr>
        <p:spPr>
          <a:xfrm>
            <a:off x="5223336" y="1758555"/>
            <a:ext cx="96321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43</a:t>
            </a:r>
            <a:r>
              <a:rPr lang="en-US" sz="900" baseline="0" dirty="0">
                <a:latin typeface="+mn-lt"/>
              </a:rPr>
              <a:t> </a:t>
            </a:r>
            <a:r>
              <a:rPr lang="en-US" sz="900" dirty="0">
                <a:latin typeface="+mn-lt"/>
              </a:rPr>
              <a:t>/ 73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8" name="TextBox 147"/>
          <p:cNvSpPr txBox="1"/>
          <p:nvPr userDrawn="1"/>
        </p:nvSpPr>
        <p:spPr>
          <a:xfrm>
            <a:off x="6328728" y="1758555"/>
            <a:ext cx="84053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Copper</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174 / 122 / 103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9" name="TextBox 148"/>
          <p:cNvSpPr txBox="1"/>
          <p:nvPr userDrawn="1"/>
        </p:nvSpPr>
        <p:spPr>
          <a:xfrm>
            <a:off x="7429968" y="1758555"/>
            <a:ext cx="86903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Light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201 / 173 / 156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0" name="TextBox 149"/>
          <p:cNvSpPr txBox="1"/>
          <p:nvPr userDrawn="1"/>
        </p:nvSpPr>
        <p:spPr>
          <a:xfrm>
            <a:off x="8545894" y="1758555"/>
            <a:ext cx="953794"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79 / 71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1" name="TextBox 150"/>
          <p:cNvSpPr txBox="1"/>
          <p:nvPr userDrawn="1"/>
        </p:nvSpPr>
        <p:spPr>
          <a:xfrm>
            <a:off x="5223337"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Premium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Tree>
    <p:extLst>
      <p:ext uri="{BB962C8B-B14F-4D97-AF65-F5344CB8AC3E}">
        <p14:creationId xmlns:p14="http://schemas.microsoft.com/office/powerpoint/2010/main" val="257815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266"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6" name="Text Placeholder 15"/>
          <p:cNvSpPr>
            <a:spLocks noGrp="1"/>
          </p:cNvSpPr>
          <p:nvPr>
            <p:ph type="body" sz="quarter" idx="15" hasCustomPrompt="1"/>
          </p:nvPr>
        </p:nvSpPr>
        <p:spPr>
          <a:xfrm>
            <a:off x="571500" y="914400"/>
            <a:ext cx="11049000" cy="571500"/>
          </a:xfrm>
          <a:ln w="12700">
            <a:miter lim="400000"/>
          </a:ln>
        </p:spPr>
        <p:txBody>
          <a:bodyPr lIns="0" tIns="0" rIns="0" bIns="0">
            <a:noAutofit/>
          </a:bodyPr>
          <a:lstStyle>
            <a:lvl1pPr>
              <a:defRPr lang="en-US" sz="24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Tree>
    <p:extLst>
      <p:ext uri="{BB962C8B-B14F-4D97-AF65-F5344CB8AC3E}">
        <p14:creationId xmlns:p14="http://schemas.microsoft.com/office/powerpoint/2010/main" val="276532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8" cy="838200"/>
          </a:xfrm>
        </p:spPr>
        <p:txBody>
          <a:bodyPr/>
          <a:lstStyle>
            <a:lvl1pPr>
              <a:defRPr baseline="0">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baseline="0">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baseline="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1671638"/>
            <a:ext cx="11048941" cy="4290249"/>
          </a:xfrm>
        </p:spPr>
        <p:txBody>
          <a:bodyPr/>
          <a:lstStyle>
            <a:lvl1pPr marL="342900" indent="-342900">
              <a:spcBef>
                <a:spcPts val="600"/>
              </a:spcBef>
              <a:buClr>
                <a:schemeClr val="accent1"/>
              </a:buClr>
              <a:buFont typeface="AvenirNext LT Com Medium" panose="020B0803020202020204" pitchFamily="34" charset="0"/>
              <a:buChar char="•"/>
              <a:defRPr baseline="0">
                <a:latin typeface="AvenirNext LT Com Regular" panose="020B0503020202020204" pitchFamily="34" charset="0"/>
              </a:defRPr>
            </a:lvl1pPr>
            <a:lvl2pPr marL="800100" indent="-228600">
              <a:spcBef>
                <a:spcPts val="0"/>
              </a:spcBef>
              <a:buFont typeface="Arial" panose="020B0604020202020204" pitchFamily="34" charset="0"/>
              <a:buChar char="–"/>
              <a:defRPr baseline="0">
                <a:latin typeface="AvenirNext LT Com Regular" panose="020B0503020202020204" pitchFamily="34" charset="0"/>
              </a:defRPr>
            </a:lvl2pPr>
            <a:lvl3pPr marL="1028700" indent="-228600">
              <a:spcBef>
                <a:spcPts val="0"/>
              </a:spcBef>
              <a:buFont typeface="Arial" panose="020B0604020202020204" pitchFamily="34" charset="0"/>
              <a:buChar char="•"/>
              <a:defRPr baseline="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914400"/>
            <a:ext cx="11048941" cy="571500"/>
          </a:xfrm>
          <a:ln w="12700">
            <a:miter lim="400000"/>
          </a:ln>
        </p:spPr>
        <p:txBody>
          <a:bodyPr lIns="0" tIns="0" rIns="0" bIns="0">
            <a:noAutofit/>
          </a:bodyPr>
          <a:lstStyle>
            <a:lvl1pPr>
              <a:defRPr lang="en-US" sz="24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166353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header 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143000"/>
          </a:xfrm>
          <a:solidFill>
            <a:schemeClr val="accent1"/>
          </a:solidFill>
        </p:spPr>
        <p:txBody>
          <a:bodyPr lIns="576072" tIns="0" rIns="182880" bIns="0" anchor="ctr" anchorCtr="0"/>
          <a:lstStyle>
            <a:lvl1pPr>
              <a:defRPr lang="en-US" dirty="0">
                <a:solidFill>
                  <a:schemeClr val="bg1"/>
                </a:solidFill>
              </a:defRPr>
            </a:lvl1pPr>
          </a:lstStyle>
          <a:p>
            <a:pPr lvl="0"/>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baseline="0">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baseline="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2186396"/>
            <a:ext cx="11048941" cy="3894550"/>
          </a:xfrm>
        </p:spPr>
        <p:txBody>
          <a:bodyPr/>
          <a:lstStyle>
            <a:lvl1pPr marL="342900" indent="-342900">
              <a:spcBef>
                <a:spcPts val="600"/>
              </a:spcBef>
              <a:buClr>
                <a:schemeClr val="accent1"/>
              </a:buClr>
              <a:buFont typeface="AvenirNext LT Com Medium" panose="020B0803020202020204" pitchFamily="34" charset="0"/>
              <a:buChar char="•"/>
              <a:defRPr baseline="0">
                <a:latin typeface="AvenirNext LT Com Regular" panose="020B0503020202020204" pitchFamily="34" charset="0"/>
              </a:defRPr>
            </a:lvl1pPr>
            <a:lvl2pPr marL="800100" indent="-228600">
              <a:spcBef>
                <a:spcPts val="0"/>
              </a:spcBef>
              <a:spcAft>
                <a:spcPts val="1800"/>
              </a:spcAft>
              <a:buFont typeface="Arial" panose="020B0604020202020204" pitchFamily="34" charset="0"/>
              <a:buChar char="–"/>
              <a:defRPr baseline="0">
                <a:latin typeface="AvenirNext LT Com Regular" panose="020B0503020202020204" pitchFamily="34" charset="0"/>
              </a:defRPr>
            </a:lvl2pPr>
            <a:lvl3pPr marL="1028700" indent="-228600">
              <a:spcBef>
                <a:spcPts val="0"/>
              </a:spcBef>
              <a:buFont typeface="Arial" panose="020B0604020202020204" pitchFamily="34" charset="0"/>
              <a:buChar char="•"/>
              <a:defRPr baseline="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1425342"/>
            <a:ext cx="11048941" cy="607707"/>
          </a:xfrm>
          <a:ln w="12700">
            <a:miter lim="400000"/>
          </a:ln>
        </p:spPr>
        <p:txBody>
          <a:bodyPr lIns="0" tIns="0" rIns="0" bIns="0">
            <a:noAutofit/>
          </a:bodyPr>
          <a:lstStyle>
            <a:lvl1pPr>
              <a:defRPr lang="en-US" sz="24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338549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Agenda 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2434590" cy="6858000"/>
          </a:xfrm>
          <a:solidFill>
            <a:schemeClr val="accent1"/>
          </a:solidFill>
        </p:spPr>
        <p:txBody>
          <a:bodyPr lIns="576072" tIns="822960" bIns="45720" anchor="t" anchorCtr="0"/>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9" y="4743450"/>
            <a:ext cx="1371602" cy="1542072"/>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solidFill>
                  <a:schemeClr val="tx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2811780" y="1695459"/>
            <a:ext cx="8362888" cy="4552941"/>
          </a:xfrm>
          <a:ln w="12700">
            <a:miter lim="400000"/>
          </a:ln>
        </p:spPr>
        <p:txBody>
          <a:bodyPr lIns="0" tIns="0" rIns="0" bIns="0">
            <a:noAutofit/>
          </a:bodyPr>
          <a:lstStyle>
            <a:lvl1pPr>
              <a:spcBef>
                <a:spcPts val="600"/>
              </a:spcBef>
              <a:defRPr lang="en-US" dirty="0">
                <a:latin typeface="AvenirNext LT Com Regular" panose="020B0503020202020204" pitchFamily="34" charset="0"/>
              </a:defRPr>
            </a:lvl1pPr>
            <a:lvl2pPr>
              <a:spcBef>
                <a:spcPts val="0"/>
              </a:spcBef>
              <a:defRPr lang="en-US" dirty="0">
                <a:latin typeface="AvenirNext LT Com Regular" panose="020B0503020202020204" pitchFamily="34" charset="0"/>
              </a:defRPr>
            </a:lvl2pPr>
            <a:lvl3pPr>
              <a:spcBef>
                <a:spcPts val="0"/>
              </a:spcBef>
              <a:defRPr lang="en-US" dirty="0">
                <a:latin typeface="AvenirNext LT Com Regular" panose="020B0503020202020204" pitchFamily="34" charset="0"/>
              </a:defRPr>
            </a:lvl3pPr>
          </a:lstStyle>
          <a:p>
            <a:pPr marL="342900" lvl="0" indent="-342900">
              <a:buClr>
                <a:schemeClr val="accent1"/>
              </a:buClr>
              <a:buChar char="•"/>
            </a:pPr>
            <a:r>
              <a:rPr lang="en-GB"/>
              <a:t>Click to edit Master text styles</a:t>
            </a:r>
          </a:p>
          <a:p>
            <a:pPr marL="342900" lvl="1" indent="-342900">
              <a:buClr>
                <a:schemeClr val="accent1"/>
              </a:buClr>
              <a:buChar char="•"/>
            </a:pPr>
            <a:r>
              <a:rPr lang="en-GB"/>
              <a:t>Second level</a:t>
            </a:r>
          </a:p>
          <a:p>
            <a:pPr marL="342900" lvl="2" indent="-342900">
              <a:buClr>
                <a:schemeClr val="accent1"/>
              </a:buClr>
              <a:buChar char="•"/>
            </a:pPr>
            <a:r>
              <a:rPr lang="en-GB"/>
              <a:t>Third level</a:t>
            </a:r>
          </a:p>
        </p:txBody>
      </p:sp>
      <p:sp>
        <p:nvSpPr>
          <p:cNvPr id="16" name="Text Placeholder 15"/>
          <p:cNvSpPr>
            <a:spLocks noGrp="1"/>
          </p:cNvSpPr>
          <p:nvPr>
            <p:ph type="body" sz="quarter" idx="15" hasCustomPrompt="1"/>
          </p:nvPr>
        </p:nvSpPr>
        <p:spPr>
          <a:xfrm>
            <a:off x="2811780" y="879357"/>
            <a:ext cx="8362888"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7" name="© The Capital Group Companies, Inc.">
            <a:extLst>
              <a:ext uri="{FF2B5EF4-FFF2-40B4-BE49-F238E27FC236}">
                <a16:creationId xmlns:a16="http://schemas.microsoft.com/office/drawing/2014/main" id="{A30B0EB5-8755-48D4-BDAA-E8C26BEAD33F}"/>
              </a:ext>
            </a:extLst>
          </p:cNvPr>
          <p:cNvSpPr txBox="1"/>
          <p:nvPr userDrawn="1"/>
        </p:nvSpPr>
        <p:spPr>
          <a:xfrm>
            <a:off x="2811780" y="6464054"/>
            <a:ext cx="3764280" cy="12650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dirty="0">
                <a:solidFill>
                  <a:schemeClr val="tx1"/>
                </a:solidFill>
                <a:latin typeface="+mn-lt"/>
              </a:rPr>
              <a:t>For financial professionals only. Not for use with the public.</a:t>
            </a:r>
          </a:p>
        </p:txBody>
      </p:sp>
    </p:spTree>
    <p:extLst>
      <p:ext uri="{BB962C8B-B14F-4D97-AF65-F5344CB8AC3E}">
        <p14:creationId xmlns:p14="http://schemas.microsoft.com/office/powerpoint/2010/main" val="270322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938"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9" y="1671639"/>
            <a:ext cx="3760471" cy="4290250"/>
          </a:xfrm>
        </p:spPr>
        <p:txBody>
          <a:bodyPr/>
          <a:lstStyle>
            <a:lvl1pPr>
              <a:spcBef>
                <a:spcPts val="600"/>
              </a:spcBef>
              <a:defRPr sz="2000">
                <a:latin typeface="AvenirNext LT Com Regular" panose="020B0503020202020204" pitchFamily="34" charset="0"/>
              </a:defRPr>
            </a:lvl1pPr>
            <a:lvl2pPr>
              <a:spcBef>
                <a:spcPts val="0"/>
              </a:spcBef>
              <a:defRPr sz="1800">
                <a:latin typeface="AvenirNext LT Com Regular" panose="020B0503020202020204" pitchFamily="34" charset="0"/>
              </a:defRPr>
            </a:lvl2pPr>
            <a:lvl3pPr>
              <a:spcBef>
                <a:spcPts val="0"/>
              </a:spcBef>
              <a:defRPr sz="1600">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06646" y="1671639"/>
            <a:ext cx="6714526" cy="3997641"/>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3441583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6056026" y="0"/>
            <a:ext cx="6135974" cy="6858000"/>
          </a:xfrm>
        </p:spPr>
        <p:txBody>
          <a:bodyPr anchor="ctr" anchorCtr="1"/>
          <a:lstStyle>
            <a:lvl1pPr marL="0" indent="0">
              <a:buNone/>
              <a:defRPr>
                <a:latin typeface="AvenirNext LT Com Regular" panose="020B0503020202020204" pitchFamily="34" charset="0"/>
              </a:defRPr>
            </a:lvl1pPr>
          </a:lstStyle>
          <a:p>
            <a:r>
              <a:rPr lang="en-GB"/>
              <a:t>Click icon to add picture</a:t>
            </a:r>
            <a:endParaRPr lang="en-US" dirty="0"/>
          </a:p>
        </p:txBody>
      </p:sp>
      <p:sp>
        <p:nvSpPr>
          <p:cNvPr id="2" name="Title 1"/>
          <p:cNvSpPr>
            <a:spLocks noGrp="1"/>
          </p:cNvSpPr>
          <p:nvPr>
            <p:ph type="title" hasCustomPrompt="1"/>
          </p:nvPr>
        </p:nvSpPr>
        <p:spPr>
          <a:xfrm>
            <a:off x="571498" y="0"/>
            <a:ext cx="5012005"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5012005"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500" y="1671638"/>
            <a:ext cx="5012338" cy="4167014"/>
          </a:xfrm>
        </p:spPr>
        <p:txBody>
          <a:bodyPr/>
          <a:lstStyle>
            <a:lvl1pPr marL="285750" indent="-285750">
              <a:spcBef>
                <a:spcPts val="600"/>
              </a:spcBef>
              <a:buClr>
                <a:schemeClr val="accent1"/>
              </a:buClr>
              <a:buFont typeface="AvenirNext LT Com Medium" panose="020B0803020202020204" pitchFamily="34" charset="0"/>
              <a:buChar char="•"/>
              <a:defRPr sz="2400">
                <a:solidFill>
                  <a:schemeClr val="tx1"/>
                </a:solidFill>
                <a:latin typeface="AvenirNext LT Com Regular" panose="020B0503020202020204" pitchFamily="34" charset="0"/>
              </a:defRPr>
            </a:lvl1pPr>
            <a:lvl2pPr marL="801688" indent="-284163">
              <a:spcBef>
                <a:spcPts val="0"/>
              </a:spcBef>
              <a:buFont typeface="Arial" panose="020B0604020202020204" pitchFamily="34" charset="0"/>
              <a:buChar char="–"/>
              <a:defRPr sz="2000">
                <a:solidFill>
                  <a:schemeClr val="tx1"/>
                </a:solidFill>
                <a:latin typeface="AvenirNext LT Com Regular" panose="020B0503020202020204" pitchFamily="34" charset="0"/>
              </a:defRPr>
            </a:lvl2pPr>
            <a:lvl3pPr marL="1027113" indent="-225425">
              <a:spcBef>
                <a:spcPts val="0"/>
              </a:spcBef>
              <a:buFont typeface="Arial" panose="020B0604020202020204" pitchFamily="34" charset="0"/>
              <a:buChar char="•"/>
              <a:defRPr sz="1800">
                <a:solidFill>
                  <a:schemeClr val="tx1"/>
                </a:solidFill>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500" y="917074"/>
            <a:ext cx="5012338" cy="664838"/>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152068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oughnut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266" cy="838200"/>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0764" y="1671638"/>
            <a:ext cx="11049002" cy="360125"/>
          </a:xfrm>
        </p:spPr>
        <p:txBody>
          <a:bodyPr/>
          <a:lstStyle>
            <a:lvl1pPr>
              <a:defRPr sz="1800" b="1">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GB"/>
              <a:t>Click to edit Master text styles</a:t>
            </a:r>
          </a:p>
        </p:txBody>
      </p:sp>
      <p:sp>
        <p:nvSpPr>
          <p:cNvPr id="16" name="Text Placeholder 15"/>
          <p:cNvSpPr>
            <a:spLocks noGrp="1"/>
          </p:cNvSpPr>
          <p:nvPr>
            <p:ph type="body" sz="quarter" idx="15" hasCustomPrompt="1"/>
          </p:nvPr>
        </p:nvSpPr>
        <p:spPr>
          <a:xfrm>
            <a:off x="571500" y="914400"/>
            <a:ext cx="11049000" cy="652056"/>
          </a:xfrm>
          <a:ln w="12700">
            <a:miter lim="400000"/>
          </a:ln>
        </p:spPr>
        <p:txBody>
          <a:bodyPr lIns="0" tIns="0" rIns="0" bIns="0">
            <a:noAutofit/>
          </a:bodyPr>
          <a:lstStyle>
            <a:lvl1pPr>
              <a:defRPr lang="en-US" sz="24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206419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
        <p:nvSpPr>
          <p:cNvPr id="8" name="Chart Placeholder 20"/>
          <p:cNvSpPr>
            <a:spLocks noGrp="1"/>
          </p:cNvSpPr>
          <p:nvPr>
            <p:ph type="chart" sz="quarter" idx="17" hasCustomPrompt="1"/>
          </p:nvPr>
        </p:nvSpPr>
        <p:spPr>
          <a:xfrm>
            <a:off x="672763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Tree>
    <p:extLst>
      <p:ext uri="{BB962C8B-B14F-4D97-AF65-F5344CB8AC3E}">
        <p14:creationId xmlns:p14="http://schemas.microsoft.com/office/powerpoint/2010/main" val="297590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2" cy="844688"/>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66539"/>
            <a:ext cx="11048941" cy="373132"/>
          </a:xfrm>
          <a:ln w="12700">
            <a:miter lim="400000"/>
          </a:ln>
        </p:spPr>
        <p:txBody>
          <a:bodyPr lIns="0" tIns="0" rIns="0" bIns="0">
            <a:noAutofit/>
          </a:bodyPr>
          <a:lstStyle>
            <a:lvl1pPr>
              <a:defRPr lang="en-US" sz="1800" b="1" dirty="0" smtClean="0">
                <a:solidFill>
                  <a:schemeClr val="tx1"/>
                </a:solidFill>
              </a:defRPr>
            </a:lvl1pPr>
          </a:lstStyle>
          <a:p>
            <a:pPr lvl="0"/>
            <a:r>
              <a:rPr lang="en-GB"/>
              <a:t>Click to edit Master text styles</a:t>
            </a:r>
          </a:p>
        </p:txBody>
      </p:sp>
      <p:sp>
        <p:nvSpPr>
          <p:cNvPr id="16" name="Text Placeholder 15"/>
          <p:cNvSpPr>
            <a:spLocks noGrp="1"/>
          </p:cNvSpPr>
          <p:nvPr>
            <p:ph type="body" sz="quarter" idx="15" hasCustomPrompt="1"/>
          </p:nvPr>
        </p:nvSpPr>
        <p:spPr>
          <a:xfrm>
            <a:off x="571497" y="914400"/>
            <a:ext cx="11049675" cy="651673"/>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043516" y="2159845"/>
            <a:ext cx="10058400" cy="3657600"/>
          </a:xfrm>
        </p:spPr>
        <p:txBody>
          <a:bodyPr/>
          <a:lstStyle>
            <a:lvl1pPr marL="0" indent="0">
              <a:buNone/>
              <a:defRPr>
                <a:solidFill>
                  <a:schemeClr val="bg1"/>
                </a:solidFill>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134803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0"/>
            <a:ext cx="11048939" cy="838200"/>
          </a:xfrm>
        </p:spPr>
        <p:txBody>
          <a:bodyPr/>
          <a:lstStyle>
            <a:lvl1pPr>
              <a:defRPr>
                <a:solidFill>
                  <a:schemeClr val="tx2"/>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0765" y="1666332"/>
            <a:ext cx="11049674" cy="382731"/>
          </a:xfrm>
          <a:ln w="12700">
            <a:miter lim="400000"/>
          </a:ln>
        </p:spPr>
        <p:txBody>
          <a:bodyPr lIns="0" tIns="0" rIns="0" bIns="0">
            <a:noAutofit/>
          </a:bodyPr>
          <a:lstStyle>
            <a:lvl1pPr>
              <a:defRPr lang="en-US" sz="1800" b="1" smtClean="0">
                <a:solidFill>
                  <a:schemeClr val="tx1"/>
                </a:solidFill>
              </a:defRPr>
            </a:lvl1pPr>
            <a:lvl2pPr>
              <a:defRPr lang="en-US" smtClean="0"/>
            </a:lvl2pPr>
            <a:lvl3pPr>
              <a:defRPr lang="en-US" smtClean="0"/>
            </a:lvl3pPr>
          </a:lstStyle>
          <a:p>
            <a:pPr lvl="0"/>
            <a:r>
              <a:rPr lang="en-GB"/>
              <a:t>Click to edit Master text styles</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4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074420" y="2177288"/>
            <a:ext cx="10058400" cy="3657600"/>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359859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8" name="TextBox 7"/>
          <p:cNvSpPr txBox="1"/>
          <p:nvPr userDrawn="1"/>
        </p:nvSpPr>
        <p:spPr>
          <a:xfrm>
            <a:off x="2178718" y="2799264"/>
            <a:ext cx="7944452" cy="1000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ts val="2400"/>
              </a:lnSpc>
              <a:spcBef>
                <a:spcPts val="0"/>
              </a:spcBef>
              <a:spcAft>
                <a:spcPts val="600"/>
              </a:spcAft>
              <a:buClrTx/>
              <a:buSzTx/>
              <a:buFontTx/>
              <a:buNone/>
              <a:tabLst/>
            </a:pPr>
            <a:r>
              <a:rPr kumimoji="0" lang="en-US" sz="18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Figures are past results and are not predictive of results in future periods.</a:t>
            </a:r>
          </a:p>
          <a:p>
            <a:pPr marL="0" marR="0" indent="0" algn="l" defTabSz="457200" rtl="0" fontAlgn="auto" latinLnBrk="0" hangingPunct="0">
              <a:lnSpc>
                <a:spcPts val="2400"/>
              </a:lnSpc>
              <a:spcBef>
                <a:spcPts val="0"/>
              </a:spcBef>
              <a:spcAft>
                <a:spcPts val="0"/>
              </a:spcAft>
              <a:buClrTx/>
              <a:buSzTx/>
              <a:buFontTx/>
              <a:buNone/>
              <a:tabLst/>
            </a:pPr>
            <a:r>
              <a:rPr kumimoji="0" lang="en-US" sz="18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Investments are not FDIC-insured, nor are they deposits of or guaranteed by a bank or any other entity, so they may lose value.</a:t>
            </a:r>
          </a:p>
        </p:txBody>
      </p:sp>
    </p:spTree>
    <p:extLst>
      <p:ext uri="{BB962C8B-B14F-4D97-AF65-F5344CB8AC3E}">
        <p14:creationId xmlns:p14="http://schemas.microsoft.com/office/powerpoint/2010/main" val="343753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Tite Tex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7" y="838200"/>
            <a:ext cx="11048209" cy="624840"/>
          </a:xfrm>
        </p:spPr>
        <p:txBody>
          <a:bodyPr anchor="t" anchorCtr="0"/>
          <a:lstStyle>
            <a:lvl1pPr>
              <a:defRPr sz="4400" spc="0" baseline="0">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07"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2091690"/>
            <a:ext cx="8732523" cy="3486150"/>
          </a:xfrm>
        </p:spPr>
        <p:txBody>
          <a:bodyPr/>
          <a:lstStyle>
            <a:lvl1pPr>
              <a:defRPr sz="4800" b="0" spc="0" baseline="0">
                <a:solidFill>
                  <a:schemeClr val="bg1"/>
                </a:solidFill>
                <a:latin typeface="AvenirNext LT Com Regular" panose="020B0503020202020204" pitchFamily="34" charset="0"/>
              </a:defRPr>
            </a:lvl1pPr>
            <a:lvl2pPr>
              <a:defRPr sz="4800" b="0" spc="0" baseline="0">
                <a:solidFill>
                  <a:schemeClr val="bg1"/>
                </a:solidFill>
                <a:latin typeface="AvenirNext LT Com Regular" panose="020B0503020202020204" pitchFamily="34" charset="0"/>
              </a:defRPr>
            </a:lvl2pPr>
            <a:lvl3pPr>
              <a:defRPr sz="4800" b="0" spc="0" baseline="0">
                <a:solidFill>
                  <a:schemeClr val="bg1"/>
                </a:solidFill>
                <a:latin typeface="AvenirNext LT Com Regular" panose="020B0503020202020204" pitchFamily="34" charset="0"/>
              </a:defRPr>
            </a:lvl3pPr>
          </a:lstStyle>
          <a:p>
            <a:pPr lvl="0"/>
            <a:r>
              <a:rPr lang="en-GB"/>
              <a:t>Click to edit Master text styles</a:t>
            </a:r>
          </a:p>
          <a:p>
            <a:pPr lvl="1"/>
            <a:r>
              <a:rPr lang="en-GB"/>
              <a:t>Second level</a:t>
            </a:r>
          </a:p>
          <a:p>
            <a:pPr lvl="2"/>
            <a:r>
              <a:rPr lang="en-GB"/>
              <a:t>Third level</a:t>
            </a:r>
          </a:p>
        </p:txBody>
      </p:sp>
      <p:sp>
        <p:nvSpPr>
          <p:cNvPr id="16" name="Text Placeholder 15"/>
          <p:cNvSpPr>
            <a:spLocks noGrp="1"/>
          </p:cNvSpPr>
          <p:nvPr>
            <p:ph type="body" sz="quarter" idx="15" hasCustomPrompt="1"/>
          </p:nvPr>
        </p:nvSpPr>
        <p:spPr>
          <a:xfrm>
            <a:off x="571497" y="469533"/>
            <a:ext cx="11048941" cy="368667"/>
          </a:xfrm>
          <a:ln w="12700">
            <a:miter lim="400000"/>
          </a:ln>
        </p:spPr>
        <p:txBody>
          <a:bodyPr lIns="0" tIns="0" rIns="0" bIns="0" anchor="b" anchorCtr="0">
            <a:noAutofit/>
          </a:bodyPr>
          <a:lstStyle>
            <a:lvl1pPr>
              <a:defRPr lang="en-US" sz="2000" b="1" spc="100" baseline="0" smtClean="0">
                <a:solidFill>
                  <a:schemeClr val="accent2">
                    <a:lumMod val="20000"/>
                    <a:lumOff val="8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
        <p:nvSpPr>
          <p:cNvPr id="8" name="© The Capital Group Companies, Inc."/>
          <p:cNvSpPr txBox="1"/>
          <p:nvPr userDrawn="1"/>
        </p:nvSpPr>
        <p:spPr>
          <a:xfrm>
            <a:off x="571500" y="6463964"/>
            <a:ext cx="2819400" cy="12659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dirty="0">
                <a:solidFill>
                  <a:schemeClr val="bg1"/>
                </a:solidFill>
                <a:latin typeface="AvenirNext LT Com Regular" panose="020B0503020202020204" pitchFamily="34" charset="0"/>
              </a:rPr>
              <a:t>For financial professionals only. Not for use with the public.</a:t>
            </a:r>
          </a:p>
        </p:txBody>
      </p:sp>
    </p:spTree>
    <p:extLst>
      <p:ext uri="{BB962C8B-B14F-4D97-AF65-F5344CB8AC3E}">
        <p14:creationId xmlns:p14="http://schemas.microsoft.com/office/powerpoint/2010/main" val="245784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Section Divider Turquoise">
    <p:bg>
      <p:bgPr>
        <a:solidFill>
          <a:schemeClr val="accent4"/>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500" y="1497330"/>
            <a:ext cx="9975850" cy="2387615"/>
          </a:xfrm>
          <a:prstGeom prst="rect">
            <a:avLst/>
          </a:prstGeom>
        </p:spPr>
        <p:txBody>
          <a:bodyPr anchor="t"/>
          <a:lstStyle>
            <a:lvl1pPr>
              <a:lnSpc>
                <a:spcPct val="90000"/>
              </a:lnSpc>
              <a:spcAft>
                <a:spcPts val="1200"/>
              </a:spcAft>
              <a:defRPr sz="6600" spc="-72">
                <a:solidFill>
                  <a:srgbClr val="FFFFFF"/>
                </a:solidFill>
                <a:latin typeface="+mj-lt"/>
              </a:defRPr>
            </a:lvl1pPr>
          </a:lstStyle>
          <a:p>
            <a:r>
              <a:rPr lang="en-GB"/>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5" name="© The Capital Group Companies, Inc."/>
          <p:cNvSpPr txBox="1"/>
          <p:nvPr/>
        </p:nvSpPr>
        <p:spPr>
          <a:xfrm>
            <a:off x="571500" y="6464054"/>
            <a:ext cx="2747547"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b" anchorCtr="0">
            <a:spAutoFit/>
          </a:bodyPr>
          <a:lstStyle>
            <a:lvl1pPr algn="l">
              <a:lnSpc>
                <a:spcPct val="110000"/>
              </a:lnSpc>
              <a:spcBef>
                <a:spcPts val="1200"/>
              </a:spcBef>
              <a:defRPr sz="1600">
                <a:solidFill>
                  <a:srgbClr val="FFFFFF">
                    <a:alpha val="75000"/>
                  </a:srgbClr>
                </a:solidFill>
              </a:defRPr>
            </a:lvl1pPr>
          </a:lstStyle>
          <a:p>
            <a:pPr lvl="0"/>
            <a:r>
              <a:rPr lang="en-US" sz="800" dirty="0">
                <a:solidFill>
                  <a:schemeClr val="bg1"/>
                </a:solidFill>
                <a:latin typeface="+mn-lt"/>
              </a:rPr>
              <a:t>For financial professionals only. Not for use with the public.</a:t>
            </a:r>
          </a:p>
        </p:txBody>
      </p:sp>
      <p:sp>
        <p:nvSpPr>
          <p:cNvPr id="438" name="Subtitle"/>
          <p:cNvSpPr>
            <a:spLocks noGrp="1"/>
          </p:cNvSpPr>
          <p:nvPr>
            <p:ph type="body" sz="quarter" idx="14"/>
          </p:nvPr>
        </p:nvSpPr>
        <p:spPr>
          <a:xfrm>
            <a:off x="57150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200" b="1" spc="-30">
                <a:solidFill>
                  <a:schemeClr val="accent5">
                    <a:lumMod val="10000"/>
                    <a:lumOff val="90000"/>
                  </a:schemeClr>
                </a:solidFill>
                <a:latin typeface="+mn-lt"/>
                <a:ea typeface="+mn-ea"/>
                <a:cs typeface="+mn-cs"/>
                <a:sym typeface="Avenir Next LT Com Demi"/>
              </a:defRPr>
            </a:lvl1pPr>
          </a:lstStyle>
          <a:p>
            <a:pPr lvl="0"/>
            <a:r>
              <a:rPr lang="en-GB"/>
              <a:t>Click to edit Master text styles</a:t>
            </a:r>
          </a:p>
        </p:txBody>
      </p:sp>
      <p:sp>
        <p:nvSpPr>
          <p:cNvPr id="7" name="Footer Placeholder 2"/>
          <p:cNvSpPr>
            <a:spLocks noGrp="1"/>
          </p:cNvSpPr>
          <p:nvPr>
            <p:ph type="ftr" sz="quarter" idx="10"/>
          </p:nvPr>
        </p:nvSpPr>
        <p:spPr>
          <a:xfrm>
            <a:off x="571498" y="5961888"/>
            <a:ext cx="9397494" cy="320040"/>
          </a:xfrm>
        </p:spPr>
        <p:txBody>
          <a:bodyPr/>
          <a:lstStyle>
            <a:lvl1pPr>
              <a:defRPr>
                <a:solidFill>
                  <a:schemeClr val="bg1"/>
                </a:solidFill>
                <a:latin typeface="+mn-lt"/>
              </a:defRPr>
            </a:lvl1pPr>
          </a:lstStyle>
          <a:p>
            <a:pPr hangingPunct="1">
              <a:lnSpc>
                <a:spcPts val="900"/>
              </a:lnSpc>
            </a:pPr>
            <a:endParaRPr lang="en-US"/>
          </a:p>
        </p:txBody>
      </p:sp>
    </p:spTree>
    <p:extLst>
      <p:ext uri="{BB962C8B-B14F-4D97-AF65-F5344CB8AC3E}">
        <p14:creationId xmlns:p14="http://schemas.microsoft.com/office/powerpoint/2010/main" val="186860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Quote Sapphire">
    <p:bg>
      <p:bgPr>
        <a:solidFill>
          <a:schemeClr val="accent1"/>
        </a:solidFill>
        <a:effectLst/>
      </p:bgPr>
    </p:bg>
    <p:spTree>
      <p:nvGrpSpPr>
        <p:cNvPr id="1" name=""/>
        <p:cNvGrpSpPr/>
        <p:nvPr/>
      </p:nvGrpSpPr>
      <p:grpSpPr>
        <a:xfrm>
          <a:off x="0" y="0"/>
          <a:ext cx="0" cy="0"/>
          <a:chOff x="0" y="0"/>
          <a:chExt cx="0" cy="0"/>
        </a:xfrm>
      </p:grpSpPr>
      <p:sp>
        <p:nvSpPr>
          <p:cNvPr id="580" name="Body Level One…"/>
          <p:cNvSpPr txBox="1">
            <a:spLocks noGrp="1"/>
          </p:cNvSpPr>
          <p:nvPr>
            <p:ph type="body" idx="1" hasCustomPrompt="1"/>
          </p:nvPr>
        </p:nvSpPr>
        <p:spPr>
          <a:xfrm>
            <a:off x="576072" y="1405890"/>
            <a:ext cx="10933938" cy="3348990"/>
          </a:xfrm>
          <a:prstGeom prst="rect">
            <a:avLst/>
          </a:prstGeom>
        </p:spPr>
        <p:txBody>
          <a:bodyPr/>
          <a:lstStyle>
            <a:lvl1pPr marL="182880" indent="-182880">
              <a:lnSpc>
                <a:spcPct val="100000"/>
              </a:lnSpc>
              <a:spcBef>
                <a:spcPts val="0"/>
              </a:spcBef>
              <a:spcAft>
                <a:spcPts val="0"/>
              </a:spcAft>
              <a:defRPr sz="4000" b="0">
                <a:solidFill>
                  <a:srgbClr val="FFFFFF"/>
                </a:solidFill>
                <a:latin typeface="+mj-lt"/>
                <a:ea typeface="+mn-ea"/>
                <a:cs typeface="+mn-cs"/>
                <a:sym typeface="Avenir Next LT Com Demi"/>
              </a:defRPr>
            </a:lvl1pPr>
            <a:lvl2pPr marL="274320" indent="-274320">
              <a:lnSpc>
                <a:spcPct val="100000"/>
              </a:lnSpc>
              <a:defRPr sz="4000" b="0">
                <a:solidFill>
                  <a:srgbClr val="FFFFFF"/>
                </a:solidFill>
                <a:latin typeface="+mj-lt"/>
                <a:ea typeface="+mn-ea"/>
                <a:cs typeface="+mn-cs"/>
                <a:sym typeface="Avenir Next LT Com Demi"/>
              </a:defRPr>
            </a:lvl2pPr>
            <a:lvl3pPr marL="274320" indent="-274320">
              <a:lnSpc>
                <a:spcPct val="100000"/>
              </a:lnSpc>
              <a:defRPr sz="4000" b="0">
                <a:solidFill>
                  <a:srgbClr val="FFFFFF"/>
                </a:solidFill>
                <a:latin typeface="+mj-lt"/>
                <a:ea typeface="+mn-ea"/>
                <a:cs typeface="+mn-cs"/>
                <a:sym typeface="Avenir Next LT Com Demi"/>
              </a:defRPr>
            </a:lvl3pPr>
            <a:lvl4pPr marL="266700" indent="76200">
              <a:lnSpc>
                <a:spcPct val="100000"/>
              </a:lnSpc>
              <a:defRPr sz="6000" b="1">
                <a:solidFill>
                  <a:srgbClr val="FFFFFF"/>
                </a:solidFill>
                <a:latin typeface="+mn-lt"/>
                <a:ea typeface="+mn-ea"/>
                <a:cs typeface="+mn-cs"/>
                <a:sym typeface="Avenir Next LT Com Demi"/>
              </a:defRPr>
            </a:lvl4pPr>
            <a:lvl5pPr marL="266700" indent="190500">
              <a:lnSpc>
                <a:spcPct val="100000"/>
              </a:lnSpc>
              <a:defRPr sz="6000" b="1">
                <a:solidFill>
                  <a:srgbClr val="FFFFFF"/>
                </a:solidFill>
                <a:latin typeface="+mn-lt"/>
                <a:ea typeface="+mn-ea"/>
                <a:cs typeface="+mn-cs"/>
                <a:sym typeface="Avenir Next LT Com Demi"/>
              </a:defRPr>
            </a:lvl5pPr>
          </a:lstStyle>
          <a:p>
            <a:r>
              <a:rPr lang="en-US" dirty="0"/>
              <a:t>“</a:t>
            </a:r>
            <a:r>
              <a:rPr dirty="0"/>
              <a:t>Body Level One</a:t>
            </a:r>
            <a:br>
              <a:rPr lang="en-US" dirty="0"/>
            </a:br>
            <a:r>
              <a:rPr dirty="0"/>
              <a:t>Body Level Two</a:t>
            </a:r>
            <a:br>
              <a:rPr lang="en-US" dirty="0"/>
            </a:br>
            <a:r>
              <a:rPr dirty="0"/>
              <a:t>Body Level Three</a:t>
            </a:r>
          </a:p>
        </p:txBody>
      </p:sp>
      <p:sp>
        <p:nvSpPr>
          <p:cNvPr id="581" name="Slide Number"/>
          <p:cNvSpPr txBox="1">
            <a:spLocks noGrp="1"/>
          </p:cNvSpPr>
          <p:nvPr>
            <p:ph type="sldNum" sz="quarter" idx="2"/>
          </p:nvPr>
        </p:nvSpPr>
        <p:spPr>
          <a:xfrm>
            <a:off x="10908857" y="6464054"/>
            <a:ext cx="711647" cy="126509"/>
          </a:xfrm>
          <a:prstGeom prst="rect">
            <a:avLst/>
          </a:prstGeom>
        </p:spPr>
        <p:txBody>
          <a:bodyPr wrap="square"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582" name="Firstname Lastname"/>
          <p:cNvSpPr txBox="1">
            <a:spLocks noGrp="1"/>
          </p:cNvSpPr>
          <p:nvPr>
            <p:ph type="body" sz="quarter" idx="13"/>
          </p:nvPr>
        </p:nvSpPr>
        <p:spPr>
          <a:xfrm>
            <a:off x="576072" y="5090619"/>
            <a:ext cx="10933938" cy="304341"/>
          </a:xfrm>
          <a:prstGeom prst="rect">
            <a:avLst/>
          </a:prstGeom>
        </p:spPr>
        <p:txBody>
          <a:bodyPr wrap="square" lIns="182880" anchor="b" anchorCtr="0">
            <a:noAutofit/>
          </a:bodyPr>
          <a:lstStyle>
            <a:lvl1pPr>
              <a:lnSpc>
                <a:spcPct val="100000"/>
              </a:lnSpc>
              <a:spcBef>
                <a:spcPts val="0"/>
              </a:spcBef>
              <a:defRPr sz="2000" b="1">
                <a:solidFill>
                  <a:srgbClr val="FFFFFF"/>
                </a:solidFill>
                <a:latin typeface="+mn-lt"/>
                <a:ea typeface="+mn-ea"/>
                <a:cs typeface="+mn-cs"/>
                <a:sym typeface="Avenir Next LT Com Demi"/>
              </a:defRPr>
            </a:lvl1pPr>
          </a:lstStyle>
          <a:p>
            <a:pPr lvl="0"/>
            <a:r>
              <a:rPr lang="en-GB"/>
              <a:t>Click to edit Master text styles</a:t>
            </a:r>
          </a:p>
        </p:txBody>
      </p:sp>
      <p:sp>
        <p:nvSpPr>
          <p:cNvPr id="583" name="Title"/>
          <p:cNvSpPr txBox="1">
            <a:spLocks noGrp="1"/>
          </p:cNvSpPr>
          <p:nvPr>
            <p:ph type="body" sz="quarter" idx="14"/>
          </p:nvPr>
        </p:nvSpPr>
        <p:spPr>
          <a:xfrm>
            <a:off x="576072" y="5499952"/>
            <a:ext cx="10933938" cy="276999"/>
          </a:xfrm>
          <a:prstGeom prst="rect">
            <a:avLst/>
          </a:prstGeom>
        </p:spPr>
        <p:txBody>
          <a:bodyPr wrap="square" lIns="182880">
            <a:spAutoFit/>
          </a:bodyPr>
          <a:lstStyle>
            <a:lvl1pPr>
              <a:lnSpc>
                <a:spcPct val="100000"/>
              </a:lnSpc>
              <a:spcBef>
                <a:spcPts val="0"/>
              </a:spcBef>
              <a:defRPr sz="1800">
                <a:solidFill>
                  <a:schemeClr val="bg1"/>
                </a:solidFill>
                <a:latin typeface="+mn-lt"/>
              </a:defRPr>
            </a:lvl1pPr>
          </a:lstStyle>
          <a:p>
            <a:pPr lvl="0"/>
            <a:r>
              <a:rPr lang="en-GB"/>
              <a:t>Click to edit Master text styles</a:t>
            </a:r>
          </a:p>
        </p:txBody>
      </p:sp>
      <p:sp>
        <p:nvSpPr>
          <p:cNvPr id="586" name="© The Capital Group Companies, Inc."/>
          <p:cNvSpPr txBox="1"/>
          <p:nvPr/>
        </p:nvSpPr>
        <p:spPr>
          <a:xfrm>
            <a:off x="576072" y="6464054"/>
            <a:ext cx="2747547" cy="12650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spAutoFit/>
          </a:bodyPr>
          <a:lstStyle>
            <a:lvl1pPr algn="l">
              <a:lnSpc>
                <a:spcPct val="110000"/>
              </a:lnSpc>
              <a:spcBef>
                <a:spcPts val="1200"/>
              </a:spcBef>
              <a:defRPr sz="1600">
                <a:solidFill>
                  <a:srgbClr val="FFFFFF">
                    <a:alpha val="75000"/>
                  </a:srgbClr>
                </a:solidFill>
              </a:defRPr>
            </a:lvl1pPr>
          </a:lstStyle>
          <a:p>
            <a:pPr lvl="0"/>
            <a:r>
              <a:rPr lang="en-US" sz="800" dirty="0">
                <a:solidFill>
                  <a:schemeClr val="bg1"/>
                </a:solidFill>
                <a:latin typeface="+mn-lt"/>
              </a:rPr>
              <a:t>For financial professionals only. Not for use with the public.</a:t>
            </a:r>
          </a:p>
        </p:txBody>
      </p:sp>
    </p:spTree>
    <p:extLst>
      <p:ext uri="{BB962C8B-B14F-4D97-AF65-F5344CB8AC3E}">
        <p14:creationId xmlns:p14="http://schemas.microsoft.com/office/powerpoint/2010/main" val="351958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Quote Aperture Headshot">
    <p:spTree>
      <p:nvGrpSpPr>
        <p:cNvPr id="1" name=""/>
        <p:cNvGrpSpPr/>
        <p:nvPr/>
      </p:nvGrpSpPr>
      <p:grpSpPr>
        <a:xfrm>
          <a:off x="0" y="0"/>
          <a:ext cx="0" cy="0"/>
          <a:chOff x="0" y="0"/>
          <a:chExt cx="0" cy="0"/>
        </a:xfrm>
      </p:grpSpPr>
      <p:sp>
        <p:nvSpPr>
          <p:cNvPr id="648" name="Image"/>
          <p:cNvSpPr>
            <a:spLocks noGrp="1"/>
          </p:cNvSpPr>
          <p:nvPr>
            <p:ph type="pic" sz="half" idx="13"/>
          </p:nvPr>
        </p:nvSpPr>
        <p:spPr>
          <a:xfrm>
            <a:off x="794655" y="1084179"/>
            <a:ext cx="2743199" cy="2743200"/>
          </a:xfrm>
          <a:prstGeom prst="ellipse">
            <a:avLst/>
          </a:prstGeom>
          <a:ln>
            <a:solidFill>
              <a:schemeClr val="bg1">
                <a:lumMod val="75000"/>
              </a:schemeClr>
            </a:solidFill>
          </a:ln>
        </p:spPr>
        <p:txBody>
          <a:bodyPr lIns="0" tIns="0" rIns="0" bIns="0" anchor="ctr" anchorCtr="1">
            <a:noAutofit/>
          </a:bodyPr>
          <a:lstStyle>
            <a:lvl1pPr>
              <a:defRPr>
                <a:latin typeface="+mn-lt"/>
              </a:defRPr>
            </a:lvl1pPr>
          </a:lstStyle>
          <a:p>
            <a:r>
              <a:rPr lang="en-GB"/>
              <a:t>Click icon to add picture</a:t>
            </a:r>
            <a:endParaRPr dirty="0"/>
          </a:p>
        </p:txBody>
      </p:sp>
      <p:sp>
        <p:nvSpPr>
          <p:cNvPr id="649" name="Firstname Lastname"/>
          <p:cNvSpPr txBox="1">
            <a:spLocks noGrp="1"/>
          </p:cNvSpPr>
          <p:nvPr>
            <p:ph type="body" sz="quarter" idx="14"/>
          </p:nvPr>
        </p:nvSpPr>
        <p:spPr>
          <a:xfrm>
            <a:off x="3864428" y="4873954"/>
            <a:ext cx="7607481" cy="304341"/>
          </a:xfrm>
          <a:prstGeom prst="rect">
            <a:avLst/>
          </a:prstGeom>
        </p:spPr>
        <p:txBody>
          <a:bodyPr wrap="square" lIns="182880" anchor="b" anchorCtr="0">
            <a:noAutofit/>
          </a:bodyPr>
          <a:lstStyle>
            <a:lvl1pPr>
              <a:lnSpc>
                <a:spcPct val="100000"/>
              </a:lnSpc>
              <a:spcBef>
                <a:spcPts val="0"/>
              </a:spcBef>
              <a:defRPr sz="2000" b="1">
                <a:solidFill>
                  <a:schemeClr val="tx1"/>
                </a:solidFill>
                <a:latin typeface="+mn-lt"/>
                <a:ea typeface="+mn-ea"/>
                <a:cs typeface="+mn-cs"/>
                <a:sym typeface="Avenir Next LT Com Demi"/>
              </a:defRPr>
            </a:lvl1pPr>
          </a:lstStyle>
          <a:p>
            <a:pPr lvl="0"/>
            <a:r>
              <a:rPr lang="en-GB"/>
              <a:t>Click to edit Master text styles</a:t>
            </a:r>
          </a:p>
        </p:txBody>
      </p:sp>
      <p:sp>
        <p:nvSpPr>
          <p:cNvPr id="650" name="Title"/>
          <p:cNvSpPr txBox="1">
            <a:spLocks noGrp="1"/>
          </p:cNvSpPr>
          <p:nvPr>
            <p:ph type="body" sz="quarter" idx="15"/>
          </p:nvPr>
        </p:nvSpPr>
        <p:spPr>
          <a:xfrm>
            <a:off x="3864428" y="5242930"/>
            <a:ext cx="7607477" cy="273814"/>
          </a:xfrm>
          <a:prstGeom prst="rect">
            <a:avLst/>
          </a:prstGeom>
        </p:spPr>
        <p:txBody>
          <a:bodyPr lIns="182880">
            <a:noAutofit/>
          </a:bodyPr>
          <a:lstStyle>
            <a:lvl1pPr>
              <a:lnSpc>
                <a:spcPct val="100000"/>
              </a:lnSpc>
              <a:spcBef>
                <a:spcPts val="0"/>
              </a:spcBef>
              <a:defRPr sz="1800">
                <a:solidFill>
                  <a:schemeClr val="tx1"/>
                </a:solidFill>
                <a:latin typeface="+mn-lt"/>
              </a:defRPr>
            </a:lvl1pPr>
          </a:lstStyle>
          <a:p>
            <a:pPr lvl="0"/>
            <a:r>
              <a:rPr lang="en-GB"/>
              <a:t>Click to edit Master text styles</a:t>
            </a:r>
          </a:p>
        </p:txBody>
      </p:sp>
      <p:sp>
        <p:nvSpPr>
          <p:cNvPr id="651" name="Body Level One…"/>
          <p:cNvSpPr txBox="1">
            <a:spLocks noGrp="1"/>
          </p:cNvSpPr>
          <p:nvPr>
            <p:ph type="body" sz="half" idx="1" hasCustomPrompt="1"/>
          </p:nvPr>
        </p:nvSpPr>
        <p:spPr>
          <a:xfrm>
            <a:off x="3864428" y="1051523"/>
            <a:ext cx="7607481" cy="3418114"/>
          </a:xfrm>
          <a:prstGeom prst="rect">
            <a:avLst/>
          </a:prstGeom>
        </p:spPr>
        <p:txBody>
          <a:bodyPr/>
          <a:lstStyle>
            <a:lvl1pPr marL="182880" indent="-182880">
              <a:lnSpc>
                <a:spcPct val="100000"/>
              </a:lnSpc>
              <a:defRPr sz="3400" b="0">
                <a:solidFill>
                  <a:schemeClr val="tx2"/>
                </a:solidFill>
                <a:latin typeface="+mj-lt"/>
                <a:ea typeface="+mn-ea"/>
                <a:cs typeface="+mn-cs"/>
                <a:sym typeface="Avenir Next LT Com Demi"/>
              </a:defRPr>
            </a:lvl1pPr>
            <a:lvl2pPr marL="0" indent="0">
              <a:lnSpc>
                <a:spcPct val="90000"/>
              </a:lnSpc>
              <a:defRPr sz="3600" b="1">
                <a:solidFill>
                  <a:schemeClr val="accent1"/>
                </a:solidFill>
                <a:latin typeface="+mj-lt"/>
                <a:ea typeface="+mn-ea"/>
                <a:cs typeface="+mn-cs"/>
                <a:sym typeface="Avenir Next LT Com Demi"/>
              </a:defRPr>
            </a:lvl2pPr>
            <a:lvl3pPr marL="0" indent="0">
              <a:lnSpc>
                <a:spcPct val="90000"/>
              </a:lnSpc>
              <a:defRPr sz="3600" b="1">
                <a:solidFill>
                  <a:schemeClr val="accent1"/>
                </a:solidFill>
                <a:latin typeface="+mj-lt"/>
                <a:ea typeface="+mn-ea"/>
                <a:cs typeface="+mn-cs"/>
                <a:sym typeface="Avenir Next LT Com Demi"/>
              </a:defRPr>
            </a:lvl3pPr>
            <a:lvl4pPr marL="0" indent="0">
              <a:lnSpc>
                <a:spcPct val="90000"/>
              </a:lnSpc>
              <a:defRPr sz="3600" b="1">
                <a:solidFill>
                  <a:schemeClr val="accent1"/>
                </a:solidFill>
                <a:latin typeface="+mj-lt"/>
                <a:ea typeface="+mn-ea"/>
                <a:cs typeface="+mn-cs"/>
                <a:sym typeface="Avenir Next LT Com Demi"/>
              </a:defRPr>
            </a:lvl4pPr>
            <a:lvl5pPr marL="0" indent="0">
              <a:lnSpc>
                <a:spcPct val="90000"/>
              </a:lnSpc>
              <a:defRPr sz="3600" b="1">
                <a:solidFill>
                  <a:schemeClr val="accent1"/>
                </a:solidFill>
                <a:latin typeface="+mj-lt"/>
                <a:ea typeface="+mn-ea"/>
                <a:cs typeface="+mn-cs"/>
                <a:sym typeface="Avenir Next LT Com Demi"/>
              </a:defRPr>
            </a:lvl5pPr>
          </a:lstStyle>
          <a:p>
            <a:pPr lvl="0"/>
            <a:r>
              <a:rPr lang="en-US" dirty="0"/>
              <a:t>“Click to edit Master text styles</a:t>
            </a:r>
            <a:br>
              <a:rPr lang="en-US" dirty="0"/>
            </a:br>
            <a:r>
              <a:rPr lang="en-US" dirty="0"/>
              <a:t>Second level</a:t>
            </a:r>
            <a:br>
              <a:rPr lang="en-US" dirty="0"/>
            </a:br>
            <a:r>
              <a:rPr lang="en-US" dirty="0"/>
              <a:t>Third level</a:t>
            </a:r>
            <a:br>
              <a:rPr lang="en-US" dirty="0"/>
            </a:br>
            <a:r>
              <a:rPr lang="en-US" dirty="0"/>
              <a:t>Fourth level</a:t>
            </a:r>
            <a:br>
              <a:rPr lang="en-US" dirty="0"/>
            </a:br>
            <a:r>
              <a:rPr lang="en-US" dirty="0"/>
              <a:t>Fifth level</a:t>
            </a:r>
            <a:endParaRPr dirty="0"/>
          </a:p>
        </p:txBody>
      </p:sp>
      <p:sp>
        <p:nvSpPr>
          <p:cNvPr id="652" name="Slide Number"/>
          <p:cNvSpPr txBox="1">
            <a:spLocks noGrp="1"/>
          </p:cNvSpPr>
          <p:nvPr>
            <p:ph type="sldNum" sz="quarter" idx="2"/>
          </p:nvPr>
        </p:nvSpPr>
        <p:spPr>
          <a:xfrm>
            <a:off x="10908857" y="6464054"/>
            <a:ext cx="711647" cy="126509"/>
          </a:xfrm>
          <a:prstGeom prst="rect">
            <a:avLst/>
          </a:prstGeom>
        </p:spPr>
        <p:txBody>
          <a:bodyPr/>
          <a:lstStyle>
            <a:lvl1pPr>
              <a:defRPr>
                <a:solidFill>
                  <a:schemeClr val="tx1"/>
                </a:solidFill>
                <a:latin typeface="+mn-lt"/>
              </a:defRPr>
            </a:lvl1pPr>
          </a:lstStyle>
          <a:p>
            <a:fld id="{86CB4B4D-7CA3-9044-876B-883B54F8677D}" type="slidenum">
              <a:rPr lang="en-US" smtClean="0"/>
              <a:pPr/>
              <a:t>‹#›</a:t>
            </a:fld>
            <a:endParaRPr lang="en-US" dirty="0"/>
          </a:p>
        </p:txBody>
      </p:sp>
      <p:sp>
        <p:nvSpPr>
          <p:cNvPr id="13" name="Footer Placeholder 2"/>
          <p:cNvSpPr>
            <a:spLocks noGrp="1"/>
          </p:cNvSpPr>
          <p:nvPr>
            <p:ph type="ftr" sz="quarter" idx="10"/>
          </p:nvPr>
        </p:nvSpPr>
        <p:spPr>
          <a:xfrm>
            <a:off x="571497" y="5961888"/>
            <a:ext cx="2680521" cy="320040"/>
          </a:xfrm>
        </p:spPr>
        <p:txBody>
          <a:bodyPr/>
          <a:lstStyle>
            <a:lvl1pPr>
              <a:defRPr>
                <a:solidFill>
                  <a:schemeClr val="tx1"/>
                </a:solidFill>
                <a:latin typeface="+mn-lt"/>
              </a:defRPr>
            </a:lvl1pPr>
          </a:lstStyle>
          <a:p>
            <a:pPr hangingPunct="1">
              <a:lnSpc>
                <a:spcPts val="900"/>
              </a:lnSpc>
            </a:pPr>
            <a:endParaRPr lang="en-US" dirty="0"/>
          </a:p>
        </p:txBody>
      </p:sp>
    </p:spTree>
    <p:extLst>
      <p:ext uri="{BB962C8B-B14F-4D97-AF65-F5344CB8AC3E}">
        <p14:creationId xmlns:p14="http://schemas.microsoft.com/office/powerpoint/2010/main" val="129219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G-CGAF 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355303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FORMAL Title/Subtitle only">
    <p:spTree>
      <p:nvGrpSpPr>
        <p:cNvPr id="1" name=""/>
        <p:cNvGrpSpPr/>
        <p:nvPr/>
      </p:nvGrpSpPr>
      <p:grpSpPr>
        <a:xfrm>
          <a:off x="0" y="0"/>
          <a:ext cx="0" cy="0"/>
          <a:chOff x="0" y="0"/>
          <a:chExt cx="0" cy="0"/>
        </a:xfrm>
      </p:grpSpPr>
      <p:sp>
        <p:nvSpPr>
          <p:cNvPr id="509" name="Title Text"/>
          <p:cNvSpPr txBox="1">
            <a:spLocks noGrp="1"/>
          </p:cNvSpPr>
          <p:nvPr>
            <p:ph type="title"/>
          </p:nvPr>
        </p:nvSpPr>
        <p:spPr>
          <a:xfrm>
            <a:off x="571500" y="368300"/>
            <a:ext cx="9397492" cy="381000"/>
          </a:xfrm>
          <a:prstGeom prst="rect">
            <a:avLst/>
          </a:prstGeom>
        </p:spPr>
        <p:txBody>
          <a:bodyPr anchor="t"/>
          <a:lstStyle>
            <a:lvl1pPr>
              <a:defRPr sz="2400" spc="-24">
                <a:solidFill>
                  <a:srgbClr val="00539F"/>
                </a:solidFill>
              </a:defRPr>
            </a:lvl1pPr>
          </a:lstStyle>
          <a:p>
            <a:r>
              <a:rPr dirty="0"/>
              <a:t>Title Text</a:t>
            </a:r>
          </a:p>
        </p:txBody>
      </p:sp>
      <p:sp>
        <p:nvSpPr>
          <p:cNvPr id="511"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mn-lt"/>
              </a:defRPr>
            </a:lvl1pPr>
          </a:lstStyle>
          <a:p>
            <a:fld id="{86CB4B4D-7CA3-9044-876B-883B54F8677D}" type="slidenum">
              <a:rPr lang="en-US" smtClean="0"/>
              <a:pPr/>
              <a:t>‹#›</a:t>
            </a:fld>
            <a:endParaRPr lang="en-US"/>
          </a:p>
        </p:txBody>
      </p:sp>
      <p:sp>
        <p:nvSpPr>
          <p:cNvPr id="513" name="Subtitle"/>
          <p:cNvSpPr>
            <a:spLocks noGrp="1"/>
          </p:cNvSpPr>
          <p:nvPr>
            <p:ph type="body" sz="quarter" idx="13"/>
          </p:nvPr>
        </p:nvSpPr>
        <p:spPr>
          <a:xfrm>
            <a:off x="571500" y="762000"/>
            <a:ext cx="9397492" cy="266700"/>
          </a:xfrm>
          <a:prstGeom prst="rect">
            <a:avLst/>
          </a:prstGeom>
        </p:spPr>
        <p:txBody>
          <a:bodyPr lIns="0" tIns="0" rIns="0" bIns="0">
            <a:noAutofit/>
          </a:bodyPr>
          <a:lstStyle>
            <a:lvl1pPr>
              <a:lnSpc>
                <a:spcPct val="100000"/>
              </a:lnSpc>
              <a:spcBef>
                <a:spcPts val="0"/>
              </a:spcBef>
              <a:tabLst>
                <a:tab pos="476250" algn="l"/>
              </a:tabLst>
              <a:defRPr b="1">
                <a:solidFill>
                  <a:schemeClr val="tx1"/>
                </a:solidFill>
                <a:latin typeface="+mn-lt"/>
                <a:ea typeface="+mn-ea"/>
                <a:cs typeface="+mn-cs"/>
                <a:sym typeface="Avenir Next LT Com Demi"/>
              </a:defRPr>
            </a:lvl1pPr>
          </a:lstStyle>
          <a:p>
            <a:r>
              <a:rPr dirty="0"/>
              <a:t>Subtitle</a:t>
            </a:r>
          </a:p>
        </p:txBody>
      </p:sp>
      <p:sp>
        <p:nvSpPr>
          <p:cNvPr id="11" name="© The Capital Group Companies, Inc."/>
          <p:cNvSpPr txBox="1"/>
          <p:nvPr userDrawn="1"/>
        </p:nvSpPr>
        <p:spPr>
          <a:xfrm>
            <a:off x="571500" y="6400710"/>
            <a:ext cx="1962076"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mn-lt"/>
              </a:rPr>
              <a:t>© 2025 Capital Group. All rights reserved.</a:t>
            </a:r>
            <a:endParaRPr sz="800" dirty="0">
              <a:solidFill>
                <a:srgbClr val="7D726D"/>
              </a:solidFill>
              <a:latin typeface="+mn-lt"/>
            </a:endParaRPr>
          </a:p>
        </p:txBody>
      </p:sp>
      <p:sp>
        <p:nvSpPr>
          <p:cNvPr id="12" name="Footnotes"/>
          <p:cNvSpPr txBox="1">
            <a:spLocks noGrp="1"/>
          </p:cNvSpPr>
          <p:nvPr>
            <p:ph type="body" sz="quarter" idx="14"/>
          </p:nvPr>
        </p:nvSpPr>
        <p:spPr>
          <a:xfrm>
            <a:off x="571500" y="6111564"/>
            <a:ext cx="7289800" cy="135422"/>
          </a:xfrm>
          <a:prstGeom prst="rect">
            <a:avLst/>
          </a:prstGeom>
        </p:spPr>
        <p:txBody>
          <a:bodyPr anchor="b">
            <a:spAutoFit/>
          </a:bodyPr>
          <a:lstStyle>
            <a:lvl1pPr>
              <a:lnSpc>
                <a:spcPct val="110000"/>
              </a:lnSpc>
              <a:spcBef>
                <a:spcPts val="600"/>
              </a:spcBef>
              <a:defRPr sz="800">
                <a:solidFill>
                  <a:schemeClr val="accent5"/>
                </a:solidFill>
                <a:latin typeface="+mn-lt"/>
              </a:defRPr>
            </a:lvl1pPr>
          </a:lstStyle>
          <a:p>
            <a:r>
              <a:rPr dirty="0"/>
              <a:t>Footnotes</a:t>
            </a:r>
          </a:p>
        </p:txBody>
      </p:sp>
    </p:spTree>
    <p:extLst>
      <p:ext uri="{BB962C8B-B14F-4D97-AF65-F5344CB8AC3E}">
        <p14:creationId xmlns:p14="http://schemas.microsoft.com/office/powerpoint/2010/main" val="393338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Bank hedge">
    <p:spTree>
      <p:nvGrpSpPr>
        <p:cNvPr id="1" name=""/>
        <p:cNvGrpSpPr/>
        <p:nvPr/>
      </p:nvGrpSpPr>
      <p:grpSpPr>
        <a:xfrm>
          <a:off x="0" y="0"/>
          <a:ext cx="0" cy="0"/>
          <a:chOff x="0" y="0"/>
          <a:chExt cx="0" cy="0"/>
        </a:xfrm>
      </p:grpSpPr>
      <p:sp>
        <p:nvSpPr>
          <p:cNvPr id="42" name="Slide Number"/>
          <p:cNvSpPr txBox="1">
            <a:spLocks noGrp="1"/>
          </p:cNvSpPr>
          <p:nvPr>
            <p:ph type="sldNum" sz="quarter" idx="2"/>
          </p:nvPr>
        </p:nvSpPr>
        <p:spPr>
          <a:xfrm>
            <a:off x="10908857" y="6400800"/>
            <a:ext cx="711647" cy="126509"/>
          </a:xfrm>
          <a:prstGeom prst="rect">
            <a:avLst/>
          </a:prstGeom>
        </p:spPr>
        <p:txBody>
          <a:bodyPr/>
          <a:lstStyle>
            <a:lvl1pPr>
              <a:defRPr>
                <a:solidFill>
                  <a:srgbClr val="7D726D"/>
                </a:solidFill>
                <a:latin typeface="+mn-lt"/>
              </a:defRPr>
            </a:lvl1pPr>
          </a:lstStyle>
          <a:p>
            <a:fld id="{86CB4B4D-7CA3-9044-876B-883B54F8677D}" type="slidenum">
              <a:rPr lang="en-US" smtClean="0"/>
              <a:pPr/>
              <a:t>‹#›</a:t>
            </a:fld>
            <a:endParaRPr lang="en-US"/>
          </a:p>
        </p:txBody>
      </p:sp>
      <p:sp>
        <p:nvSpPr>
          <p:cNvPr id="12" name="© The Capital Group Companies, Inc."/>
          <p:cNvSpPr txBox="1"/>
          <p:nvPr userDrawn="1"/>
        </p:nvSpPr>
        <p:spPr>
          <a:xfrm>
            <a:off x="571500" y="6400710"/>
            <a:ext cx="1962076"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5E5E5E"/>
                </a:solidFill>
              </a:defRPr>
            </a:lvl1pPr>
          </a:lstStyle>
          <a:p>
            <a:r>
              <a:rPr lang="en-US" sz="800" dirty="0">
                <a:solidFill>
                  <a:srgbClr val="7D726D"/>
                </a:solidFill>
                <a:latin typeface="+mn-lt"/>
              </a:rPr>
              <a:t>© 2025 Capital Group. All rights reserved.</a:t>
            </a:r>
            <a:endParaRPr sz="800" dirty="0">
              <a:solidFill>
                <a:srgbClr val="7D726D"/>
              </a:solidFill>
              <a:latin typeface="+mn-lt"/>
            </a:endParaRPr>
          </a:p>
        </p:txBody>
      </p:sp>
      <p:sp>
        <p:nvSpPr>
          <p:cNvPr id="10" name="TextBox 9"/>
          <p:cNvSpPr txBox="1"/>
          <p:nvPr userDrawn="1"/>
        </p:nvSpPr>
        <p:spPr>
          <a:xfrm>
            <a:off x="1656748" y="2928864"/>
            <a:ext cx="8901112" cy="1000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200" rtl="0" fontAlgn="auto" latinLnBrk="0" hangingPunct="0">
              <a:lnSpc>
                <a:spcPts val="2400"/>
              </a:lnSpc>
              <a:spcBef>
                <a:spcPts val="0"/>
              </a:spcBef>
              <a:spcAft>
                <a:spcPts val="600"/>
              </a:spcAft>
              <a:buClrTx/>
              <a:buSzTx/>
              <a:buFontTx/>
              <a:buNone/>
              <a:tabLst/>
            </a:pPr>
            <a:r>
              <a:rPr kumimoji="0" lang="en-US" sz="1800" b="0" i="0" u="none" strike="noStrike" cap="none" spc="0" normalizeH="0" baseline="0" dirty="0">
                <a:ln>
                  <a:noFill/>
                </a:ln>
                <a:solidFill>
                  <a:srgbClr val="000000"/>
                </a:solidFill>
                <a:effectLst/>
                <a:uFillTx/>
                <a:latin typeface="AvenirNext LT Com Regular" panose="020B0503020202020204" pitchFamily="34" charset="0"/>
                <a:ea typeface="Avenir Next LT Com Regular"/>
                <a:cs typeface="Avenir Next LT Com Regular"/>
                <a:sym typeface="Avenir Next LT Com Regular"/>
              </a:rPr>
              <a:t>Figures are past results and are not predictive of results in future periods.</a:t>
            </a:r>
          </a:p>
          <a:p>
            <a:pPr marL="0" marR="0" indent="0" algn="l" defTabSz="457200" rtl="0" fontAlgn="auto" latinLnBrk="0" hangingPunct="0">
              <a:lnSpc>
                <a:spcPts val="24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AvenirNext LT Com Regular" panose="020B0503020202020204" pitchFamily="34" charset="0"/>
                <a:ea typeface="Avenir Next LT Com Regular"/>
                <a:cs typeface="Avenir Next LT Com Regular"/>
                <a:sym typeface="Avenir Next LT Com Regular"/>
              </a:rPr>
              <a:t>Investments are not FDIC-insured, nor are they deposits of or guaranteed by a bank or any other entity, so they may lose value.</a:t>
            </a:r>
          </a:p>
        </p:txBody>
      </p:sp>
    </p:spTree>
    <p:extLst>
      <p:ext uri="{BB962C8B-B14F-4D97-AF65-F5344CB8AC3E}">
        <p14:creationId xmlns:p14="http://schemas.microsoft.com/office/powerpoint/2010/main" val="367971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C7FAB-D2B5-FFB5-AE86-E6E61B813C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ECD482-3DAD-655F-2343-252C90D5C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CA2F98-BFAA-B1B8-0663-CF485A7C4115}"/>
              </a:ext>
            </a:extLst>
          </p:cNvPr>
          <p:cNvSpPr>
            <a:spLocks noGrp="1"/>
          </p:cNvSpPr>
          <p:nvPr>
            <p:ph type="dt" sz="half" idx="10"/>
          </p:nvPr>
        </p:nvSpPr>
        <p:spPr/>
        <p:txBody>
          <a:body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EFE19E74-F66C-871B-9C0B-16AB57BC7A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A8C39-186C-8CA9-A87B-0347408D8F87}"/>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32312168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0754-DE00-8EE3-65F3-64AF6630B5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B0D956-597B-88FC-C39F-F5A9DE82A6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9CC98E-2C3D-CDA2-28CE-4CCCEDF790FE}"/>
              </a:ext>
            </a:extLst>
          </p:cNvPr>
          <p:cNvSpPr>
            <a:spLocks noGrp="1"/>
          </p:cNvSpPr>
          <p:nvPr>
            <p:ph type="dt" sz="half" idx="10"/>
          </p:nvPr>
        </p:nvSpPr>
        <p:spPr/>
        <p:txBody>
          <a:body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B9BD5AB8-FED9-A9D2-05CA-DC37694A0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702D9-02F8-1DF9-99F0-B2648E5EA00B}"/>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1798069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52F3-3AE8-CD26-393A-D54A36F03B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56ED61-06E1-EC4E-3930-80FA10DE14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0F778B-70B0-3D71-AD39-9C459A0CB23C}"/>
              </a:ext>
            </a:extLst>
          </p:cNvPr>
          <p:cNvSpPr>
            <a:spLocks noGrp="1"/>
          </p:cNvSpPr>
          <p:nvPr>
            <p:ph type="dt" sz="half" idx="10"/>
          </p:nvPr>
        </p:nvSpPr>
        <p:spPr/>
        <p:txBody>
          <a:body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7423EE29-BE9E-E8D4-D658-30C827196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DD8E2-9682-A180-3EF9-88876E48786F}"/>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9001477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9F04-4138-64E4-1F4D-1704D99C6D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9E0D59-DD70-9679-88BA-DCCEAD01B0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914ADD-94A4-1C09-1AC6-031BBDA9FB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84ACF2-E2C9-442C-62D2-A9A8C45A086E}"/>
              </a:ext>
            </a:extLst>
          </p:cNvPr>
          <p:cNvSpPr>
            <a:spLocks noGrp="1"/>
          </p:cNvSpPr>
          <p:nvPr>
            <p:ph type="dt" sz="half" idx="10"/>
          </p:nvPr>
        </p:nvSpPr>
        <p:spPr/>
        <p:txBody>
          <a:bodyPr/>
          <a:lstStyle/>
          <a:p>
            <a:fld id="{5C226D30-C859-B54D-BD0B-42747FF88C25}" type="datetimeFigureOut">
              <a:t>7/31/2025</a:t>
            </a:fld>
            <a:endParaRPr lang="en-US"/>
          </a:p>
        </p:txBody>
      </p:sp>
      <p:sp>
        <p:nvSpPr>
          <p:cNvPr id="6" name="Footer Placeholder 5">
            <a:extLst>
              <a:ext uri="{FF2B5EF4-FFF2-40B4-BE49-F238E27FC236}">
                <a16:creationId xmlns:a16="http://schemas.microsoft.com/office/drawing/2014/main" id="{11761392-6308-23E4-EBDD-F15BBDB81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1DDA9-A89B-0DB6-29BB-E1BC389F36B9}"/>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15208957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DCEC-815C-2833-DFEE-905892916E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C09809-95AC-F1C3-56F1-FA1F48FA75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C376CC-4DCD-C257-D5C0-3F6570577A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869A41-6A40-9E4E-643D-DA439BE11C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334AD-6244-5746-3611-D12D74A739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11EA85-FA17-2054-2E2E-A977CDB996B2}"/>
              </a:ext>
            </a:extLst>
          </p:cNvPr>
          <p:cNvSpPr>
            <a:spLocks noGrp="1"/>
          </p:cNvSpPr>
          <p:nvPr>
            <p:ph type="dt" sz="half" idx="10"/>
          </p:nvPr>
        </p:nvSpPr>
        <p:spPr/>
        <p:txBody>
          <a:bodyPr/>
          <a:lstStyle/>
          <a:p>
            <a:fld id="{5C226D30-C859-B54D-BD0B-42747FF88C25}" type="datetimeFigureOut">
              <a:t>7/31/2025</a:t>
            </a:fld>
            <a:endParaRPr lang="en-US"/>
          </a:p>
        </p:txBody>
      </p:sp>
      <p:sp>
        <p:nvSpPr>
          <p:cNvPr id="8" name="Footer Placeholder 7">
            <a:extLst>
              <a:ext uri="{FF2B5EF4-FFF2-40B4-BE49-F238E27FC236}">
                <a16:creationId xmlns:a16="http://schemas.microsoft.com/office/drawing/2014/main" id="{4568DE79-0A93-5060-2B3E-EE04B9D692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6ED987-62CD-A12B-9A60-26E72AF20F46}"/>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6592764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3A5AD-5248-B4DD-20E8-4C8197C23C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3D5471-C886-620B-D910-8A675400F6D5}"/>
              </a:ext>
            </a:extLst>
          </p:cNvPr>
          <p:cNvSpPr>
            <a:spLocks noGrp="1"/>
          </p:cNvSpPr>
          <p:nvPr>
            <p:ph type="dt" sz="half" idx="10"/>
          </p:nvPr>
        </p:nvSpPr>
        <p:spPr/>
        <p:txBody>
          <a:bodyPr/>
          <a:lstStyle/>
          <a:p>
            <a:fld id="{5C226D30-C859-B54D-BD0B-42747FF88C25}" type="datetimeFigureOut">
              <a:t>7/31/2025</a:t>
            </a:fld>
            <a:endParaRPr lang="en-US"/>
          </a:p>
        </p:txBody>
      </p:sp>
      <p:sp>
        <p:nvSpPr>
          <p:cNvPr id="4" name="Footer Placeholder 3">
            <a:extLst>
              <a:ext uri="{FF2B5EF4-FFF2-40B4-BE49-F238E27FC236}">
                <a16:creationId xmlns:a16="http://schemas.microsoft.com/office/drawing/2014/main" id="{1217AFBF-3914-BE88-2A1E-0D89F19EC9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AA59B9-3F07-B333-03E2-FE92D3BCA310}"/>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10271647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B17A10-CE8B-594D-D306-36D4EB99FED1}"/>
              </a:ext>
            </a:extLst>
          </p:cNvPr>
          <p:cNvSpPr>
            <a:spLocks noGrp="1"/>
          </p:cNvSpPr>
          <p:nvPr>
            <p:ph type="dt" sz="half" idx="10"/>
          </p:nvPr>
        </p:nvSpPr>
        <p:spPr/>
        <p:txBody>
          <a:bodyPr/>
          <a:lstStyle/>
          <a:p>
            <a:fld id="{5C226D30-C859-B54D-BD0B-42747FF88C25}" type="datetimeFigureOut">
              <a:t>7/31/2025</a:t>
            </a:fld>
            <a:endParaRPr lang="en-US"/>
          </a:p>
        </p:txBody>
      </p:sp>
      <p:sp>
        <p:nvSpPr>
          <p:cNvPr id="3" name="Footer Placeholder 2">
            <a:extLst>
              <a:ext uri="{FF2B5EF4-FFF2-40B4-BE49-F238E27FC236}">
                <a16:creationId xmlns:a16="http://schemas.microsoft.com/office/drawing/2014/main" id="{10FC5404-B493-68D5-DFD1-73E815CEED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B6672F-85E0-6B7D-EA63-C4CFBAF324BF}"/>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15462922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2D1C5-7751-E756-D39D-71D769BB24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7AC70A-9885-7EE9-099C-24C048D403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7A7706-0CFE-2063-5391-76A328060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F9F8BA-4E26-9AB6-74E8-673F719477F6}"/>
              </a:ext>
            </a:extLst>
          </p:cNvPr>
          <p:cNvSpPr>
            <a:spLocks noGrp="1"/>
          </p:cNvSpPr>
          <p:nvPr>
            <p:ph type="dt" sz="half" idx="10"/>
          </p:nvPr>
        </p:nvSpPr>
        <p:spPr/>
        <p:txBody>
          <a:bodyPr/>
          <a:lstStyle/>
          <a:p>
            <a:fld id="{5C226D30-C859-B54D-BD0B-42747FF88C25}" type="datetimeFigureOut">
              <a:t>7/31/2025</a:t>
            </a:fld>
            <a:endParaRPr lang="en-US"/>
          </a:p>
        </p:txBody>
      </p:sp>
      <p:sp>
        <p:nvSpPr>
          <p:cNvPr id="6" name="Footer Placeholder 5">
            <a:extLst>
              <a:ext uri="{FF2B5EF4-FFF2-40B4-BE49-F238E27FC236}">
                <a16:creationId xmlns:a16="http://schemas.microsoft.com/office/drawing/2014/main" id="{D611BE6A-B0D9-089E-D874-F413B17829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135EB0-E815-FD81-9003-24E34D86E3F4}"/>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9458370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3EA7-62FE-70AC-6E0F-E899E39672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517DF4-A893-867A-F80E-CCF1CFF694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A39089-9F39-791A-A6D9-EF3812F6D9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B3AC89-76E0-A910-654B-7DFC60D41807}"/>
              </a:ext>
            </a:extLst>
          </p:cNvPr>
          <p:cNvSpPr>
            <a:spLocks noGrp="1"/>
          </p:cNvSpPr>
          <p:nvPr>
            <p:ph type="dt" sz="half" idx="10"/>
          </p:nvPr>
        </p:nvSpPr>
        <p:spPr/>
        <p:txBody>
          <a:bodyPr/>
          <a:lstStyle/>
          <a:p>
            <a:fld id="{5C226D30-C859-B54D-BD0B-42747FF88C25}" type="datetimeFigureOut">
              <a:t>7/31/2025</a:t>
            </a:fld>
            <a:endParaRPr lang="en-US"/>
          </a:p>
        </p:txBody>
      </p:sp>
      <p:sp>
        <p:nvSpPr>
          <p:cNvPr id="6" name="Footer Placeholder 5">
            <a:extLst>
              <a:ext uri="{FF2B5EF4-FFF2-40B4-BE49-F238E27FC236}">
                <a16:creationId xmlns:a16="http://schemas.microsoft.com/office/drawing/2014/main" id="{4E075ECC-DCEC-4CC5-9681-ECA5A7E152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14CCB5-7647-ECF1-33EB-B3F6A36048B3}"/>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33970013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80BCE-9DA5-6789-8FE5-DB0346C497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1A8095-57EA-FDA5-556A-06E082F62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E41FF0-EF96-57C2-6162-DAAEEA4BC2E0}"/>
              </a:ext>
            </a:extLst>
          </p:cNvPr>
          <p:cNvSpPr>
            <a:spLocks noGrp="1"/>
          </p:cNvSpPr>
          <p:nvPr>
            <p:ph type="dt" sz="half" idx="10"/>
          </p:nvPr>
        </p:nvSpPr>
        <p:spPr/>
        <p:txBody>
          <a:body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363FFA1C-B63E-F535-A8E4-D4DEDA19C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F77B5-BED1-76E2-1611-55F226F25861}"/>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7153658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9AA5F-ED90-33BB-29B8-2E58F96472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934765-252A-F7A5-3D89-EBE3DB4D6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37FD61-C5C2-3137-CC56-35C34AC3BA93}"/>
              </a:ext>
            </a:extLst>
          </p:cNvPr>
          <p:cNvSpPr>
            <a:spLocks noGrp="1"/>
          </p:cNvSpPr>
          <p:nvPr>
            <p:ph type="dt" sz="half" idx="10"/>
          </p:nvPr>
        </p:nvSpPr>
        <p:spPr/>
        <p:txBody>
          <a:body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3E87AA1B-01CE-21CD-EA40-C0FC66DF0C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7C34A-9EAF-19D8-DB21-EFAB2476CF05}"/>
              </a:ext>
            </a:extLst>
          </p:cNvPr>
          <p:cNvSpPr>
            <a:spLocks noGrp="1"/>
          </p:cNvSpPr>
          <p:nvPr>
            <p:ph type="sldNum" sz="quarter" idx="12"/>
          </p:nvPr>
        </p:nvSpPr>
        <p:spPr/>
        <p:txBody>
          <a:bodyPr/>
          <a:lstStyle/>
          <a:p>
            <a:fld id="{C32C8DD0-5C18-EB4C-9B99-06C9CE840F8C}" type="slidenum">
              <a:t>‹#›</a:t>
            </a:fld>
            <a:endParaRPr lang="en-US"/>
          </a:p>
        </p:txBody>
      </p:sp>
    </p:spTree>
    <p:extLst>
      <p:ext uri="{BB962C8B-B14F-4D97-AF65-F5344CB8AC3E}">
        <p14:creationId xmlns:p14="http://schemas.microsoft.com/office/powerpoint/2010/main" val="23038465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15240"/>
            <a:ext cx="11048940" cy="822960"/>
          </a:xfrm>
          <a:prstGeom prst="rect">
            <a:avLst/>
          </a:prstGeom>
          <a:extLst>
            <a:ext uri="{C572A759-6A51-4108-AA02-DFA0A04FC94B}">
              <ma14:wrappingTextBoxFlag xmlns="" xmlns:ma14="http://schemas.microsoft.com/office/mac/drawingml/2011/main" val="1"/>
            </a:ext>
          </a:extLst>
        </p:spPr>
        <p:txBody>
          <a:bodyPr lIns="0" tIns="0" rIns="0" bIns="0" anchor="b" anchorCtr="0"/>
          <a:lstStyle/>
          <a:p>
            <a:pPr lvl="0" fontAlgn="auto" hangingPunct="1"/>
            <a:r>
              <a:rPr dirty="0"/>
              <a:t>Title </a:t>
            </a:r>
            <a:r>
              <a:rPr lang="en-US" dirty="0"/>
              <a:t>t</a:t>
            </a:r>
            <a:r>
              <a:rPr dirty="0"/>
              <a:t>ext</a:t>
            </a:r>
          </a:p>
        </p:txBody>
      </p:sp>
      <p:sp>
        <p:nvSpPr>
          <p:cNvPr id="8" name="Body Level One…"/>
          <p:cNvSpPr txBox="1">
            <a:spLocks noGrp="1"/>
          </p:cNvSpPr>
          <p:nvPr>
            <p:ph type="body" idx="1"/>
          </p:nvPr>
        </p:nvSpPr>
        <p:spPr>
          <a:xfrm>
            <a:off x="571501" y="1028700"/>
            <a:ext cx="11048940" cy="451427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p>
            <a:r>
              <a:rPr dirty="0"/>
              <a:t>Body Level One</a:t>
            </a:r>
          </a:p>
          <a:p>
            <a:pPr lvl="1"/>
            <a:r>
              <a:rPr dirty="0"/>
              <a:t>Body Level Two</a:t>
            </a:r>
          </a:p>
          <a:p>
            <a:pPr lvl="2"/>
            <a:r>
              <a:rPr dirty="0"/>
              <a:t>Body Level Three</a:t>
            </a:r>
          </a:p>
        </p:txBody>
      </p:sp>
      <p:sp>
        <p:nvSpPr>
          <p:cNvPr id="7" name="Footer Placeholder 6"/>
          <p:cNvSpPr>
            <a:spLocks noGrp="1"/>
          </p:cNvSpPr>
          <p:nvPr>
            <p:ph type="ftr" sz="quarter" idx="3"/>
          </p:nvPr>
        </p:nvSpPr>
        <p:spPr>
          <a:xfrm>
            <a:off x="571498" y="5961888"/>
            <a:ext cx="11048940" cy="323634"/>
          </a:xfrm>
          <a:prstGeom prst="rect">
            <a:avLst/>
          </a:prstGeom>
        </p:spPr>
        <p:txBody>
          <a:bodyPr lIns="0" tIns="0" rIns="0" bIns="0" anchor="b">
            <a:noAutofit/>
          </a:bodyPr>
          <a:lstStyle>
            <a:lvl1pPr algn="l">
              <a:lnSpc>
                <a:spcPct val="100000"/>
              </a:lnSpc>
              <a:spcAft>
                <a:spcPts val="300"/>
              </a:spcAft>
              <a:defRPr lang="en-US" sz="8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stStyle>
          <a:p>
            <a:pPr hangingPunct="1"/>
            <a:endParaRPr lang="en-US"/>
          </a:p>
        </p:txBody>
      </p:sp>
      <p:sp>
        <p:nvSpPr>
          <p:cNvPr id="16" name="Slide Number"/>
          <p:cNvSpPr txBox="1">
            <a:spLocks noGrp="1"/>
          </p:cNvSpPr>
          <p:nvPr>
            <p:ph type="sldNum" sz="quarter" idx="4"/>
          </p:nvPr>
        </p:nvSpPr>
        <p:spPr>
          <a:xfrm>
            <a:off x="10908792" y="6464054"/>
            <a:ext cx="711647"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800" spc="0" baseline="0" smtClean="0">
                <a:solidFill>
                  <a:schemeClr val="tx1"/>
                </a:solidFill>
                <a:latin typeface="+mn-lt"/>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7895375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661" r:id="rId28"/>
    <p:sldLayoutId id="2147483662" r:id="rId29"/>
    <p:sldLayoutId id="2147483663" r:id="rId30"/>
    <p:sldLayoutId id="2147483664" r:id="rId31"/>
    <p:sldLayoutId id="2147483665" r:id="rId32"/>
    <p:sldLayoutId id="2147483666" r:id="rId33"/>
    <p:sldLayoutId id="2147483667" r:id="rId34"/>
    <p:sldLayoutId id="2147483668" r:id="rId35"/>
    <p:sldLayoutId id="2147483669" r:id="rId36"/>
    <p:sldLayoutId id="2147483670" r:id="rId37"/>
    <p:sldLayoutId id="2147483672" r:id="rId38"/>
    <p:sldLayoutId id="2147483673" r:id="rId39"/>
    <p:sldLayoutId id="2147483674" r:id="rId40"/>
    <p:sldLayoutId id="2147483675" r:id="rId41"/>
    <p:sldLayoutId id="2147483678" r:id="rId42"/>
    <p:sldLayoutId id="2147483712" r:id="rId43"/>
    <p:sldLayoutId id="2147483680" r:id="rId44"/>
    <p:sldLayoutId id="2147483681" r:id="rId45"/>
    <p:sldLayoutId id="2147483682" r:id="rId46"/>
    <p:sldLayoutId id="2147483686" r:id="rId47"/>
    <p:sldLayoutId id="2147483687" r:id="rId48"/>
    <p:sldLayoutId id="2147483688" r:id="rId49"/>
    <p:sldLayoutId id="2147483689" r:id="rId50"/>
    <p:sldLayoutId id="2147483690" r:id="rId51"/>
    <p:sldLayoutId id="2147483691" r:id="rId52"/>
    <p:sldLayoutId id="2147483692" r:id="rId53"/>
    <p:sldLayoutId id="2147483694" r:id="rId54"/>
    <p:sldLayoutId id="2147483695" r:id="rId55"/>
    <p:sldLayoutId id="2147483696" r:id="rId56"/>
    <p:sldLayoutId id="2147483699" r:id="rId57"/>
    <p:sldLayoutId id="2147483713" r:id="rId58"/>
    <p:sldLayoutId id="2147483701" r:id="rId5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marR="0" indent="0" algn="l" defTabSz="228600" rtl="0" eaLnBrk="1" latinLnBrk="0" hangingPunct="1">
        <a:lnSpc>
          <a:spcPct val="95000"/>
        </a:lnSpc>
        <a:spcBef>
          <a:spcPts val="0"/>
        </a:spcBef>
        <a:spcAft>
          <a:spcPts val="0"/>
        </a:spcAft>
        <a:buClrTx/>
        <a:buSzTx/>
        <a:buFontTx/>
        <a:buNone/>
        <a:tabLst>
          <a:tab pos="476250" algn="l"/>
        </a:tabLst>
        <a:defRPr kumimoji="0" sz="28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1" pos="360">
          <p15:clr>
            <a:srgbClr val="F26B43"/>
          </p15:clr>
        </p15:guide>
        <p15:guide id="2" pos="7320">
          <p15:clr>
            <a:srgbClr val="F26B43"/>
          </p15:clr>
        </p15:guide>
        <p15:guide id="3" orient="horz" pos="528">
          <p15:clr>
            <a:srgbClr val="F26B43"/>
          </p15:clr>
        </p15:guide>
        <p15:guide id="5" orient="horz" pos="3936">
          <p15:clr>
            <a:srgbClr val="F26B43"/>
          </p15:clr>
        </p15:guide>
        <p15:guide id="8" orient="horz" pos="648">
          <p15:clr>
            <a:srgbClr val="F26B43"/>
          </p15:clr>
        </p15:guide>
        <p15:guide id="9" pos="1368">
          <p15:clr>
            <a:srgbClr val="F26B43"/>
          </p15:clr>
        </p15:guide>
        <p15:guide id="10" pos="1560">
          <p15:clr>
            <a:srgbClr val="F26B43"/>
          </p15:clr>
        </p15:guide>
        <p15:guide id="11" pos="2544">
          <p15:clr>
            <a:srgbClr val="F26B43"/>
          </p15:clr>
        </p15:guide>
        <p15:guide id="12" pos="2736">
          <p15:clr>
            <a:srgbClr val="F26B43"/>
          </p15:clr>
        </p15:guide>
        <p15:guide id="13" pos="3744">
          <p15:clr>
            <a:srgbClr val="F26B43"/>
          </p15:clr>
        </p15:guide>
        <p15:guide id="14" pos="3936">
          <p15:clr>
            <a:srgbClr val="F26B43"/>
          </p15:clr>
        </p15:guide>
        <p15:guide id="15" pos="4920">
          <p15:clr>
            <a:srgbClr val="F26B43"/>
          </p15:clr>
        </p15:guide>
        <p15:guide id="16" pos="5112">
          <p15:clr>
            <a:srgbClr val="F26B43"/>
          </p15:clr>
        </p15:guide>
        <p15:guide id="17" pos="6120">
          <p15:clr>
            <a:srgbClr val="F26B43"/>
          </p15:clr>
        </p15:guide>
        <p15:guide id="18" pos="6312">
          <p15:clr>
            <a:srgbClr val="F26B43"/>
          </p15:clr>
        </p15:guide>
        <p15:guide id="19" orient="horz" pos="2160">
          <p15:clr>
            <a:srgbClr val="F26B43"/>
          </p15:clr>
        </p15:guide>
        <p15:guide id="20" orient="horz" pos="23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EFCF91-1313-4661-2470-1ABC27B7B3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F351A5-89FF-751A-91E7-3F991C16C1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6D61B-C830-6549-FB4A-397E01823E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226D30-C859-B54D-BD0B-42747FF88C25}" type="datetimeFigureOut">
              <a:t>7/31/2025</a:t>
            </a:fld>
            <a:endParaRPr lang="en-US"/>
          </a:p>
        </p:txBody>
      </p:sp>
      <p:sp>
        <p:nvSpPr>
          <p:cNvPr id="5" name="Footer Placeholder 4">
            <a:extLst>
              <a:ext uri="{FF2B5EF4-FFF2-40B4-BE49-F238E27FC236}">
                <a16:creationId xmlns:a16="http://schemas.microsoft.com/office/drawing/2014/main" id="{E4DCD25D-4332-A186-B7F8-A910A244A5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DAAC5B2-F36D-8D93-3B0D-96E1262DC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2C8DD0-5C18-EB4C-9B99-06C9CE840F8C}" type="slidenum">
              <a:t>‹#›</a:t>
            </a:fld>
            <a:endParaRPr lang="en-US"/>
          </a:p>
        </p:txBody>
      </p:sp>
    </p:spTree>
    <p:extLst>
      <p:ext uri="{BB962C8B-B14F-4D97-AF65-F5344CB8AC3E}">
        <p14:creationId xmlns:p14="http://schemas.microsoft.com/office/powerpoint/2010/main" val="341938937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 Capital Group, registered trademark. American Funds, registered trademark.">
            <a:extLst>
              <a:ext uri="{FF2B5EF4-FFF2-40B4-BE49-F238E27FC236}">
                <a16:creationId xmlns:a16="http://schemas.microsoft.com/office/drawing/2014/main" id="{F638C53C-FC15-591E-2F76-69C8A455DBA0}"/>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85424" y="247638"/>
            <a:ext cx="2243890" cy="861086"/>
          </a:xfrm>
          <a:prstGeom prst="rect">
            <a:avLst/>
          </a:prstGeom>
        </p:spPr>
      </p:pic>
      <p:sp>
        <p:nvSpPr>
          <p:cNvPr id="7" name="Title 6" descr="Logo: Capital Group, registered trademark. American Funds, registered trademark.">
            <a:extLst>
              <a:ext uri="{FF2B5EF4-FFF2-40B4-BE49-F238E27FC236}">
                <a16:creationId xmlns:a16="http://schemas.microsoft.com/office/drawing/2014/main" id="{707E0D1C-0761-992C-80C3-E5F1E910CBFE}"/>
              </a:ext>
            </a:extLst>
          </p:cNvPr>
          <p:cNvSpPr>
            <a:spLocks noGrp="1"/>
          </p:cNvSpPr>
          <p:nvPr>
            <p:ph type="title" idx="4294967295"/>
          </p:nvPr>
        </p:nvSpPr>
        <p:spPr>
          <a:xfrm>
            <a:off x="571499" y="2516054"/>
            <a:ext cx="4232149" cy="1570312"/>
          </a:xfrm>
        </p:spPr>
        <p:txBody>
          <a:bodyPr/>
          <a:lstStyle/>
          <a:p>
            <a:r>
              <a:rPr lang="en-US" sz="4000" spc="-36" dirty="0">
                <a:solidFill>
                  <a:schemeClr val="bg1"/>
                </a:solidFill>
              </a:rPr>
              <a:t>Plan your journey to retirement</a:t>
            </a:r>
          </a:p>
        </p:txBody>
      </p:sp>
      <p:sp>
        <p:nvSpPr>
          <p:cNvPr id="5" name="TextBox 4" descr="Logo: Capital Group, registered trademark. American Funds, registered trademark.">
            <a:extLst>
              <a:ext uri="{FF2B5EF4-FFF2-40B4-BE49-F238E27FC236}">
                <a16:creationId xmlns:a16="http://schemas.microsoft.com/office/drawing/2014/main" id="{66FE1381-F320-78D5-43B1-7D9213A230B7}"/>
              </a:ext>
            </a:extLst>
          </p:cNvPr>
          <p:cNvSpPr txBox="1"/>
          <p:nvPr/>
        </p:nvSpPr>
        <p:spPr>
          <a:xfrm>
            <a:off x="571500" y="5611000"/>
            <a:ext cx="3695700" cy="600164"/>
          </a:xfrm>
          <a:prstGeom prst="rect">
            <a:avLst/>
          </a:prstGeom>
          <a:ln w="12700">
            <a:miter lim="400000"/>
          </a:ln>
        </p:spPr>
        <p:txBody>
          <a:bodyPr wrap="square" lIns="0" tIns="0" rIns="0" bIns="0" rtlCol="0">
            <a:spAutoFit/>
          </a:bodyPr>
          <a:lstStyle/>
          <a:p>
            <a:pPr algn="l">
              <a:spcAft>
                <a:spcPts val="600"/>
              </a:spcAft>
            </a:pPr>
            <a:r>
              <a:rPr lang="en-US" sz="1300" b="1" dirty="0">
                <a:solidFill>
                  <a:schemeClr val="bg1"/>
                </a:solidFill>
                <a:latin typeface="+mn-lt"/>
              </a:rPr>
              <a:t>Investments are not FDIC-insured, nor are they deposits of or guaranteed by a bank or any other entity, so they may lose value</a:t>
            </a:r>
            <a:r>
              <a:rPr lang="en-US" sz="1300" dirty="0">
                <a:solidFill>
                  <a:schemeClr val="bg1"/>
                </a:solidFill>
                <a:latin typeface="+mn-lt"/>
              </a:rPr>
              <a:t>.</a:t>
            </a:r>
          </a:p>
        </p:txBody>
      </p:sp>
      <p:sp>
        <p:nvSpPr>
          <p:cNvPr id="4" name="For financial professionals only. Not for use with the public." descr="Logo: Capital Group, registered trademark. American Funds, registered trademark.">
            <a:extLst>
              <a:ext uri="{FF2B5EF4-FFF2-40B4-BE49-F238E27FC236}">
                <a16:creationId xmlns:a16="http://schemas.microsoft.com/office/drawing/2014/main" id="{E1815216-803C-5085-4EEA-9BE17C2A7AC3}"/>
              </a:ext>
            </a:extLst>
          </p:cNvPr>
          <p:cNvSpPr txBox="1"/>
          <p:nvPr/>
        </p:nvSpPr>
        <p:spPr>
          <a:xfrm>
            <a:off x="571500" y="6271643"/>
            <a:ext cx="3771900" cy="1262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spAutoFit/>
          </a:bodyPr>
          <a:lstStyle>
            <a:lvl1pPr algn="l">
              <a:lnSpc>
                <a:spcPct val="110000"/>
              </a:lnSpc>
              <a:spcBef>
                <a:spcPts val="1200"/>
              </a:spcBef>
              <a:defRPr sz="1600">
                <a:solidFill>
                  <a:srgbClr val="FFFFFF">
                    <a:alpha val="75000"/>
                  </a:srgbClr>
                </a:solidFill>
              </a:defRPr>
            </a:lvl1pPr>
          </a:lstStyle>
          <a:p>
            <a:r>
              <a:rPr lang="en-US" sz="800" b="1">
                <a:solidFill>
                  <a:schemeClr val="bg1"/>
                </a:solidFill>
                <a:latin typeface="AvenirNext LT Com Regular" panose="020B0503020202020204" pitchFamily="34" charset="0"/>
              </a:rPr>
              <a:t>RPGEPO-172-0825O   </a:t>
            </a:r>
            <a:r>
              <a:rPr lang="en-US" sz="800" b="1" dirty="0">
                <a:solidFill>
                  <a:schemeClr val="bg1"/>
                </a:solidFill>
                <a:latin typeface="AvenirNext LT Com Regular" panose="020B0503020202020204" pitchFamily="34" charset="0"/>
              </a:rPr>
              <a:t>CGD</a:t>
            </a:r>
            <a:r>
              <a:rPr lang="en-US" sz="800" b="1">
                <a:solidFill>
                  <a:schemeClr val="bg1"/>
                </a:solidFill>
                <a:latin typeface="AvenirNext LT Com Regular" panose="020B0503020202020204" pitchFamily="34" charset="0"/>
              </a:rPr>
              <a:t>/10264-S100675</a:t>
            </a:r>
            <a:endParaRPr lang="en-US" sz="800" b="1" dirty="0">
              <a:solidFill>
                <a:schemeClr val="bg1"/>
              </a:solidFill>
              <a:latin typeface="AvenirNext LT Com Regular" panose="020B0503020202020204" pitchFamily="34" charset="0"/>
            </a:endParaRPr>
          </a:p>
        </p:txBody>
      </p:sp>
      <p:sp>
        <p:nvSpPr>
          <p:cNvPr id="6" name="© The Capital Group Companies, Inc." descr="Logo: Capital Group, registered trademark. American Funds, registered trademark.">
            <a:extLst>
              <a:ext uri="{FF2B5EF4-FFF2-40B4-BE49-F238E27FC236}">
                <a16:creationId xmlns:a16="http://schemas.microsoft.com/office/drawing/2014/main" id="{73555ECC-010D-F6C6-BD4A-0A07772E46C5}"/>
              </a:ext>
            </a:extLst>
          </p:cNvPr>
          <p:cNvSpPr txBox="1"/>
          <p:nvPr/>
        </p:nvSpPr>
        <p:spPr>
          <a:xfrm>
            <a:off x="571500" y="6467452"/>
            <a:ext cx="3771900" cy="12311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sym typeface="Avenir Next LT Com Regular"/>
              </a:rPr>
              <a:t>© 2025 Capital Group. All rights reserved. </a:t>
            </a:r>
          </a:p>
        </p:txBody>
      </p:sp>
    </p:spTree>
    <p:extLst>
      <p:ext uri="{BB962C8B-B14F-4D97-AF65-F5344CB8AC3E}">
        <p14:creationId xmlns:p14="http://schemas.microsoft.com/office/powerpoint/2010/main" val="388649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bg/>
                                          </p:spTgt>
                                        </p:tgtEl>
                                        <p:attrNameLst>
                                          <p:attrName>style.visibility</p:attrName>
                                        </p:attrNameLst>
                                      </p:cBhvr>
                                      <p:to>
                                        <p:strVal val="visible"/>
                                      </p:to>
                                    </p:set>
                                    <p:animEffect transition="in" filter="fade">
                                      <p:cBhvr>
                                        <p:cTn id="10" dur="500"/>
                                        <p:tgtEl>
                                          <p:spTgt spid="5">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F9853F-02DC-E4E4-F950-A8775150D710}"/>
              </a:ext>
              <a:ext uri="{C183D7F6-B498-43B3-948B-1728B52AA6E4}">
                <adec:decorative xmlns:adec="http://schemas.microsoft.com/office/drawing/2017/decorative" val="1"/>
              </a:ext>
            </a:extLst>
          </p:cNvPr>
          <p:cNvSpPr/>
          <p:nvPr/>
        </p:nvSpPr>
        <p:spPr>
          <a:xfrm>
            <a:off x="0" y="0"/>
            <a:ext cx="4713514" cy="6858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E1D4CC7C-9E19-0BAD-9537-FF40820E317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714883" y="0"/>
            <a:ext cx="7477117" cy="6858000"/>
          </a:xfrm>
          <a:prstGeom prst="rect">
            <a:avLst/>
          </a:prstGeom>
        </p:spPr>
      </p:pic>
      <p:sp>
        <p:nvSpPr>
          <p:cNvPr id="7" name="Title 6">
            <a:extLst>
              <a:ext uri="{FF2B5EF4-FFF2-40B4-BE49-F238E27FC236}">
                <a16:creationId xmlns:a16="http://schemas.microsoft.com/office/drawing/2014/main" id="{991806D3-18EB-646F-B847-DC02A5FAEF3A}"/>
              </a:ext>
            </a:extLst>
          </p:cNvPr>
          <p:cNvSpPr>
            <a:spLocks noGrp="1"/>
          </p:cNvSpPr>
          <p:nvPr>
            <p:ph type="title"/>
          </p:nvPr>
        </p:nvSpPr>
        <p:spPr>
          <a:xfrm>
            <a:off x="583221" y="1497330"/>
            <a:ext cx="4315350" cy="2387615"/>
          </a:xfrm>
        </p:spPr>
        <p:txBody>
          <a:bodyPr/>
          <a:lstStyle/>
          <a:p>
            <a:r>
              <a:rPr lang="en-US" sz="5500" dirty="0">
                <a:solidFill>
                  <a:srgbClr val="0A3266"/>
                </a:solidFill>
              </a:rPr>
              <a:t>Envision </a:t>
            </a:r>
            <a:r>
              <a:rPr lang="en-US" sz="5500" b="0" dirty="0">
                <a:solidFill>
                  <a:srgbClr val="0A3266"/>
                </a:solidFill>
              </a:rPr>
              <a:t>the </a:t>
            </a:r>
            <a:br>
              <a:rPr lang="en-US" sz="5500" b="0" dirty="0">
                <a:solidFill>
                  <a:srgbClr val="0A3266"/>
                </a:solidFill>
              </a:rPr>
            </a:br>
            <a:r>
              <a:rPr lang="en-US" sz="5500" b="0" dirty="0">
                <a:solidFill>
                  <a:srgbClr val="0A3266"/>
                </a:solidFill>
              </a:rPr>
              <a:t>retirement </a:t>
            </a:r>
            <a:br>
              <a:rPr lang="en-US" sz="5500" dirty="0">
                <a:solidFill>
                  <a:srgbClr val="0A3266"/>
                </a:solidFill>
              </a:rPr>
            </a:br>
            <a:r>
              <a:rPr lang="en-US" sz="5500" dirty="0">
                <a:solidFill>
                  <a:srgbClr val="0A3266"/>
                </a:solidFill>
              </a:rPr>
              <a:t>you want</a:t>
            </a:r>
          </a:p>
        </p:txBody>
      </p:sp>
      <p:sp>
        <p:nvSpPr>
          <p:cNvPr id="11" name="Slide Number Placeholder 3">
            <a:extLst>
              <a:ext uri="{FF2B5EF4-FFF2-40B4-BE49-F238E27FC236}">
                <a16:creationId xmlns:a16="http://schemas.microsoft.com/office/drawing/2014/main" id="{7977FCCD-E1E5-B84E-B1AD-4FB9C4B2EF37}"/>
              </a:ext>
              <a:ext uri="{C183D7F6-B498-43B3-948B-1728B52AA6E4}">
                <adec:decorative xmlns:adec="http://schemas.microsoft.com/office/drawing/2017/decorative" val="1"/>
              </a:ext>
            </a:extLst>
          </p:cNvPr>
          <p:cNvSpPr>
            <a:spLocks noGrp="1"/>
          </p:cNvSpPr>
          <p:nvPr>
            <p:ph type="sldNum" sz="quarter" idx="2"/>
          </p:nvPr>
        </p:nvSpPr>
        <p:spPr/>
        <p:txBody>
          <a:bodyPr/>
          <a:lstStyle/>
          <a:p>
            <a:pPr lvl="0"/>
            <a:fld id="{86CB4B4D-7CA3-9044-876B-883B54F8677D}" type="slidenum">
              <a:rPr lang="en-US" noProof="0" smtClean="0">
                <a:solidFill>
                  <a:schemeClr val="bg1"/>
                </a:solidFill>
              </a:rPr>
              <a:pPr lvl="0"/>
              <a:t>2</a:t>
            </a:fld>
            <a:endParaRPr lang="en-US" noProof="0" dirty="0">
              <a:solidFill>
                <a:schemeClr val="bg1"/>
              </a:solidFill>
            </a:endParaRPr>
          </a:p>
        </p:txBody>
      </p:sp>
    </p:spTree>
    <p:extLst>
      <p:ext uri="{BB962C8B-B14F-4D97-AF65-F5344CB8AC3E}">
        <p14:creationId xmlns:p14="http://schemas.microsoft.com/office/powerpoint/2010/main" val="356149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0B0D34-4F86-9366-98CA-BA2707A48BE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57550" y="-20200"/>
            <a:ext cx="8934450" cy="6878200"/>
          </a:xfrm>
          <a:prstGeom prst="rect">
            <a:avLst/>
          </a:prstGeom>
        </p:spPr>
      </p:pic>
      <p:sp>
        <p:nvSpPr>
          <p:cNvPr id="12" name="Rectangle 11">
            <a:extLst>
              <a:ext uri="{FF2B5EF4-FFF2-40B4-BE49-F238E27FC236}">
                <a16:creationId xmlns:a16="http://schemas.microsoft.com/office/drawing/2014/main" id="{A808998D-052B-5344-B920-BADF2E43A912}"/>
              </a:ext>
              <a:ext uri="{C183D7F6-B498-43B3-948B-1728B52AA6E4}">
                <adec:decorative xmlns:adec="http://schemas.microsoft.com/office/drawing/2017/decorative" val="1"/>
              </a:ext>
            </a:extLst>
          </p:cNvPr>
          <p:cNvSpPr/>
          <p:nvPr/>
        </p:nvSpPr>
        <p:spPr>
          <a:xfrm>
            <a:off x="0" y="0"/>
            <a:ext cx="4724399"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 name="Title 3">
            <a:extLst>
              <a:ext uri="{FF2B5EF4-FFF2-40B4-BE49-F238E27FC236}">
                <a16:creationId xmlns:a16="http://schemas.microsoft.com/office/drawing/2014/main" id="{372B3B5E-94C2-96F1-2BE3-BDCEC730DA0D}"/>
              </a:ext>
            </a:extLst>
          </p:cNvPr>
          <p:cNvSpPr>
            <a:spLocks noGrp="1"/>
          </p:cNvSpPr>
          <p:nvPr>
            <p:ph type="title"/>
          </p:nvPr>
        </p:nvSpPr>
        <p:spPr>
          <a:xfrm>
            <a:off x="571498" y="2448858"/>
            <a:ext cx="3548743" cy="2748602"/>
          </a:xfrm>
        </p:spPr>
        <p:txBody>
          <a:bodyPr/>
          <a:lstStyle/>
          <a:p>
            <a:pPr rtl="0" fontAlgn="auto" latinLnBrk="0" hangingPunct="1"/>
            <a:r>
              <a:rPr lang="en-US" sz="9600" b="1" i="0" kern="1200" spc="0" baseline="0" dirty="0">
                <a:ln>
                  <a:noFill/>
                </a:ln>
                <a:solidFill>
                  <a:srgbClr val="FFFFFF"/>
                </a:solidFill>
                <a:effectLst/>
                <a:latin typeface="AvenirNext LT Com Medium" panose="020B0503020202020204" pitchFamily="34" charset="0"/>
                <a:ea typeface="Avenir Next LT Com Regular" panose="020B0503020202020204" pitchFamily="34" charset="0"/>
                <a:cs typeface="Avenir Next LT Com Regular" panose="020B0503020202020204" pitchFamily="34" charset="0"/>
              </a:rPr>
              <a:t>40</a:t>
            </a:r>
            <a:r>
              <a:rPr lang="en-US" sz="7000" b="1" i="0" kern="1200" spc="0" baseline="0" dirty="0">
                <a:ln>
                  <a:noFill/>
                </a:ln>
                <a:solidFill>
                  <a:srgbClr val="FFFFFF"/>
                </a:solidFill>
                <a:effectLst/>
                <a:latin typeface="AvenirNext LT Com Medium" panose="020B0503020202020204" pitchFamily="34" charset="0"/>
                <a:ea typeface="Avenir Next LT Com Regular" panose="020B0503020202020204" pitchFamily="34" charset="0"/>
                <a:cs typeface="Avenir Next LT Com Regular" panose="020B0503020202020204" pitchFamily="34" charset="0"/>
              </a:rPr>
              <a:t>%</a:t>
            </a:r>
            <a:endParaRPr lang="en-US" dirty="0">
              <a:effectLst/>
            </a:endParaRPr>
          </a:p>
          <a:p>
            <a:pPr rtl="0" fontAlgn="auto" latinLnBrk="0" hangingPunct="1"/>
            <a:r>
              <a:rPr lang="en-US" sz="2400" b="0" i="0" kern="120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of an average worker’s income may be replaced by Social Security in retirement.</a:t>
            </a:r>
            <a:endParaRPr lang="en-US" dirty="0">
              <a:effectLst/>
            </a:endParaRPr>
          </a:p>
          <a:p>
            <a:pPr rtl="0" fontAlgn="auto" latinLnBrk="0" hangingPunct="1"/>
            <a:br>
              <a:rPr lang="en-US" sz="2800" b="1" i="0" kern="1200" spc="0" baseline="0" dirty="0">
                <a:ln>
                  <a:noFill/>
                </a:ln>
                <a:solidFill>
                  <a:srgbClr val="7BD0E2"/>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br>
            <a:r>
              <a:rPr lang="en-US" sz="2800" b="1" i="0" kern="1200" spc="0" baseline="0" dirty="0">
                <a:ln>
                  <a:noFill/>
                </a:ln>
                <a:solidFill>
                  <a:srgbClr val="7BD0E2"/>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The rest is up to you.</a:t>
            </a:r>
            <a:endParaRPr lang="en-US" dirty="0">
              <a:effectLst/>
            </a:endParaRPr>
          </a:p>
          <a:p>
            <a:endParaRPr lang="en-US" dirty="0"/>
          </a:p>
        </p:txBody>
      </p:sp>
      <p:cxnSp>
        <p:nvCxnSpPr>
          <p:cNvPr id="13" name="Straight Connector 12">
            <a:extLst>
              <a:ext uri="{FF2B5EF4-FFF2-40B4-BE49-F238E27FC236}">
                <a16:creationId xmlns:a16="http://schemas.microsoft.com/office/drawing/2014/main" id="{3197094F-0A97-AF85-2E63-08105040E8B1}"/>
              </a:ext>
              <a:ext uri="{C183D7F6-B498-43B3-948B-1728B52AA6E4}">
                <adec:decorative xmlns:adec="http://schemas.microsoft.com/office/drawing/2017/decorative" val="1"/>
              </a:ext>
            </a:extLst>
          </p:cNvPr>
          <p:cNvCxnSpPr/>
          <p:nvPr/>
        </p:nvCxnSpPr>
        <p:spPr>
          <a:xfrm>
            <a:off x="511628" y="4218212"/>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11" name="Footer Placeholder 2">
            <a:extLst>
              <a:ext uri="{FF2B5EF4-FFF2-40B4-BE49-F238E27FC236}">
                <a16:creationId xmlns:a16="http://schemas.microsoft.com/office/drawing/2014/main" id="{C149D8EF-2490-BC71-1087-B230264F25E2}"/>
              </a:ext>
            </a:extLst>
          </p:cNvPr>
          <p:cNvSpPr>
            <a:spLocks noGrp="1"/>
          </p:cNvSpPr>
          <p:nvPr>
            <p:ph type="ftr" sz="quarter" idx="10"/>
          </p:nvPr>
        </p:nvSpPr>
        <p:spPr/>
        <p:txBody>
          <a:bodyPr/>
          <a:lstStyle>
            <a:lvl1pPr>
              <a:defRPr baseline="0">
                <a:latin typeface="AvenirNext LT Com Regular" panose="020B0503020202020204" pitchFamily="34" charset="0"/>
              </a:defRPr>
            </a:lvl1pPr>
          </a:lstStyle>
          <a:p>
            <a:pPr hangingPunct="1">
              <a:lnSpc>
                <a:spcPts val="900"/>
              </a:lnSpc>
            </a:pPr>
            <a:r>
              <a:rPr lang="en-US" dirty="0">
                <a:solidFill>
                  <a:schemeClr val="bg1"/>
                </a:solidFill>
              </a:rPr>
              <a:t>Source: Social Security Administration, “Retirement Ready, </a:t>
            </a:r>
            <a:br>
              <a:rPr lang="en-US" dirty="0">
                <a:solidFill>
                  <a:schemeClr val="bg1"/>
                </a:solidFill>
              </a:rPr>
            </a:br>
            <a:r>
              <a:rPr lang="en-US" dirty="0">
                <a:solidFill>
                  <a:schemeClr val="bg1"/>
                </a:solidFill>
              </a:rPr>
              <a:t>Fact Sheet For Workers Ages 61-69,” February 2025.</a:t>
            </a:r>
          </a:p>
        </p:txBody>
      </p:sp>
      <p:sp>
        <p:nvSpPr>
          <p:cNvPr id="10" name="Slide Number Placeholder 3">
            <a:extLst>
              <a:ext uri="{FF2B5EF4-FFF2-40B4-BE49-F238E27FC236}">
                <a16:creationId xmlns:a16="http://schemas.microsoft.com/office/drawing/2014/main" id="{9D3174FF-B378-3E4A-A8C4-B3ED820B2EC1}"/>
              </a:ext>
              <a:ext uri="{C183D7F6-B498-43B3-948B-1728B52AA6E4}">
                <adec:decorative xmlns:adec="http://schemas.microsoft.com/office/drawing/2017/decorative" val="1"/>
              </a:ext>
            </a:extLst>
          </p:cNvPr>
          <p:cNvSpPr txBox="1">
            <a:spLocks/>
          </p:cNvSpPr>
          <p:nvPr/>
        </p:nvSpPr>
        <p:spPr>
          <a:xfrm>
            <a:off x="10909300" y="6464300"/>
            <a:ext cx="711200" cy="127000"/>
          </a:xfrm>
          <a:prstGeom prst="rect">
            <a:avLst/>
          </a:prstGeom>
        </p:spPr>
        <p:txBody>
          <a:bodyPr lIns="0" tIns="0" rIns="0" bIns="0" anchor="b">
            <a:noAutofit/>
          </a:bodyPr>
          <a:lstStyle>
            <a:defPPr>
              <a:defRPr lang="en-US"/>
            </a:defPPr>
            <a:lvl1pPr marL="0" algn="l" defTabSz="914400" rtl="0" eaLnBrk="1" latinLnBrk="0" hangingPunct="1">
              <a:lnSpc>
                <a:spcPct val="100000"/>
              </a:lnSpc>
              <a:spcAft>
                <a:spcPts val="300"/>
              </a:spcAft>
              <a:defRPr lang="en-US" sz="800" kern="12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300"/>
              </a:spcAft>
              <a:buClrTx/>
              <a:buSzTx/>
              <a:buFontTx/>
              <a:buNone/>
              <a:tabLst/>
              <a:defRPr/>
            </a:pPr>
            <a:fld id="{86CB4B4D-7CA3-9044-876B-883B54F8677D}" type="slidenum">
              <a:rPr kumimoji="0" lang="en-IN" sz="800" b="0" i="0" u="none" strike="noStrike" kern="1200" cap="none" spc="0" normalizeH="0" baseline="0" noProof="0" smtClean="0">
                <a:ln>
                  <a:noFill/>
                </a:ln>
                <a:solidFill>
                  <a:srgbClr val="FFFFFF"/>
                </a:solidFill>
                <a:effectLst/>
                <a:uLnTx/>
                <a:uFillTx/>
                <a:latin typeface="AvenirNext LT Com Regular"/>
              </a:rPr>
              <a:pPr marL="0" marR="0" lvl="0" indent="0" algn="r" defTabSz="914400" rtl="0" eaLnBrk="1" fontAlgn="auto" latinLnBrk="0" hangingPunct="1">
                <a:lnSpc>
                  <a:spcPct val="100000"/>
                </a:lnSpc>
                <a:spcBef>
                  <a:spcPts val="0"/>
                </a:spcBef>
                <a:spcAft>
                  <a:spcPts val="300"/>
                </a:spcAft>
                <a:buClrTx/>
                <a:buSzTx/>
                <a:buFontTx/>
                <a:buNone/>
                <a:tabLst/>
                <a:defRPr/>
              </a:pPr>
              <a:t>3</a:t>
            </a:fld>
            <a:endParaRPr kumimoji="0" lang="en-IN" sz="800" b="0" i="0" u="none" strike="noStrike" kern="1200" cap="none" spc="0" normalizeH="0" baseline="0" noProof="0" dirty="0">
              <a:ln>
                <a:noFill/>
              </a:ln>
              <a:solidFill>
                <a:srgbClr val="FFFFFF"/>
              </a:solidFill>
              <a:effectLst/>
              <a:uLnTx/>
              <a:uFillTx/>
              <a:latin typeface="AvenirNext LT Com Regular"/>
            </a:endParaRPr>
          </a:p>
        </p:txBody>
      </p:sp>
    </p:spTree>
    <p:extLst>
      <p:ext uri="{BB962C8B-B14F-4D97-AF65-F5344CB8AC3E}">
        <p14:creationId xmlns:p14="http://schemas.microsoft.com/office/powerpoint/2010/main" val="9858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676941-4CDE-81C0-A07F-DE7C4F552812}"/>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 name="Title 6">
            <a:extLst>
              <a:ext uri="{FF2B5EF4-FFF2-40B4-BE49-F238E27FC236}">
                <a16:creationId xmlns:a16="http://schemas.microsoft.com/office/drawing/2014/main" id="{49D2E2AC-305C-950E-D208-9D9C3EAFF003}"/>
              </a:ext>
            </a:extLst>
          </p:cNvPr>
          <p:cNvSpPr>
            <a:spLocks noGrp="1"/>
          </p:cNvSpPr>
          <p:nvPr>
            <p:ph type="title"/>
          </p:nvPr>
        </p:nvSpPr>
        <p:spPr/>
        <p:txBody>
          <a:bodyPr/>
          <a:lstStyle/>
          <a:p>
            <a:r>
              <a:rPr lang="en-US" dirty="0">
                <a:solidFill>
                  <a:schemeClr val="bg1"/>
                </a:solidFill>
              </a:rPr>
              <a:t>Three key questions</a:t>
            </a:r>
          </a:p>
        </p:txBody>
      </p:sp>
      <p:sp>
        <p:nvSpPr>
          <p:cNvPr id="28" name="Oval 27">
            <a:extLst>
              <a:ext uri="{FF2B5EF4-FFF2-40B4-BE49-F238E27FC236}">
                <a16:creationId xmlns:a16="http://schemas.microsoft.com/office/drawing/2014/main" id="{33F5CFB6-F9E0-76D6-F8C3-62B33A09C11C}"/>
              </a:ext>
              <a:ext uri="{C183D7F6-B498-43B3-948B-1728B52AA6E4}">
                <adec:decorative xmlns:adec="http://schemas.microsoft.com/office/drawing/2017/decorative" val="1"/>
              </a:ext>
            </a:extLst>
          </p:cNvPr>
          <p:cNvSpPr/>
          <p:nvPr/>
        </p:nvSpPr>
        <p:spPr>
          <a:xfrm>
            <a:off x="1285875"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1" name="Picture 30">
            <a:extLst>
              <a:ext uri="{FF2B5EF4-FFF2-40B4-BE49-F238E27FC236}">
                <a16:creationId xmlns:a16="http://schemas.microsoft.com/office/drawing/2014/main" id="{58DA8FE1-677D-1C1A-8FCD-A837F75516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0417" y="2119198"/>
            <a:ext cx="1102429" cy="1538808"/>
          </a:xfrm>
          <a:prstGeom prst="rect">
            <a:avLst/>
          </a:prstGeom>
        </p:spPr>
      </p:pic>
      <p:sp>
        <p:nvSpPr>
          <p:cNvPr id="8" name="TextBox 7">
            <a:extLst>
              <a:ext uri="{FF2B5EF4-FFF2-40B4-BE49-F238E27FC236}">
                <a16:creationId xmlns:a16="http://schemas.microsoft.com/office/drawing/2014/main" id="{FD6F6355-2E7B-5092-4430-15D965824CA9}"/>
              </a:ext>
            </a:extLst>
          </p:cNvPr>
          <p:cNvSpPr txBox="1"/>
          <p:nvPr/>
        </p:nvSpPr>
        <p:spPr>
          <a:xfrm>
            <a:off x="1049262" y="4089332"/>
            <a:ext cx="2519296" cy="615553"/>
          </a:xfrm>
          <a:prstGeom prst="rect">
            <a:avLst/>
          </a:prstGeom>
          <a:ln w="12700">
            <a:miter lim="400000"/>
          </a:ln>
        </p:spPr>
        <p:txBody>
          <a:bodyPr wrap="square" lIns="0" tIns="0" rIns="0" bIns="0" rtlCol="0">
            <a:spAutoFit/>
          </a:bodyPr>
          <a:lstStyle/>
          <a:p>
            <a:pPr algn="ctr"/>
            <a:r>
              <a:rPr lang="en-US" sz="2000" b="1" kern="0" dirty="0">
                <a:solidFill>
                  <a:schemeClr val="bg1"/>
                </a:solidFill>
                <a:latin typeface="AvenirNext LT Com Regular" panose="020B0503020202020204" pitchFamily="34" charset="0"/>
                <a:sym typeface="Avenir Next LT Com Regular"/>
              </a:rPr>
              <a:t>How much should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I contribute?</a:t>
            </a:r>
          </a:p>
        </p:txBody>
      </p:sp>
      <p:sp>
        <p:nvSpPr>
          <p:cNvPr id="29" name="Oval 28">
            <a:extLst>
              <a:ext uri="{FF2B5EF4-FFF2-40B4-BE49-F238E27FC236}">
                <a16:creationId xmlns:a16="http://schemas.microsoft.com/office/drawing/2014/main" id="{9054D171-6C4D-5E05-46EE-FEAC51421584}"/>
              </a:ext>
              <a:ext uri="{C183D7F6-B498-43B3-948B-1728B52AA6E4}">
                <adec:decorative xmlns:adec="http://schemas.microsoft.com/office/drawing/2017/decorative" val="1"/>
              </a:ext>
            </a:extLst>
          </p:cNvPr>
          <p:cNvSpPr/>
          <p:nvPr/>
        </p:nvSpPr>
        <p:spPr>
          <a:xfrm>
            <a:off x="5029200"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2" name="Picture 31">
            <a:extLst>
              <a:ext uri="{FF2B5EF4-FFF2-40B4-BE49-F238E27FC236}">
                <a16:creationId xmlns:a16="http://schemas.microsoft.com/office/drawing/2014/main" id="{DB086826-7B95-8307-1C79-D8AF91114BD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13752" y="2351950"/>
            <a:ext cx="1418171" cy="1240900"/>
          </a:xfrm>
          <a:prstGeom prst="rect">
            <a:avLst/>
          </a:prstGeom>
        </p:spPr>
      </p:pic>
      <p:sp>
        <p:nvSpPr>
          <p:cNvPr id="18" name="TextBox 17">
            <a:extLst>
              <a:ext uri="{FF2B5EF4-FFF2-40B4-BE49-F238E27FC236}">
                <a16:creationId xmlns:a16="http://schemas.microsoft.com/office/drawing/2014/main" id="{C46FE80B-2C87-DAE7-2442-074E6F85CC90}"/>
              </a:ext>
            </a:extLst>
          </p:cNvPr>
          <p:cNvSpPr txBox="1"/>
          <p:nvPr/>
        </p:nvSpPr>
        <p:spPr>
          <a:xfrm>
            <a:off x="4865836" y="4089332"/>
            <a:ext cx="2424035" cy="654153"/>
          </a:xfrm>
          <a:prstGeom prst="rect">
            <a:avLst/>
          </a:prstGeom>
          <a:ln w="12700">
            <a:miter lim="400000"/>
          </a:ln>
        </p:spPr>
        <p:txBody>
          <a:bodyPr wrap="square" lIns="0" tIns="0" rIns="0" bIns="0" rtlCol="0">
            <a:spAutoFit/>
          </a:bodyPr>
          <a:lstStyle/>
          <a:p>
            <a:pPr lvl="0" algn="ctr" defTabSz="228600">
              <a:lnSpc>
                <a:spcPct val="110000"/>
              </a:lnSpc>
              <a:spcBef>
                <a:spcPts val="600"/>
              </a:spcBef>
              <a:defRPr/>
            </a:pPr>
            <a:r>
              <a:rPr lang="en-US" sz="2000" b="1" kern="0" dirty="0">
                <a:solidFill>
                  <a:schemeClr val="bg1"/>
                </a:solidFill>
                <a:latin typeface="AvenirNext LT Com Regular" panose="020B0503020202020204" pitchFamily="34" charset="0"/>
                <a:sym typeface="Avenir Next LT Com Regular"/>
              </a:rPr>
              <a:t>What funds should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I invest in?</a:t>
            </a:r>
          </a:p>
        </p:txBody>
      </p:sp>
      <p:sp>
        <p:nvSpPr>
          <p:cNvPr id="30" name="Oval 29">
            <a:extLst>
              <a:ext uri="{FF2B5EF4-FFF2-40B4-BE49-F238E27FC236}">
                <a16:creationId xmlns:a16="http://schemas.microsoft.com/office/drawing/2014/main" id="{83C0A978-D8F3-094C-C7B3-12412EC6F135}"/>
              </a:ext>
              <a:ext uri="{C183D7F6-B498-43B3-948B-1728B52AA6E4}">
                <adec:decorative xmlns:adec="http://schemas.microsoft.com/office/drawing/2017/decorative" val="1"/>
              </a:ext>
            </a:extLst>
          </p:cNvPr>
          <p:cNvSpPr/>
          <p:nvPr/>
        </p:nvSpPr>
        <p:spPr>
          <a:xfrm>
            <a:off x="8786812"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4" name="Picture 3">
            <a:extLst>
              <a:ext uri="{FF2B5EF4-FFF2-40B4-BE49-F238E27FC236}">
                <a16:creationId xmlns:a16="http://schemas.microsoft.com/office/drawing/2014/main" id="{189363C4-9666-D937-7BF2-29A71AC613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09671" y="2351949"/>
            <a:ext cx="1448220" cy="1148589"/>
          </a:xfrm>
          <a:prstGeom prst="rect">
            <a:avLst/>
          </a:prstGeom>
        </p:spPr>
      </p:pic>
      <p:sp>
        <p:nvSpPr>
          <p:cNvPr id="19" name="TextBox 18">
            <a:extLst>
              <a:ext uri="{FF2B5EF4-FFF2-40B4-BE49-F238E27FC236}">
                <a16:creationId xmlns:a16="http://schemas.microsoft.com/office/drawing/2014/main" id="{176606DC-7F06-7CBD-AE70-9C47286B8E29}"/>
              </a:ext>
            </a:extLst>
          </p:cNvPr>
          <p:cNvSpPr txBox="1"/>
          <p:nvPr/>
        </p:nvSpPr>
        <p:spPr>
          <a:xfrm>
            <a:off x="8649603" y="4089332"/>
            <a:ext cx="2476500" cy="654153"/>
          </a:xfrm>
          <a:prstGeom prst="rect">
            <a:avLst/>
          </a:prstGeom>
          <a:ln w="12700">
            <a:miter lim="400000"/>
          </a:ln>
        </p:spPr>
        <p:txBody>
          <a:bodyPr wrap="square" lIns="0" tIns="0" rIns="0" bIns="0" rtlCol="0">
            <a:spAutoFit/>
          </a:bodyPr>
          <a:lstStyle/>
          <a:p>
            <a:pPr lvl="0" algn="ctr" defTabSz="228600">
              <a:lnSpc>
                <a:spcPct val="110000"/>
              </a:lnSpc>
              <a:spcBef>
                <a:spcPts val="600"/>
              </a:spcBef>
              <a:defRPr/>
            </a:pPr>
            <a:r>
              <a:rPr lang="en-US" sz="2000" b="1" kern="0" dirty="0">
                <a:solidFill>
                  <a:schemeClr val="bg1"/>
                </a:solidFill>
                <a:latin typeface="AvenirNext LT Com Regular" panose="020B0503020202020204" pitchFamily="34" charset="0"/>
                <a:sym typeface="Avenir Next LT Com Regular"/>
              </a:rPr>
              <a:t>How do I stay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the course?</a:t>
            </a: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olidFill>
                  <a:schemeClr val="bg1"/>
                </a:solidFill>
                <a:sym typeface="Avenir Next LT Com Regular"/>
              </a:rPr>
              <a:pPr lvl="0"/>
              <a:t>4</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105128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326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C6E305-C8D1-0533-2339-40376DD1047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12941169" cy="6858001"/>
          </a:xfrm>
          <a:prstGeom prst="rect">
            <a:avLst/>
          </a:prstGeom>
        </p:spPr>
      </p:pic>
      <p:sp>
        <p:nvSpPr>
          <p:cNvPr id="3" name="Title 2">
            <a:extLst>
              <a:ext uri="{FF2B5EF4-FFF2-40B4-BE49-F238E27FC236}">
                <a16:creationId xmlns:a16="http://schemas.microsoft.com/office/drawing/2014/main" id="{B57C66F2-44E9-E8FD-C32D-1F6BEE4AAB3B}"/>
              </a:ext>
            </a:extLst>
          </p:cNvPr>
          <p:cNvSpPr>
            <a:spLocks noGrp="1"/>
          </p:cNvSpPr>
          <p:nvPr>
            <p:ph type="title"/>
          </p:nvPr>
        </p:nvSpPr>
        <p:spPr>
          <a:xfrm>
            <a:off x="571498" y="1423147"/>
            <a:ext cx="3987802" cy="838200"/>
          </a:xfrm>
        </p:spPr>
        <p:txBody>
          <a:bodyPr/>
          <a:lstStyle/>
          <a:p>
            <a:r>
              <a:rPr lang="en-US" sz="3600" dirty="0">
                <a:solidFill>
                  <a:schemeClr val="bg1"/>
                </a:solidFill>
              </a:rPr>
              <a:t>How much should </a:t>
            </a:r>
            <a:br>
              <a:rPr lang="en-US" sz="3600" dirty="0">
                <a:solidFill>
                  <a:schemeClr val="bg1"/>
                </a:solidFill>
              </a:rPr>
            </a:br>
            <a:r>
              <a:rPr lang="en-US" sz="3600" dirty="0">
                <a:solidFill>
                  <a:schemeClr val="bg1"/>
                </a:solidFill>
              </a:rPr>
              <a:t>I contribute?</a:t>
            </a:r>
          </a:p>
        </p:txBody>
      </p:sp>
      <p:sp>
        <p:nvSpPr>
          <p:cNvPr id="7" name="TextBox 6">
            <a:extLst>
              <a:ext uri="{FF2B5EF4-FFF2-40B4-BE49-F238E27FC236}">
                <a16:creationId xmlns:a16="http://schemas.microsoft.com/office/drawing/2014/main" id="{003A6667-D81D-DCAE-9232-504EFAED04B2}"/>
              </a:ext>
            </a:extLst>
          </p:cNvPr>
          <p:cNvSpPr txBox="1"/>
          <p:nvPr/>
        </p:nvSpPr>
        <p:spPr>
          <a:xfrm>
            <a:off x="571499" y="2442111"/>
            <a:ext cx="3684816" cy="1915909"/>
          </a:xfrm>
          <a:prstGeom prst="rect">
            <a:avLst/>
          </a:prstGeom>
          <a:ln w="12700">
            <a:miter lim="400000"/>
          </a:ln>
        </p:spPr>
        <p:txBody>
          <a:bodyPr wrap="square" lIns="0" tIns="0" rIns="0" bIns="0" rtlCol="0">
            <a:spAutoFit/>
          </a:bodyPr>
          <a:lstStyle/>
          <a:p>
            <a:pPr algn="l">
              <a:spcAft>
                <a:spcPts val="900"/>
              </a:spcAft>
              <a:defRPr/>
            </a:pPr>
            <a:r>
              <a:rPr lang="en-US" sz="2400" b="1" dirty="0">
                <a:solidFill>
                  <a:schemeClr val="bg1"/>
                </a:solidFill>
                <a:latin typeface="AvenirNext LT Com Regular" panose="020B0503020202020204" pitchFamily="34" charset="0"/>
              </a:rPr>
              <a:t>Contribute as much </a:t>
            </a:r>
            <a:br>
              <a:rPr lang="en-US" sz="2400" b="1" dirty="0">
                <a:solidFill>
                  <a:schemeClr val="bg1"/>
                </a:solidFill>
                <a:latin typeface="AvenirNext LT Com Regular" panose="020B0503020202020204" pitchFamily="34" charset="0"/>
              </a:rPr>
            </a:br>
            <a:r>
              <a:rPr lang="en-US" sz="2400" b="1" dirty="0">
                <a:solidFill>
                  <a:schemeClr val="bg1"/>
                </a:solidFill>
                <a:latin typeface="AvenirNext LT Com Regular" panose="020B0503020202020204" pitchFamily="34" charset="0"/>
              </a:rPr>
              <a:t>as you can.</a:t>
            </a:r>
            <a:endParaRPr lang="en-US" sz="2400" dirty="0">
              <a:solidFill>
                <a:schemeClr val="bg1"/>
              </a:solidFill>
            </a:endParaRPr>
          </a:p>
          <a:p>
            <a:pPr algn="l">
              <a:spcAft>
                <a:spcPts val="1800"/>
              </a:spcAft>
              <a:defRPr/>
            </a:pPr>
            <a:r>
              <a:rPr lang="en-US" sz="2000" dirty="0">
                <a:solidFill>
                  <a:schemeClr val="bg1"/>
                </a:solidFill>
              </a:rPr>
              <a:t>Consider aiming for at least </a:t>
            </a:r>
            <a:r>
              <a:rPr lang="en-US" sz="2000" b="1" dirty="0">
                <a:solidFill>
                  <a:schemeClr val="bg1"/>
                </a:solidFill>
                <a:latin typeface="AvenirNext LT Com Regular" panose="020B0503020202020204" pitchFamily="34" charset="0"/>
              </a:rPr>
              <a:t>10%</a:t>
            </a:r>
            <a:r>
              <a:rPr lang="en-US" sz="2000" dirty="0">
                <a:solidFill>
                  <a:schemeClr val="bg1"/>
                </a:solidFill>
              </a:rPr>
              <a:t> to </a:t>
            </a:r>
            <a:r>
              <a:rPr lang="en-US" sz="2000" b="1" dirty="0">
                <a:solidFill>
                  <a:schemeClr val="bg1"/>
                </a:solidFill>
                <a:latin typeface="AvenirNext LT Com Regular" panose="020B0503020202020204" pitchFamily="34" charset="0"/>
              </a:rPr>
              <a:t>15%</a:t>
            </a:r>
            <a:r>
              <a:rPr lang="en-US" sz="2000" dirty="0">
                <a:solidFill>
                  <a:schemeClr val="bg1"/>
                </a:solidFill>
              </a:rPr>
              <a:t> of your salary.</a:t>
            </a:r>
          </a:p>
          <a:p>
            <a:endParaRPr lang="en-US" sz="1400" b="1" dirty="0" err="1">
              <a:solidFill>
                <a:schemeClr val="tx1"/>
              </a:solidFill>
              <a:latin typeface="+mn-lt"/>
            </a:endParaRP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olidFill>
                  <a:schemeClr val="bg1"/>
                </a:solidFill>
                <a:sym typeface="Avenir Next LT Com Regular"/>
              </a:rPr>
              <a:pPr lvl="0"/>
              <a:t>5</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395658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1D5630-5C82-0FD9-9A73-ACD141C003A1}"/>
              </a:ext>
            </a:extLst>
          </p:cNvPr>
          <p:cNvSpPr>
            <a:spLocks noGrp="1"/>
          </p:cNvSpPr>
          <p:nvPr>
            <p:ph type="title"/>
          </p:nvPr>
        </p:nvSpPr>
        <p:spPr/>
        <p:txBody>
          <a:bodyPr/>
          <a:lstStyle/>
          <a:p>
            <a:r>
              <a:rPr lang="en-US" dirty="0">
                <a:solidFill>
                  <a:srgbClr val="0A3266"/>
                </a:solidFill>
              </a:rPr>
              <a:t>Start investing as soon as you can</a:t>
            </a:r>
            <a:endParaRPr lang="en-US" dirty="0"/>
          </a:p>
        </p:txBody>
      </p:sp>
      <p:sp>
        <p:nvSpPr>
          <p:cNvPr id="10" name="TextBox 9">
            <a:extLst>
              <a:ext uri="{FF2B5EF4-FFF2-40B4-BE49-F238E27FC236}">
                <a16:creationId xmlns:a16="http://schemas.microsoft.com/office/drawing/2014/main" id="{9583CFAB-3A02-409D-A7D7-E4EA7F8FF486}"/>
              </a:ext>
            </a:extLst>
          </p:cNvPr>
          <p:cNvSpPr txBox="1"/>
          <p:nvPr/>
        </p:nvSpPr>
        <p:spPr>
          <a:xfrm>
            <a:off x="1069372" y="1040639"/>
            <a:ext cx="1600200"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005F9E"/>
                </a:solidFill>
                <a:latin typeface="AvenirNext LT Com Regular" panose="020B0503020202020204" pitchFamily="34" charset="0"/>
              </a:rPr>
              <a:t>Start now</a:t>
            </a:r>
            <a:endParaRPr kumimoji="0" lang="en-US" sz="2000" b="0" i="0" u="none" strike="noStrike" kern="1200" cap="none" spc="0" normalizeH="0" baseline="0" noProof="0" dirty="0">
              <a:ln>
                <a:noFill/>
              </a:ln>
              <a:solidFill>
                <a:srgbClr val="005F9E"/>
              </a:solidFill>
              <a:effectLst/>
              <a:uLnTx/>
              <a:uFillTx/>
              <a:latin typeface="Avenir Next LT Com Regular" panose="020B0503020202020204" pitchFamily="34" charset="0"/>
              <a:ea typeface="+mn-ea"/>
              <a:cs typeface="+mn-cs"/>
            </a:endParaRPr>
          </a:p>
        </p:txBody>
      </p:sp>
      <p:sp>
        <p:nvSpPr>
          <p:cNvPr id="27" name="TextBox 26">
            <a:extLst>
              <a:ext uri="{FF2B5EF4-FFF2-40B4-BE49-F238E27FC236}">
                <a16:creationId xmlns:a16="http://schemas.microsoft.com/office/drawing/2014/main" id="{7C7E8BF6-CA95-E343-70AA-F808630259DE}"/>
              </a:ext>
            </a:extLst>
          </p:cNvPr>
          <p:cNvSpPr txBox="1"/>
          <p:nvPr/>
        </p:nvSpPr>
        <p:spPr>
          <a:xfrm>
            <a:off x="2550919" y="1695688"/>
            <a:ext cx="4166084" cy="338554"/>
          </a:xfrm>
          <a:prstGeom prst="rect">
            <a:avLst/>
          </a:prstGeom>
          <a:noFill/>
          <a:ln w="12700">
            <a:miter lim="400000"/>
          </a:ln>
        </p:spPr>
        <p:txBody>
          <a:bodyPr wrap="square">
            <a:spAutoFit/>
          </a:bodyPr>
          <a:lstStyle/>
          <a:p>
            <a:pPr algn="l"/>
            <a:r>
              <a:rPr lang="en-US" sz="1600" b="1" dirty="0">
                <a:solidFill>
                  <a:schemeClr val="tx1"/>
                </a:solidFill>
                <a:latin typeface="AvenirNext LT Com Regular" panose="020B0503020202020204" pitchFamily="34" charset="0"/>
              </a:rPr>
              <a:t>Adrian </a:t>
            </a:r>
            <a:r>
              <a:rPr lang="en-US" sz="1600" kern="1200" dirty="0">
                <a:solidFill>
                  <a:schemeClr val="tx1"/>
                </a:solidFill>
                <a:latin typeface="AvenirNext LT Com Regular"/>
              </a:rPr>
              <a:t>saves $200 per month for 40 years. </a:t>
            </a:r>
            <a:endParaRPr lang="en-US" sz="1600" dirty="0"/>
          </a:p>
        </p:txBody>
      </p:sp>
      <p:pic>
        <p:nvPicPr>
          <p:cNvPr id="4" name="Picture 3" descr="Chart showing how waiting 10 years to start investing results in lower retirement withdrawals, even when savings per month is larger.&#10;Retirement withdrawals $2343 per month">
            <a:extLst>
              <a:ext uri="{FF2B5EF4-FFF2-40B4-BE49-F238E27FC236}">
                <a16:creationId xmlns:a16="http://schemas.microsoft.com/office/drawing/2014/main" id="{2ADFCDC0-F587-BEBD-3834-0BB5634444F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128517" y="2053663"/>
            <a:ext cx="7065876" cy="902286"/>
          </a:xfrm>
          <a:prstGeom prst="rect">
            <a:avLst/>
          </a:prstGeom>
        </p:spPr>
      </p:pic>
      <p:pic>
        <p:nvPicPr>
          <p:cNvPr id="24" name="Picture 4">
            <a:extLst>
              <a:ext uri="{FF2B5EF4-FFF2-40B4-BE49-F238E27FC236}">
                <a16:creationId xmlns:a16="http://schemas.microsoft.com/office/drawing/2014/main" id="{1458849D-DDE6-43C1-84DD-72AF225D34F9}"/>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1113974" y="1854082"/>
            <a:ext cx="1239339" cy="1239339"/>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E5A8B92-F140-41C2-9442-065F3BA1F9DF}"/>
              </a:ext>
            </a:extLst>
          </p:cNvPr>
          <p:cNvSpPr txBox="1"/>
          <p:nvPr/>
        </p:nvSpPr>
        <p:spPr>
          <a:xfrm>
            <a:off x="1069371" y="3381018"/>
            <a:ext cx="2408933"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normalizeH="0" baseline="0" noProof="0" dirty="0">
                <a:ln>
                  <a:noFill/>
                </a:ln>
                <a:solidFill>
                  <a:srgbClr val="005F9E"/>
                </a:solidFill>
                <a:effectLst/>
                <a:uLnTx/>
                <a:uFillTx/>
                <a:latin typeface="AvenirNext LT Com Regular" panose="020B0503020202020204" pitchFamily="34" charset="0"/>
                <a:ea typeface="+mn-ea"/>
                <a:cs typeface="+mn-cs"/>
              </a:rPr>
              <a:t>Catch up later</a:t>
            </a:r>
            <a:endParaRPr kumimoji="0" lang="en-US" sz="2000" b="0" i="0" u="none" strike="noStrike" kern="1200" cap="none" normalizeH="0" baseline="0" noProof="0" dirty="0">
              <a:ln>
                <a:noFill/>
              </a:ln>
              <a:solidFill>
                <a:srgbClr val="005F9E"/>
              </a:solidFill>
              <a:effectLst/>
              <a:uLnTx/>
              <a:uFillTx/>
              <a:latin typeface="Avenir Next LT Com Regular" panose="020B0503020202020204" pitchFamily="34" charset="0"/>
              <a:ea typeface="+mn-ea"/>
              <a:cs typeface="+mn-cs"/>
            </a:endParaRPr>
          </a:p>
        </p:txBody>
      </p:sp>
      <p:sp>
        <p:nvSpPr>
          <p:cNvPr id="29" name="TextBox 28">
            <a:extLst>
              <a:ext uri="{FF2B5EF4-FFF2-40B4-BE49-F238E27FC236}">
                <a16:creationId xmlns:a16="http://schemas.microsoft.com/office/drawing/2014/main" id="{16F65FB1-D848-D7A9-758F-2FC90FA37A21}"/>
              </a:ext>
            </a:extLst>
          </p:cNvPr>
          <p:cNvSpPr txBox="1"/>
          <p:nvPr/>
        </p:nvSpPr>
        <p:spPr>
          <a:xfrm>
            <a:off x="2550919" y="4117322"/>
            <a:ext cx="3946882" cy="338554"/>
          </a:xfrm>
          <a:prstGeom prst="rect">
            <a:avLst/>
          </a:prstGeom>
          <a:noFill/>
          <a:ln w="12700">
            <a:miter lim="400000"/>
          </a:ln>
        </p:spPr>
        <p:txBody>
          <a:bodyPr wrap="square">
            <a:spAutoFit/>
          </a:bodyPr>
          <a:lstStyle/>
          <a:p>
            <a:pPr algn="l"/>
            <a:r>
              <a:rPr lang="en-US" sz="1600" b="1" i="0" dirty="0">
                <a:solidFill>
                  <a:schemeClr val="tx1"/>
                </a:solidFill>
                <a:latin typeface="AvenirNext LT Com Regular" panose="020B0503020202020204" pitchFamily="34" charset="0"/>
              </a:rPr>
              <a:t>Mai </a:t>
            </a:r>
            <a:r>
              <a:rPr lang="en-US" sz="1600" kern="1200" dirty="0">
                <a:solidFill>
                  <a:schemeClr val="tx1"/>
                </a:solidFill>
                <a:latin typeface="AvenirNext LT Com Regular"/>
              </a:rPr>
              <a:t>saves $400 per month for 30 years. </a:t>
            </a:r>
            <a:endParaRPr lang="en-US" sz="1600" dirty="0"/>
          </a:p>
        </p:txBody>
      </p:sp>
      <p:pic>
        <p:nvPicPr>
          <p:cNvPr id="9" name="Picture 8" descr="Part of above chart.&#10;Retirement Withdrawals $2000 per month">
            <a:extLst>
              <a:ext uri="{FF2B5EF4-FFF2-40B4-BE49-F238E27FC236}">
                <a16:creationId xmlns:a16="http://schemas.microsoft.com/office/drawing/2014/main" id="{B3A9907D-D632-FC73-0EC3-CEFC504146D6}"/>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128517" y="4475458"/>
            <a:ext cx="5962405" cy="896190"/>
          </a:xfrm>
          <a:prstGeom prst="rect">
            <a:avLst/>
          </a:prstGeom>
        </p:spPr>
      </p:pic>
      <p:pic>
        <p:nvPicPr>
          <p:cNvPr id="23" name="Picture 2">
            <a:extLst>
              <a:ext uri="{FF2B5EF4-FFF2-40B4-BE49-F238E27FC236}">
                <a16:creationId xmlns:a16="http://schemas.microsoft.com/office/drawing/2014/main" id="{F8C8E845-7065-40A5-81D7-1D6268F73E45}"/>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p:blipFill>
        <p:spPr bwMode="auto">
          <a:xfrm>
            <a:off x="1114475" y="4286972"/>
            <a:ext cx="1239339" cy="1239339"/>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grpSp>
        <p:nvGrpSpPr>
          <p:cNvPr id="6" name="Group 5" descr="By waiting just 10 years to start, &#10;even twice the monthly contribution isn’t enough to catch up.">
            <a:extLst>
              <a:ext uri="{FF2B5EF4-FFF2-40B4-BE49-F238E27FC236}">
                <a16:creationId xmlns:a16="http://schemas.microsoft.com/office/drawing/2014/main" id="{04DD8FD6-BD75-BC1C-CF79-5F8784A9E8BF}"/>
              </a:ext>
            </a:extLst>
          </p:cNvPr>
          <p:cNvGrpSpPr/>
          <p:nvPr/>
        </p:nvGrpSpPr>
        <p:grpSpPr>
          <a:xfrm>
            <a:off x="8087837" y="2071179"/>
            <a:ext cx="3521145" cy="3331376"/>
            <a:chOff x="8087837" y="2071179"/>
            <a:chExt cx="3521145" cy="3331376"/>
          </a:xfrm>
        </p:grpSpPr>
        <p:sp>
          <p:nvSpPr>
            <p:cNvPr id="2" name="Rectangle 1">
              <a:extLst>
                <a:ext uri="{FF2B5EF4-FFF2-40B4-BE49-F238E27FC236}">
                  <a16:creationId xmlns:a16="http://schemas.microsoft.com/office/drawing/2014/main" id="{85D8E917-CFB6-6947-C3CC-04A51701F5B3}"/>
                </a:ext>
              </a:extLst>
            </p:cNvPr>
            <p:cNvSpPr/>
            <p:nvPr/>
          </p:nvSpPr>
          <p:spPr>
            <a:xfrm>
              <a:off x="9364239" y="3474473"/>
              <a:ext cx="2244743" cy="1928082"/>
            </a:xfrm>
            <a:prstGeom prst="rect">
              <a:avLst/>
            </a:prstGeom>
            <a:solidFill>
              <a:srgbClr val="16838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7" name="Straight Arrow Connector 6">
              <a:extLst>
                <a:ext uri="{FF2B5EF4-FFF2-40B4-BE49-F238E27FC236}">
                  <a16:creationId xmlns:a16="http://schemas.microsoft.com/office/drawing/2014/main" id="{AF03A8DD-FE92-7F05-D195-A803FBA654F9}"/>
                </a:ext>
              </a:extLst>
            </p:cNvPr>
            <p:cNvCxnSpPr>
              <a:cxnSpLocks/>
            </p:cNvCxnSpPr>
            <p:nvPr/>
          </p:nvCxnSpPr>
          <p:spPr>
            <a:xfrm flipV="1">
              <a:off x="8087837" y="4908710"/>
              <a:ext cx="1085224" cy="4344"/>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5110226F-B765-7366-55C5-3D629CA5BBE3}"/>
                </a:ext>
              </a:extLst>
            </p:cNvPr>
            <p:cNvCxnSpPr>
              <a:cxnSpLocks noChangeAspect="1"/>
            </p:cNvCxnSpPr>
            <p:nvPr/>
          </p:nvCxnSpPr>
          <p:spPr>
            <a:xfrm>
              <a:off x="8087837" y="2975531"/>
              <a:ext cx="0" cy="242076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CA655E-F80B-2216-A09C-0C06B08123FF}"/>
                </a:ext>
              </a:extLst>
            </p:cNvPr>
            <p:cNvCxnSpPr>
              <a:cxnSpLocks noChangeAspect="1"/>
            </p:cNvCxnSpPr>
            <p:nvPr/>
          </p:nvCxnSpPr>
          <p:spPr>
            <a:xfrm>
              <a:off x="9193268" y="2071179"/>
              <a:ext cx="0" cy="3325112"/>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F67F148-37AC-27FF-A477-468CD3E6D636}"/>
                </a:ext>
              </a:extLst>
            </p:cNvPr>
            <p:cNvSpPr txBox="1"/>
            <p:nvPr/>
          </p:nvSpPr>
          <p:spPr>
            <a:xfrm>
              <a:off x="9377851" y="3557305"/>
              <a:ext cx="2217518" cy="1768140"/>
            </a:xfrm>
            <a:prstGeom prst="rect">
              <a:avLst/>
            </a:prstGeom>
            <a:noFill/>
          </p:spPr>
          <p:txBody>
            <a:bodyPr wrap="square" lIns="144000" tIns="144000" rIns="144000" bIns="144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t>By waiting just 10 years to start, </a:t>
              </a:r>
              <a:br>
                <a:rPr kumimoji="0" lang="en-US" sz="1600"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br>
              <a:r>
                <a:rPr kumimoji="0" lang="en-US" sz="1600" b="1"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t>even twice the monthly contribution isn’t enough to catch up</a:t>
              </a:r>
              <a:r>
                <a:rPr lang="en-US" sz="1600" b="1" dirty="0">
                  <a:solidFill>
                    <a:schemeClr val="bg1"/>
                  </a:solidFill>
                  <a:latin typeface="AvenirNext LT Com Regular" panose="020B0703020202020204" pitchFamily="34" charset="0"/>
                </a:rPr>
                <a:t>.</a:t>
              </a:r>
              <a:endParaRPr kumimoji="0" lang="en-IN" sz="1600" b="1" i="0" u="none" strike="noStrike" kern="1200" cap="none" spc="0" normalizeH="0" baseline="0" noProof="0" dirty="0">
                <a:ln>
                  <a:noFill/>
                </a:ln>
                <a:solidFill>
                  <a:schemeClr val="bg1"/>
                </a:solidFill>
                <a:effectLst/>
                <a:uLnTx/>
                <a:uFillTx/>
                <a:latin typeface="AvenirNext LT Com Regular"/>
                <a:ea typeface="+mn-ea"/>
                <a:cs typeface="+mn-cs"/>
              </a:endParaRPr>
            </a:p>
          </p:txBody>
        </p:sp>
      </p:grpSp>
      <p:sp>
        <p:nvSpPr>
          <p:cNvPr id="13" name="Footer Placeholder 2">
            <a:extLst>
              <a:ext uri="{FF2B5EF4-FFF2-40B4-BE49-F238E27FC236}">
                <a16:creationId xmlns:a16="http://schemas.microsoft.com/office/drawing/2014/main" id="{3C455425-CEF5-5644-ABD6-9FF5B635B456}"/>
              </a:ext>
            </a:extLst>
          </p:cNvPr>
          <p:cNvSpPr>
            <a:spLocks noGrp="1"/>
          </p:cNvSpPr>
          <p:nvPr>
            <p:ph type="ftr" sz="quarter" idx="10"/>
          </p:nvPr>
        </p:nvSpPr>
        <p:spPr/>
        <p:txBody>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AvenirNext LT Com Regular"/>
                <a:sym typeface="Avenir Next LT Com Regular"/>
              </a:rPr>
              <a:t>The hypothetical examples assume an 8% average annual return compounded monthly and a 4% annual withdrawal rate after the accumulation period. These are point-in-time views and as such do not take into account</a:t>
            </a:r>
            <a:r>
              <a:rPr kumimoji="0" lang="en-US" sz="800" b="0" i="0" u="none" strike="noStrike" kern="0" cap="none" spc="0" normalizeH="0" noProof="0" dirty="0">
                <a:ln>
                  <a:noFill/>
                </a:ln>
                <a:solidFill>
                  <a:srgbClr val="000000"/>
                </a:solidFill>
                <a:effectLst/>
                <a:uLnTx/>
                <a:uFillTx/>
                <a:latin typeface="AvenirNext LT Com Regular"/>
                <a:sym typeface="Avenir Next LT Com Regular"/>
              </a:rPr>
              <a:t> a</a:t>
            </a:r>
            <a:r>
              <a:rPr kumimoji="0" lang="en-US" sz="800" b="0" i="0" u="none" strike="noStrike" kern="0" cap="none" spc="0" normalizeH="0" baseline="0" noProof="0" dirty="0">
                <a:ln>
                  <a:noFill/>
                </a:ln>
                <a:solidFill>
                  <a:srgbClr val="000000"/>
                </a:solidFill>
                <a:effectLst/>
                <a:uLnTx/>
                <a:uFillTx/>
                <a:latin typeface="AvenirNext LT Com Regular"/>
                <a:sym typeface="Avenir Next LT Com Regular"/>
              </a:rPr>
              <a:t>ny growth or loss during retirement. Without investment growth/loss during retirement, a 4% annual withdrawal rate would deplete retirement savings in 25 years. Examples are for illustrative purposes only and do not reflect the results of any particular investment, which will fluctuate with market conditions, or taxes that may be owed on tax-deferred contributions, including the 10% penalty for withdrawals taken before age 59½. Regular investing does not ensure a profit or protect against loss in a declining market.</a:t>
            </a:r>
          </a:p>
        </p:txBody>
      </p:sp>
      <p:sp>
        <p:nvSpPr>
          <p:cNvPr id="26" name="Slide Number">
            <a:extLst>
              <a:ext uri="{FF2B5EF4-FFF2-40B4-BE49-F238E27FC236}">
                <a16:creationId xmlns:a16="http://schemas.microsoft.com/office/drawing/2014/main" id="{072D1652-7CD3-A0C6-2DFB-F95929292D66}"/>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6</a:t>
            </a:fld>
            <a:endParaRPr lang="en-US" noProof="0" dirty="0">
              <a:sym typeface="Avenir Next LT Com Regular"/>
            </a:endParaRPr>
          </a:p>
        </p:txBody>
      </p:sp>
    </p:spTree>
    <p:extLst>
      <p:ext uri="{BB962C8B-B14F-4D97-AF65-F5344CB8AC3E}">
        <p14:creationId xmlns:p14="http://schemas.microsoft.com/office/powerpoint/2010/main" val="133370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39763F9-AA24-2952-F7BD-82A8CBED8465}"/>
              </a:ext>
            </a:extLst>
          </p:cNvPr>
          <p:cNvSpPr>
            <a:spLocks noGrp="1"/>
          </p:cNvSpPr>
          <p:nvPr>
            <p:ph type="title"/>
          </p:nvPr>
        </p:nvSpPr>
        <p:spPr/>
        <p:txBody>
          <a:bodyPr/>
          <a:lstStyle/>
          <a:p>
            <a:r>
              <a:rPr lang="en-US" dirty="0"/>
              <a:t>Small steps can help you get there</a:t>
            </a:r>
          </a:p>
        </p:txBody>
      </p:sp>
      <p:sp>
        <p:nvSpPr>
          <p:cNvPr id="29" name="TextBox 28">
            <a:extLst>
              <a:ext uri="{FF2B5EF4-FFF2-40B4-BE49-F238E27FC236}">
                <a16:creationId xmlns:a16="http://schemas.microsoft.com/office/drawing/2014/main" id="{919174FB-C7F6-CEBC-719B-0BACFB5D772F}"/>
              </a:ext>
            </a:extLst>
          </p:cNvPr>
          <p:cNvSpPr txBox="1"/>
          <p:nvPr/>
        </p:nvSpPr>
        <p:spPr>
          <a:xfrm>
            <a:off x="1575700" y="1035698"/>
            <a:ext cx="1600200"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005F9E"/>
                </a:solidFill>
                <a:latin typeface="AvenirNext LT Com Regular" panose="020B0503020202020204" pitchFamily="34" charset="0"/>
              </a:rPr>
              <a:t>No increases</a:t>
            </a:r>
            <a:endParaRPr kumimoji="0" lang="en-US" sz="2000" b="1" u="none" strike="noStrike" kern="1200" cap="none" spc="0" normalizeH="0" baseline="0" noProof="0" dirty="0">
              <a:ln>
                <a:noFill/>
              </a:ln>
              <a:solidFill>
                <a:srgbClr val="005F9E"/>
              </a:solidFill>
              <a:effectLst/>
              <a:uLnTx/>
              <a:uFillTx/>
              <a:latin typeface="AvenirNext LT Com Regular" panose="020B0503020202020204" pitchFamily="34" charset="0"/>
            </a:endParaRPr>
          </a:p>
        </p:txBody>
      </p:sp>
      <p:sp>
        <p:nvSpPr>
          <p:cNvPr id="31" name="TextBox 30">
            <a:extLst>
              <a:ext uri="{FF2B5EF4-FFF2-40B4-BE49-F238E27FC236}">
                <a16:creationId xmlns:a16="http://schemas.microsoft.com/office/drawing/2014/main" id="{9462D0BF-9EEB-7439-204E-D94528648BDA}"/>
              </a:ext>
            </a:extLst>
          </p:cNvPr>
          <p:cNvSpPr txBox="1"/>
          <p:nvPr/>
        </p:nvSpPr>
        <p:spPr>
          <a:xfrm>
            <a:off x="3006639" y="1441010"/>
            <a:ext cx="2926250" cy="492443"/>
          </a:xfrm>
          <a:prstGeom prst="rect">
            <a:avLst/>
          </a:prstGeom>
          <a:noFill/>
        </p:spPr>
        <p:txBody>
          <a:bodyPr wrap="square" lIns="0" tIns="0" rIns="0" bIns="0" rtlCol="0">
            <a:spAutoFit/>
          </a:bodyPr>
          <a:lstStyle/>
          <a:p>
            <a:pPr algn="l">
              <a:defRPr/>
            </a:pPr>
            <a:r>
              <a:rPr lang="en-US" sz="1600" b="1" dirty="0">
                <a:solidFill>
                  <a:schemeClr val="tx1"/>
                </a:solidFill>
                <a:latin typeface="AvenirNext LT Com Regular" panose="020B0503020202020204" pitchFamily="34" charset="0"/>
              </a:rPr>
              <a:t>Antonio </a:t>
            </a:r>
            <a:r>
              <a:rPr lang="en-US" sz="1600" dirty="0">
                <a:solidFill>
                  <a:schemeClr val="tx1"/>
                </a:solidFill>
              </a:rPr>
              <a:t>saves 6% of his pay until retirement.</a:t>
            </a:r>
          </a:p>
        </p:txBody>
      </p:sp>
      <p:pic>
        <p:nvPicPr>
          <p:cNvPr id="3" name="Picture 2" descr="Chart showing how increasing retirement contributions each year will increase the amount of available retirement withdrawals each month.&#10;Retirement Withdrawals $3658 per month.">
            <a:extLst>
              <a:ext uri="{FF2B5EF4-FFF2-40B4-BE49-F238E27FC236}">
                <a16:creationId xmlns:a16="http://schemas.microsoft.com/office/drawing/2014/main" id="{E364611C-5237-FCA9-51BC-D32F8BAC1B5E}"/>
              </a:ext>
            </a:extLst>
          </p:cNvPr>
          <p:cNvPicPr>
            <a:picLocks noChangeAspect="1"/>
          </p:cNvPicPr>
          <p:nvPr/>
        </p:nvPicPr>
        <p:blipFill>
          <a:blip r:embed="rId3"/>
          <a:stretch>
            <a:fillRect/>
          </a:stretch>
        </p:blipFill>
        <p:spPr>
          <a:xfrm>
            <a:off x="2113892" y="1969903"/>
            <a:ext cx="4615072" cy="896190"/>
          </a:xfrm>
          <a:prstGeom prst="rect">
            <a:avLst/>
          </a:prstGeom>
        </p:spPr>
      </p:pic>
      <p:pic>
        <p:nvPicPr>
          <p:cNvPr id="46" name="Picture 4">
            <a:extLst>
              <a:ext uri="{FF2B5EF4-FFF2-40B4-BE49-F238E27FC236}">
                <a16:creationId xmlns:a16="http://schemas.microsoft.com/office/drawing/2014/main" id="{DE6EC02A-59DC-1CA2-E256-1F567A5BF9F3}"/>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1450486" y="1838546"/>
            <a:ext cx="1238400" cy="1238400"/>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9AB24AF9-802A-3F34-FF0C-3C777F2F1DD4}"/>
              </a:ext>
            </a:extLst>
          </p:cNvPr>
          <p:cNvSpPr txBox="1"/>
          <p:nvPr/>
        </p:nvSpPr>
        <p:spPr>
          <a:xfrm>
            <a:off x="1411472" y="3384461"/>
            <a:ext cx="245381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normalizeH="0" baseline="0" noProof="0" dirty="0">
                <a:ln>
                  <a:noFill/>
                </a:ln>
                <a:solidFill>
                  <a:srgbClr val="005F9E"/>
                </a:solidFill>
                <a:effectLst/>
                <a:uLnTx/>
                <a:uFillTx/>
                <a:latin typeface="AvenirNext LT Com Regular" panose="020B0503020202020204" pitchFamily="34" charset="0"/>
                <a:ea typeface="+mn-ea"/>
                <a:cs typeface="+mn-cs"/>
              </a:rPr>
              <a:t>Small increases</a:t>
            </a:r>
          </a:p>
        </p:txBody>
      </p:sp>
      <p:sp>
        <p:nvSpPr>
          <p:cNvPr id="33" name="TextBox 32">
            <a:extLst>
              <a:ext uri="{FF2B5EF4-FFF2-40B4-BE49-F238E27FC236}">
                <a16:creationId xmlns:a16="http://schemas.microsoft.com/office/drawing/2014/main" id="{ED7CAF3F-3E32-3FE0-3195-882580EAE5E0}"/>
              </a:ext>
            </a:extLst>
          </p:cNvPr>
          <p:cNvSpPr txBox="1"/>
          <p:nvPr/>
        </p:nvSpPr>
        <p:spPr>
          <a:xfrm>
            <a:off x="3006639" y="3828479"/>
            <a:ext cx="3428406" cy="492443"/>
          </a:xfrm>
          <a:prstGeom prst="rect">
            <a:avLst/>
          </a:prstGeom>
          <a:noFill/>
        </p:spPr>
        <p:txBody>
          <a:bodyPr wrap="square" lIns="0" tIns="0" rIns="0" bIns="0" rtlCol="0" anchor="ctr">
            <a:spAutoFit/>
          </a:bodyPr>
          <a:lstStyle/>
          <a:p>
            <a:pPr lvl="0" algn="l">
              <a:defRPr/>
            </a:pPr>
            <a:r>
              <a:rPr lang="en-US" sz="1600" b="1" dirty="0">
                <a:solidFill>
                  <a:schemeClr val="tx1"/>
                </a:solidFill>
                <a:latin typeface="AvenirNext LT Com Regular" panose="020B0503020202020204" pitchFamily="34" charset="0"/>
              </a:rPr>
              <a:t>Sara</a:t>
            </a:r>
            <a:r>
              <a:rPr lang="en-US" sz="1600" dirty="0">
                <a:solidFill>
                  <a:schemeClr val="tx1"/>
                </a:solidFill>
              </a:rPr>
              <a:t> increases her 6% contribution by 1% each year until it reaches 12%.</a:t>
            </a:r>
          </a:p>
        </p:txBody>
      </p:sp>
      <p:pic>
        <p:nvPicPr>
          <p:cNvPr id="7" name="Picture 6" descr="Part of the above chart.&#10;Retirement withdrawals $6572 per month">
            <a:extLst>
              <a:ext uri="{FF2B5EF4-FFF2-40B4-BE49-F238E27FC236}">
                <a16:creationId xmlns:a16="http://schemas.microsoft.com/office/drawing/2014/main" id="{1FAF2D42-3FC6-863A-1354-4C3A8D3BA200}"/>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104436" y="4500663"/>
            <a:ext cx="8291279" cy="896190"/>
          </a:xfrm>
          <a:prstGeom prst="rect">
            <a:avLst/>
          </a:prstGeom>
        </p:spPr>
      </p:pic>
      <p:pic>
        <p:nvPicPr>
          <p:cNvPr id="49" name="Picture 2">
            <a:extLst>
              <a:ext uri="{FF2B5EF4-FFF2-40B4-BE49-F238E27FC236}">
                <a16:creationId xmlns:a16="http://schemas.microsoft.com/office/drawing/2014/main" id="{46A4D489-4EC7-DF91-9613-C7E94C74F30C}"/>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1454214" y="4284880"/>
            <a:ext cx="1238400" cy="1238400"/>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grpSp>
        <p:nvGrpSpPr>
          <p:cNvPr id="4" name="Group 3" descr="$2,914&#10;per month&#10;difference">
            <a:extLst>
              <a:ext uri="{FF2B5EF4-FFF2-40B4-BE49-F238E27FC236}">
                <a16:creationId xmlns:a16="http://schemas.microsoft.com/office/drawing/2014/main" id="{504C310E-E688-E5B8-5457-2A18A90543C9}"/>
              </a:ext>
            </a:extLst>
          </p:cNvPr>
          <p:cNvGrpSpPr/>
          <p:nvPr/>
        </p:nvGrpSpPr>
        <p:grpSpPr>
          <a:xfrm>
            <a:off x="6715391" y="1668654"/>
            <a:ext cx="3712272" cy="3347844"/>
            <a:chOff x="6715391" y="1668654"/>
            <a:chExt cx="3712272" cy="3347844"/>
          </a:xfrm>
        </p:grpSpPr>
        <p:cxnSp>
          <p:nvCxnSpPr>
            <p:cNvPr id="39" name="Straight Connector 38">
              <a:extLst>
                <a:ext uri="{FF2B5EF4-FFF2-40B4-BE49-F238E27FC236}">
                  <a16:creationId xmlns:a16="http://schemas.microsoft.com/office/drawing/2014/main" id="{0D394FB3-7A00-FD2E-AF25-B144A5817ACE}"/>
                </a:ext>
              </a:extLst>
            </p:cNvPr>
            <p:cNvCxnSpPr>
              <a:cxnSpLocks noChangeAspect="1"/>
            </p:cNvCxnSpPr>
            <p:nvPr/>
          </p:nvCxnSpPr>
          <p:spPr>
            <a:xfrm>
              <a:off x="6715391" y="1698701"/>
              <a:ext cx="0" cy="2781013"/>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EF05E13-E4D5-900D-7E25-CF08BFB6ACC7}"/>
                </a:ext>
              </a:extLst>
            </p:cNvPr>
            <p:cNvCxnSpPr>
              <a:cxnSpLocks noChangeAspect="1"/>
            </p:cNvCxnSpPr>
            <p:nvPr/>
          </p:nvCxnSpPr>
          <p:spPr>
            <a:xfrm>
              <a:off x="10395715" y="1668654"/>
              <a:ext cx="0" cy="3347844"/>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4E8B451-C961-3104-2182-22BD0DA9C6A7}"/>
                </a:ext>
              </a:extLst>
            </p:cNvPr>
            <p:cNvCxnSpPr>
              <a:cxnSpLocks/>
            </p:cNvCxnSpPr>
            <p:nvPr/>
          </p:nvCxnSpPr>
          <p:spPr>
            <a:xfrm>
              <a:off x="6722178" y="3019850"/>
              <a:ext cx="3705485" cy="0"/>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25" name="TextBox 24">
              <a:extLst>
                <a:ext uri="{FF2B5EF4-FFF2-40B4-BE49-F238E27FC236}">
                  <a16:creationId xmlns:a16="http://schemas.microsoft.com/office/drawing/2014/main" id="{93FA7D37-5202-6429-183D-3DE344988B4F}"/>
                </a:ext>
              </a:extLst>
            </p:cNvPr>
            <p:cNvSpPr txBox="1"/>
            <p:nvPr/>
          </p:nvSpPr>
          <p:spPr>
            <a:xfrm>
              <a:off x="7510939" y="2362938"/>
              <a:ext cx="2102801" cy="1337253"/>
            </a:xfrm>
            <a:prstGeom prst="rect">
              <a:avLst/>
            </a:prstGeom>
            <a:solidFill>
              <a:srgbClr val="168381"/>
            </a:solidFill>
          </p:spPr>
          <p:txBody>
            <a:bodyPr wrap="square" lIns="144000" tIns="144000" rIns="144000" bIns="144000" rtlCol="0">
              <a:spAutoFit/>
            </a:bodyPr>
            <a:lstStyle/>
            <a:p>
              <a:pPr lvl="0" defTabSz="914400" hangingPunct="1">
                <a:defRPr/>
              </a:pPr>
              <a:r>
                <a:rPr lang="en-US" sz="2800" b="1" kern="1200" dirty="0">
                  <a:solidFill>
                    <a:schemeClr val="bg1"/>
                  </a:solidFill>
                  <a:latin typeface="AvenirNext LT Com Regular" panose="020B0503020202020204" pitchFamily="34" charset="0"/>
                  <a:ea typeface="+mn-ea"/>
                  <a:cs typeface="+mn-cs"/>
                </a:rPr>
                <a:t>$2,914</a:t>
              </a:r>
              <a:br>
                <a:rPr lang="en-US" sz="2800" b="1" kern="1200" dirty="0">
                  <a:solidFill>
                    <a:schemeClr val="bg1"/>
                  </a:solidFill>
                  <a:latin typeface="AvenirNext LT Com Regular" panose="020B0503020202020204" pitchFamily="34" charset="0"/>
                  <a:ea typeface="+mn-ea"/>
                  <a:cs typeface="+mn-cs"/>
                </a:rPr>
              </a:br>
              <a:r>
                <a:rPr lang="en-US" sz="2400" b="1" kern="1200" dirty="0">
                  <a:solidFill>
                    <a:schemeClr val="bg1"/>
                  </a:solidFill>
                  <a:latin typeface="AvenirNext LT Com Regular" panose="020B0503020202020204" pitchFamily="34" charset="0"/>
                  <a:ea typeface="+mn-ea"/>
                  <a:cs typeface="+mn-cs"/>
                </a:rPr>
                <a:t>per month</a:t>
              </a:r>
              <a:endParaRPr lang="en-US" sz="1600" b="1" kern="1200" dirty="0">
                <a:solidFill>
                  <a:schemeClr val="bg1"/>
                </a:solidFill>
                <a:latin typeface="AvenirNext LT Com Regular" panose="020B0503020202020204" pitchFamily="34" charset="0"/>
                <a:ea typeface="+mn-ea"/>
                <a:cs typeface="+mn-cs"/>
              </a:endParaRPr>
            </a:p>
            <a:p>
              <a:pPr lvl="0" defTabSz="914400" hangingPunct="1">
                <a:defRPr/>
              </a:pPr>
              <a:r>
                <a:rPr lang="en-US" sz="1400" kern="1200" dirty="0">
                  <a:solidFill>
                    <a:schemeClr val="bg1"/>
                  </a:solidFill>
                  <a:latin typeface="AvenirNext LT Com Regular" panose="020B0503020202020204" pitchFamily="34" charset="0"/>
                  <a:ea typeface="+mn-ea"/>
                  <a:cs typeface="+mn-cs"/>
                </a:rPr>
                <a:t>difference</a:t>
              </a:r>
            </a:p>
          </p:txBody>
        </p:sp>
      </p:grpSp>
      <p:sp>
        <p:nvSpPr>
          <p:cNvPr id="28" name="Footer Placeholder 2">
            <a:extLst>
              <a:ext uri="{FF2B5EF4-FFF2-40B4-BE49-F238E27FC236}">
                <a16:creationId xmlns:a16="http://schemas.microsoft.com/office/drawing/2014/main" id="{24A9CB82-048B-9310-3FD1-49615F201417}"/>
              </a:ext>
            </a:extLst>
          </p:cNvPr>
          <p:cNvSpPr>
            <a:spLocks noGrp="1"/>
          </p:cNvSpPr>
          <p:nvPr>
            <p:ph type="ftr" sz="quarter" idx="10"/>
          </p:nvPr>
        </p:nvSpPr>
        <p:spPr/>
        <p:txBody>
          <a:bodyPr/>
          <a:lstStyle/>
          <a:p>
            <a:pPr lvl="0"/>
            <a:r>
              <a:rPr lang="en-US" dirty="0">
                <a:sym typeface="Avenir Next LT Com Regular"/>
              </a:rPr>
              <a:t>These examples assume a starting salary of $50,000, a 2% annual pay increase, a 40-year accumulation period, an 8% average annual return compounded monthly and a 4% annual withdrawal rate after the accumulation period. These are point-in-time views and as such do not take into account any growth or loss during retirement. Without investment growth/loss during retirement, a 4% annual withdrawal rate would deplete retirement savings in 25 years. Examples are for illustrative purposes only and do not reflect the results of any particular investment, which may differ, or taxes that may be owed on tax-deferred contributions, including the additional tax you may have to pay on withdrawals taken before age 59½. Regular investing does not ensure a profit or protect against loss in a declining market. Investors should consider their willingness to keep investing when share prices are declining.</a:t>
            </a:r>
          </a:p>
        </p:txBody>
      </p:sp>
      <p:sp>
        <p:nvSpPr>
          <p:cNvPr id="38" name="Slide Number">
            <a:extLst>
              <a:ext uri="{FF2B5EF4-FFF2-40B4-BE49-F238E27FC236}">
                <a16:creationId xmlns:a16="http://schemas.microsoft.com/office/drawing/2014/main" id="{3F57BC92-E0AA-2E55-3D3A-9A07B23BF8F2}"/>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7</a:t>
            </a:fld>
            <a:endParaRPr lang="en-US" noProof="0" dirty="0">
              <a:sym typeface="Avenir Next LT Com Regular"/>
            </a:endParaRPr>
          </a:p>
        </p:txBody>
      </p:sp>
    </p:spTree>
    <p:extLst>
      <p:ext uri="{BB962C8B-B14F-4D97-AF65-F5344CB8AC3E}">
        <p14:creationId xmlns:p14="http://schemas.microsoft.com/office/powerpoint/2010/main" val="338145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F13F32-BF9E-966A-5FDE-6F6AE279A575}"/>
              </a:ext>
            </a:extLst>
          </p:cNvPr>
          <p:cNvSpPr>
            <a:spLocks noGrp="1"/>
          </p:cNvSpPr>
          <p:nvPr>
            <p:ph type="title"/>
          </p:nvPr>
        </p:nvSpPr>
        <p:spPr/>
        <p:txBody>
          <a:bodyPr/>
          <a:lstStyle/>
          <a:p>
            <a:r>
              <a:rPr lang="en-US" dirty="0">
                <a:solidFill>
                  <a:srgbClr val="0A3265"/>
                </a:solidFill>
              </a:rPr>
              <a:t>Take advantage of tax benefits</a:t>
            </a:r>
          </a:p>
        </p:txBody>
      </p:sp>
      <p:sp>
        <p:nvSpPr>
          <p:cNvPr id="5" name="Oval 4">
            <a:extLst>
              <a:ext uri="{FF2B5EF4-FFF2-40B4-BE49-F238E27FC236}">
                <a16:creationId xmlns:a16="http://schemas.microsoft.com/office/drawing/2014/main" id="{8E96587E-8D6D-6512-1DE9-AE44C3AE1365}"/>
              </a:ext>
              <a:ext uri="{C183D7F6-B498-43B3-948B-1728B52AA6E4}">
                <adec:decorative xmlns:adec="http://schemas.microsoft.com/office/drawing/2017/decorative" val="1"/>
              </a:ext>
            </a:extLst>
          </p:cNvPr>
          <p:cNvSpPr/>
          <p:nvPr/>
        </p:nvSpPr>
        <p:spPr>
          <a:xfrm>
            <a:off x="4867107" y="1339028"/>
            <a:ext cx="2159244" cy="2159244"/>
          </a:xfrm>
          <a:prstGeom prst="ellipse">
            <a:avLst/>
          </a:prstGeom>
          <a:solidFill>
            <a:schemeClr val="bg1"/>
          </a:solidFill>
          <a:ln w="38100" cap="flat">
            <a:solidFill>
              <a:srgbClr val="0A326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C41D1675-5483-BF4E-09B5-19C3D5DC32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94980" y="1662779"/>
            <a:ext cx="1477373" cy="1588873"/>
          </a:xfrm>
          <a:prstGeom prst="rect">
            <a:avLst/>
          </a:prstGeom>
        </p:spPr>
      </p:pic>
      <p:sp>
        <p:nvSpPr>
          <p:cNvPr id="13" name="TextBox 12">
            <a:extLst>
              <a:ext uri="{FF2B5EF4-FFF2-40B4-BE49-F238E27FC236}">
                <a16:creationId xmlns:a16="http://schemas.microsoft.com/office/drawing/2014/main" id="{26FB21FC-AAEA-9DB1-8135-1B2C69CC1D9E}"/>
              </a:ext>
            </a:extLst>
          </p:cNvPr>
          <p:cNvSpPr txBox="1"/>
          <p:nvPr/>
        </p:nvSpPr>
        <p:spPr>
          <a:xfrm>
            <a:off x="571497" y="3715694"/>
            <a:ext cx="11048941" cy="2492990"/>
          </a:xfrm>
          <a:prstGeom prst="rect">
            <a:avLst/>
          </a:prstGeom>
          <a:ln w="12700">
            <a:miter lim="400000"/>
          </a:ln>
        </p:spPr>
        <p:txBody>
          <a:bodyPr wrap="square" lIns="0" tIns="0" rIns="0" bIns="0" rtlCol="0">
            <a:spAutoFit/>
          </a:bodyPr>
          <a:lstStyle/>
          <a:p>
            <a:pPr lvl="0">
              <a:spcAft>
                <a:spcPts val="3600"/>
              </a:spcAft>
              <a:defRPr/>
            </a:pPr>
            <a:r>
              <a:rPr lang="en-US" sz="2800" dirty="0">
                <a:solidFill>
                  <a:srgbClr val="0A3265"/>
                </a:solidFill>
                <a:latin typeface="AvenirNext LT Com Regular" panose="020B0503020202020204" pitchFamily="34" charset="0"/>
              </a:rPr>
              <a:t>Pretax contributions reduce your taxable </a:t>
            </a:r>
            <a:br>
              <a:rPr lang="en-US" sz="2800" dirty="0">
                <a:solidFill>
                  <a:srgbClr val="0A3265"/>
                </a:solidFill>
                <a:latin typeface="AvenirNext LT Com Regular" panose="020B0503020202020204" pitchFamily="34" charset="0"/>
              </a:rPr>
            </a:br>
            <a:r>
              <a:rPr lang="en-US" sz="2800" dirty="0">
                <a:solidFill>
                  <a:srgbClr val="0A3265"/>
                </a:solidFill>
                <a:latin typeface="AvenirNext LT Com Regular" panose="020B0503020202020204" pitchFamily="34" charset="0"/>
              </a:rPr>
              <a:t>income, so you pay lower taxes.</a:t>
            </a:r>
          </a:p>
          <a:p>
            <a:pPr lvl="0">
              <a:spcBef>
                <a:spcPts val="1200"/>
              </a:spcBef>
              <a:spcAft>
                <a:spcPts val="2400"/>
              </a:spcAft>
              <a:defRPr/>
            </a:pPr>
            <a:r>
              <a:rPr lang="en-US" sz="2400" b="1" dirty="0">
                <a:solidFill>
                  <a:srgbClr val="0A3265"/>
                </a:solidFill>
                <a:latin typeface="AvenirNext LT Com Regular" panose="020B0503020202020204" pitchFamily="34" charset="0"/>
              </a:rPr>
              <a:t>That means that saving won’t cost you as much.</a:t>
            </a:r>
          </a:p>
          <a:p>
            <a:endParaRPr lang="en-US" sz="2200" b="1" dirty="0" err="1">
              <a:solidFill>
                <a:srgbClr val="0A3265"/>
              </a:solidFill>
              <a:latin typeface="+mn-lt"/>
            </a:endParaRPr>
          </a:p>
        </p:txBody>
      </p:sp>
      <p:cxnSp>
        <p:nvCxnSpPr>
          <p:cNvPr id="12" name="Straight Connector 11">
            <a:extLst>
              <a:ext uri="{FF2B5EF4-FFF2-40B4-BE49-F238E27FC236}">
                <a16:creationId xmlns:a16="http://schemas.microsoft.com/office/drawing/2014/main" id="{7F682EDE-3A8A-1B09-9A0E-F03220727E66}"/>
              </a:ext>
              <a:ext uri="{C183D7F6-B498-43B3-948B-1728B52AA6E4}">
                <adec:decorative xmlns:adec="http://schemas.microsoft.com/office/drawing/2017/decorative" val="1"/>
              </a:ext>
            </a:extLst>
          </p:cNvPr>
          <p:cNvCxnSpPr>
            <a:cxnSpLocks/>
          </p:cNvCxnSpPr>
          <p:nvPr/>
        </p:nvCxnSpPr>
        <p:spPr>
          <a:xfrm>
            <a:off x="2797628" y="4911639"/>
            <a:ext cx="6667648" cy="0"/>
          </a:xfrm>
          <a:prstGeom prst="line">
            <a:avLst/>
          </a:prstGeom>
          <a:noFill/>
          <a:ln w="31750" cap="flat">
            <a:solidFill>
              <a:srgbClr val="7BD0E2"/>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11" name="Slide Number Placeholder 3">
            <a:extLst>
              <a:ext uri="{FF2B5EF4-FFF2-40B4-BE49-F238E27FC236}">
                <a16:creationId xmlns:a16="http://schemas.microsoft.com/office/drawing/2014/main" id="{C53D41F6-DF1C-7147-9EFF-1BE0AB900154}"/>
              </a:ext>
              <a:ext uri="{C183D7F6-B498-43B3-948B-1728B52AA6E4}">
                <adec:decorative xmlns:adec="http://schemas.microsoft.com/office/drawing/2017/decorative" val="1"/>
              </a:ext>
            </a:extLst>
          </p:cNvPr>
          <p:cNvSpPr>
            <a:spLocks noGrp="1"/>
          </p:cNvSpPr>
          <p:nvPr>
            <p:ph type="sldNum" sz="quarter" idx="11"/>
          </p:nvPr>
        </p:nvSpPr>
        <p:spPr/>
        <p:txBody>
          <a:bodyPr/>
          <a:lstStyle/>
          <a:p>
            <a:pPr lvl="0"/>
            <a:fld id="{86CB4B4D-7CA3-9044-876B-883B54F8677D}" type="slidenum">
              <a:rPr lang="en-US" noProof="0" smtClean="0"/>
              <a:pPr lvl="0"/>
              <a:t>8</a:t>
            </a:fld>
            <a:endParaRPr lang="en-US" noProof="0" dirty="0"/>
          </a:p>
        </p:txBody>
      </p:sp>
    </p:spTree>
    <p:extLst>
      <p:ext uri="{BB962C8B-B14F-4D97-AF65-F5344CB8AC3E}">
        <p14:creationId xmlns:p14="http://schemas.microsoft.com/office/powerpoint/2010/main" val="53502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CA79CAC-DAAE-46DD-62D5-429F34D8FC18}"/>
              </a:ext>
            </a:extLst>
          </p:cNvPr>
          <p:cNvSpPr>
            <a:spLocks noGrp="1"/>
          </p:cNvSpPr>
          <p:nvPr>
            <p:ph type="title"/>
          </p:nvPr>
        </p:nvSpPr>
        <p:spPr/>
        <p:txBody>
          <a:bodyPr/>
          <a:lstStyle/>
          <a:p>
            <a:r>
              <a:rPr lang="en-US" dirty="0">
                <a:solidFill>
                  <a:srgbClr val="0A3266"/>
                </a:solidFill>
              </a:rPr>
              <a:t>Consider two options for contributing to your plan</a:t>
            </a:r>
          </a:p>
        </p:txBody>
      </p:sp>
      <p:sp>
        <p:nvSpPr>
          <p:cNvPr id="19" name="TextBox 18">
            <a:extLst>
              <a:ext uri="{FF2B5EF4-FFF2-40B4-BE49-F238E27FC236}">
                <a16:creationId xmlns:a16="http://schemas.microsoft.com/office/drawing/2014/main" id="{2984BF44-B1F2-21B4-B331-AFFA4F4D649C}"/>
              </a:ext>
            </a:extLst>
          </p:cNvPr>
          <p:cNvSpPr txBox="1"/>
          <p:nvPr/>
        </p:nvSpPr>
        <p:spPr>
          <a:xfrm>
            <a:off x="4590289" y="1410378"/>
            <a:ext cx="6936652" cy="400110"/>
          </a:xfrm>
          <a:prstGeom prst="rect">
            <a:avLst/>
          </a:prstGeom>
          <a:noFill/>
          <a:ln w="12700">
            <a:miter lim="400000"/>
          </a:ln>
        </p:spPr>
        <p:txBody>
          <a:bodyPr wrap="square">
            <a:spAutoFit/>
          </a:bodyPr>
          <a:lstStyle/>
          <a:p>
            <a:r>
              <a:rPr lang="en-US" sz="2000" b="1" dirty="0">
                <a:solidFill>
                  <a:srgbClr val="005F9E"/>
                </a:solidFill>
                <a:latin typeface="AvenirNext LT Com Regular" panose="020B0503020202020204" pitchFamily="34" charset="0"/>
              </a:rPr>
              <a:t>Monthly retirement withdrawals (after 40 years)</a:t>
            </a:r>
          </a:p>
        </p:txBody>
      </p:sp>
      <p:graphicFrame>
        <p:nvGraphicFramePr>
          <p:cNvPr id="2" name="Table 2">
            <a:extLst>
              <a:ext uri="{FF2B5EF4-FFF2-40B4-BE49-F238E27FC236}">
                <a16:creationId xmlns:a16="http://schemas.microsoft.com/office/drawing/2014/main" id="{AEAF3EAB-CB55-86F1-546E-9D06DC07B1A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676712889"/>
              </p:ext>
            </p:extLst>
          </p:nvPr>
        </p:nvGraphicFramePr>
        <p:xfrm>
          <a:off x="1922657" y="1871754"/>
          <a:ext cx="9604284" cy="3424145"/>
        </p:xfrm>
        <a:graphic>
          <a:graphicData uri="http://schemas.openxmlformats.org/drawingml/2006/table">
            <a:tbl>
              <a:tblPr firstRow="1" bandRow="1">
                <a:tableStyleId>{5C22544A-7EE6-4342-B048-85BDC9FD1C3A}</a:tableStyleId>
              </a:tblPr>
              <a:tblGrid>
                <a:gridCol w="2647730">
                  <a:extLst>
                    <a:ext uri="{9D8B030D-6E8A-4147-A177-3AD203B41FA5}">
                      <a16:colId xmlns:a16="http://schemas.microsoft.com/office/drawing/2014/main" val="189361720"/>
                    </a:ext>
                  </a:extLst>
                </a:gridCol>
                <a:gridCol w="2460282">
                  <a:extLst>
                    <a:ext uri="{9D8B030D-6E8A-4147-A177-3AD203B41FA5}">
                      <a16:colId xmlns:a16="http://schemas.microsoft.com/office/drawing/2014/main" val="2307332504"/>
                    </a:ext>
                  </a:extLst>
                </a:gridCol>
                <a:gridCol w="2272832">
                  <a:extLst>
                    <a:ext uri="{9D8B030D-6E8A-4147-A177-3AD203B41FA5}">
                      <a16:colId xmlns:a16="http://schemas.microsoft.com/office/drawing/2014/main" val="951869849"/>
                    </a:ext>
                  </a:extLst>
                </a:gridCol>
                <a:gridCol w="2223440">
                  <a:extLst>
                    <a:ext uri="{9D8B030D-6E8A-4147-A177-3AD203B41FA5}">
                      <a16:colId xmlns:a16="http://schemas.microsoft.com/office/drawing/2014/main" val="2822138815"/>
                    </a:ext>
                  </a:extLst>
                </a:gridCol>
              </a:tblGrid>
              <a:tr h="720285">
                <a:tc>
                  <a:txBody>
                    <a:bodyPr/>
                    <a:lstStyle/>
                    <a:p>
                      <a:endParaRPr lang="en-US" dirty="0"/>
                    </a:p>
                  </a:txBody>
                  <a:tcPr anchor="ctr">
                    <a:no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lang="en-US" sz="1600" i="0" dirty="0">
                        <a:latin typeface="AvenirNext LT Com Regular" panose="020B0503020202020204" pitchFamily="34" charset="0"/>
                      </a:endParaRPr>
                    </a:p>
                  </a:txBody>
                  <a:tcPr anchor="ctr">
                    <a:solidFill>
                      <a:schemeClr val="tx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lang="en-US" sz="1600" dirty="0">
                        <a:latin typeface="AvenirNext LT Com Regular" panose="020B0503020202020204" pitchFamily="34" charset="0"/>
                      </a:endParaRPr>
                    </a:p>
                  </a:txBody>
                  <a:tcPr anchor="ctr">
                    <a:solidFill>
                      <a:schemeClr val="tx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lang="en-US" sz="1600" dirty="0">
                        <a:latin typeface="AvenirNext LT Com Regular" panose="020B0503020202020204" pitchFamily="34" charset="0"/>
                      </a:endParaRPr>
                    </a:p>
                  </a:txBody>
                  <a:tcPr anchor="ctr">
                    <a:solidFill>
                      <a:schemeClr val="tx2"/>
                    </a:solidFill>
                  </a:tcPr>
                </a:tc>
                <a:extLst>
                  <a:ext uri="{0D108BD9-81ED-4DB2-BD59-A6C34878D82A}">
                    <a16:rowId xmlns:a16="http://schemas.microsoft.com/office/drawing/2014/main" val="934897854"/>
                  </a:ext>
                </a:extLst>
              </a:tr>
              <a:tr h="1351930">
                <a:tc>
                  <a:txBody>
                    <a:bodyPr/>
                    <a:lstStyle/>
                    <a:p>
                      <a:pPr marL="0" marR="0" lvl="0" indent="0" algn="l" defTabSz="228600" eaLnBrk="1" fontAlgn="auto" latinLnBrk="0" hangingPunct="1">
                        <a:lnSpc>
                          <a:spcPct val="100000"/>
                        </a:lnSpc>
                        <a:spcBef>
                          <a:spcPts val="100"/>
                        </a:spcBef>
                        <a:spcAft>
                          <a:spcPts val="0"/>
                        </a:spcAft>
                        <a:buClrTx/>
                        <a:buSzTx/>
                        <a:buFontTx/>
                        <a:buNone/>
                        <a:tabLst/>
                        <a:defRPr/>
                      </a:pPr>
                      <a:endParaRPr lang="en-US" sz="1800" dirty="0">
                        <a:solidFill>
                          <a:schemeClr val="bg1"/>
                        </a:solidFill>
                      </a:endParaRPr>
                    </a:p>
                  </a:txBody>
                  <a:tcPr anchor="ctr">
                    <a:solidFill>
                      <a:schemeClr val="accent1"/>
                    </a:solidFill>
                  </a:tcPr>
                </a:tc>
                <a:tc>
                  <a:txBody>
                    <a:bodyPr/>
                    <a:lstStyle/>
                    <a:p>
                      <a:pPr algn="ctr"/>
                      <a:endParaRPr lang="en-US" sz="2400" b="1" dirty="0">
                        <a:solidFill>
                          <a:schemeClr val="bg1"/>
                        </a:solidFill>
                      </a:endParaRPr>
                    </a:p>
                  </a:txBody>
                  <a:tcPr anchor="ctr">
                    <a:solidFill>
                      <a:schemeClr val="accent1"/>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mn-lt"/>
                        <a:ea typeface="+mn-ea"/>
                        <a:cs typeface="+mn-cs"/>
                        <a:sym typeface="Avenir Next LT Com Regular"/>
                      </a:endParaRPr>
                    </a:p>
                  </a:txBody>
                  <a:tcPr anchor="ctr">
                    <a:solidFill>
                      <a:schemeClr val="accent1"/>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mn-lt"/>
                        <a:ea typeface="+mn-ea"/>
                        <a:cs typeface="+mn-cs"/>
                        <a:sym typeface="Avenir Next LT Com Regular"/>
                      </a:endParaRPr>
                    </a:p>
                  </a:txBody>
                  <a:tcPr anchor="ctr">
                    <a:solidFill>
                      <a:schemeClr val="accent1"/>
                    </a:solidFill>
                  </a:tcPr>
                </a:tc>
                <a:extLst>
                  <a:ext uri="{0D108BD9-81ED-4DB2-BD59-A6C34878D82A}">
                    <a16:rowId xmlns:a16="http://schemas.microsoft.com/office/drawing/2014/main" val="2054309678"/>
                  </a:ext>
                </a:extLst>
              </a:tr>
              <a:tr h="1351930">
                <a:tc>
                  <a:txBody>
                    <a:bodyPr/>
                    <a:lstStyle/>
                    <a:p>
                      <a:pPr marL="0" marR="0" lvl="0" indent="0" algn="l" defTabSz="228600" eaLnBrk="1" fontAlgn="auto" latinLnBrk="0" hangingPunct="1">
                        <a:lnSpc>
                          <a:spcPct val="100000"/>
                        </a:lnSpc>
                        <a:spcBef>
                          <a:spcPts val="100"/>
                        </a:spcBef>
                        <a:spcAft>
                          <a:spcPts val="0"/>
                        </a:spcAft>
                        <a:buClrTx/>
                        <a:buSzTx/>
                        <a:buFontTx/>
                        <a:buNone/>
                        <a:tabLst/>
                        <a:defRPr/>
                      </a:pPr>
                      <a:endParaRPr lang="en-US" sz="1800" dirty="0">
                        <a:solidFill>
                          <a:schemeClr val="bg1"/>
                        </a:solidFill>
                      </a:endParaRPr>
                    </a:p>
                  </a:txBody>
                  <a:tcPr anchor="ctr">
                    <a:solidFill>
                      <a:schemeClr val="accent5"/>
                    </a:solidFill>
                  </a:tcPr>
                </a:tc>
                <a:tc>
                  <a:txBody>
                    <a:bodyPr/>
                    <a:lstStyle/>
                    <a:p>
                      <a:pPr algn="ctr"/>
                      <a:endParaRPr lang="en-US" sz="2400" b="1" dirty="0">
                        <a:solidFill>
                          <a:schemeClr val="bg1"/>
                        </a:solidFill>
                      </a:endParaRPr>
                    </a:p>
                  </a:txBody>
                  <a:tcPr anchor="ctr">
                    <a:solidFill>
                      <a:schemeClr val="accent5"/>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endParaRPr kumimoji="0" lang="en-US" sz="2400" b="1" i="0" u="none" strike="noStrike" kern="0" cap="none" spc="0" normalizeH="0" baseline="0" noProof="0" dirty="0">
                        <a:ln>
                          <a:noFill/>
                        </a:ln>
                        <a:solidFill>
                          <a:schemeClr val="bg1"/>
                        </a:solidFill>
                        <a:effectLst/>
                        <a:uLnTx/>
                        <a:uFillTx/>
                        <a:latin typeface="+mn-lt"/>
                        <a:ea typeface="+mn-ea"/>
                        <a:cs typeface="+mn-cs"/>
                        <a:sym typeface="Avenir Next LT Com Regular"/>
                      </a:endParaRPr>
                    </a:p>
                  </a:txBody>
                  <a:tcPr anchor="ctr">
                    <a:solidFill>
                      <a:schemeClr val="accent5"/>
                    </a:solidFill>
                  </a:tcPr>
                </a:tc>
                <a:tc>
                  <a:txBody>
                    <a:bodyPr/>
                    <a:lstStyle/>
                    <a:p>
                      <a:pPr algn="ctr"/>
                      <a:endParaRPr lang="en-US" sz="2400" b="1" dirty="0">
                        <a:solidFill>
                          <a:schemeClr val="bg1"/>
                        </a:solidFill>
                        <a:latin typeface="AvenirNext LT Com Regular" panose="020B0503020202020204" pitchFamily="34" charset="0"/>
                      </a:endParaRPr>
                    </a:p>
                  </a:txBody>
                  <a:tcPr anchor="ctr">
                    <a:solidFill>
                      <a:schemeClr val="accent5"/>
                    </a:solidFill>
                  </a:tcPr>
                </a:tc>
                <a:extLst>
                  <a:ext uri="{0D108BD9-81ED-4DB2-BD59-A6C34878D82A}">
                    <a16:rowId xmlns:a16="http://schemas.microsoft.com/office/drawing/2014/main" val="824452319"/>
                  </a:ext>
                </a:extLst>
              </a:tr>
            </a:tbl>
          </a:graphicData>
        </a:graphic>
      </p:graphicFrame>
      <p:sp>
        <p:nvSpPr>
          <p:cNvPr id="5" name="TextBox 4">
            <a:extLst>
              <a:ext uri="{FF2B5EF4-FFF2-40B4-BE49-F238E27FC236}">
                <a16:creationId xmlns:a16="http://schemas.microsoft.com/office/drawing/2014/main" id="{C98E7A32-B84A-18E2-ACD0-9594BB58D9B8}"/>
              </a:ext>
            </a:extLst>
          </p:cNvPr>
          <p:cNvSpPr txBox="1"/>
          <p:nvPr/>
        </p:nvSpPr>
        <p:spPr>
          <a:xfrm>
            <a:off x="4590289" y="1902000"/>
            <a:ext cx="2458211" cy="616194"/>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600" b="1" i="0" dirty="0">
                <a:solidFill>
                  <a:schemeClr val="bg1"/>
                </a:solidFill>
                <a:latin typeface="AvenirNext LT Com Regular" panose="020B0503020202020204" pitchFamily="34" charset="0"/>
              </a:rPr>
              <a:t>Tax rate at retirement increases 5%</a:t>
            </a:r>
          </a:p>
        </p:txBody>
      </p:sp>
      <p:sp>
        <p:nvSpPr>
          <p:cNvPr id="7" name="TextBox 6">
            <a:extLst>
              <a:ext uri="{FF2B5EF4-FFF2-40B4-BE49-F238E27FC236}">
                <a16:creationId xmlns:a16="http://schemas.microsoft.com/office/drawing/2014/main" id="{024B8D86-3159-E131-AA9C-295B0F714E7D}"/>
              </a:ext>
            </a:extLst>
          </p:cNvPr>
          <p:cNvSpPr txBox="1"/>
          <p:nvPr/>
        </p:nvSpPr>
        <p:spPr>
          <a:xfrm>
            <a:off x="6939789" y="1902000"/>
            <a:ext cx="2458211" cy="616194"/>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600" b="1" i="0" dirty="0">
                <a:solidFill>
                  <a:schemeClr val="bg1"/>
                </a:solidFill>
                <a:latin typeface="AvenirNext LT Com Regular" panose="020B0503020202020204" pitchFamily="34" charset="0"/>
              </a:rPr>
              <a:t>Tax rate at retirement stays the same</a:t>
            </a:r>
          </a:p>
        </p:txBody>
      </p:sp>
      <p:sp>
        <p:nvSpPr>
          <p:cNvPr id="8" name="TextBox 7">
            <a:extLst>
              <a:ext uri="{FF2B5EF4-FFF2-40B4-BE49-F238E27FC236}">
                <a16:creationId xmlns:a16="http://schemas.microsoft.com/office/drawing/2014/main" id="{BDF229F5-32AF-F35B-9EBD-7EA48EBE7DDF}"/>
              </a:ext>
            </a:extLst>
          </p:cNvPr>
          <p:cNvSpPr txBox="1"/>
          <p:nvPr/>
        </p:nvSpPr>
        <p:spPr>
          <a:xfrm>
            <a:off x="9161495" y="1902000"/>
            <a:ext cx="2458211" cy="616194"/>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600" b="1" i="0" dirty="0">
                <a:solidFill>
                  <a:schemeClr val="bg1"/>
                </a:solidFill>
                <a:latin typeface="AvenirNext LT Com Regular" panose="020B0503020202020204" pitchFamily="34" charset="0"/>
              </a:rPr>
              <a:t>Tax rate at retirement </a:t>
            </a:r>
            <a:r>
              <a:rPr lang="en-US" sz="1600" b="1" dirty="0">
                <a:solidFill>
                  <a:schemeClr val="bg1"/>
                </a:solidFill>
                <a:latin typeface="AvenirNext LT Com Regular" panose="020B0503020202020204" pitchFamily="34" charset="0"/>
              </a:rPr>
              <a:t>de</a:t>
            </a:r>
            <a:r>
              <a:rPr lang="en-US" sz="1600" b="1" i="0" dirty="0">
                <a:solidFill>
                  <a:schemeClr val="bg1"/>
                </a:solidFill>
                <a:latin typeface="AvenirNext LT Com Regular" panose="020B0503020202020204" pitchFamily="34" charset="0"/>
              </a:rPr>
              <a:t>creases 5%</a:t>
            </a:r>
          </a:p>
        </p:txBody>
      </p:sp>
      <p:pic>
        <p:nvPicPr>
          <p:cNvPr id="6" name="Picture 5">
            <a:extLst>
              <a:ext uri="{FF2B5EF4-FFF2-40B4-BE49-F238E27FC236}">
                <a16:creationId xmlns:a16="http://schemas.microsoft.com/office/drawing/2014/main" id="{0761D5F7-7844-2DA5-CE14-7087A466927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85893" y="2608729"/>
            <a:ext cx="1336506" cy="1336505"/>
          </a:xfrm>
          <a:prstGeom prst="rect">
            <a:avLst/>
          </a:prstGeom>
          <a:ln>
            <a:solidFill>
              <a:schemeClr val="bg1"/>
            </a:solidFill>
          </a:ln>
        </p:spPr>
      </p:pic>
      <p:sp>
        <p:nvSpPr>
          <p:cNvPr id="18" name="TextBox 17">
            <a:extLst>
              <a:ext uri="{FF2B5EF4-FFF2-40B4-BE49-F238E27FC236}">
                <a16:creationId xmlns:a16="http://schemas.microsoft.com/office/drawing/2014/main" id="{80FD3084-7E7B-681A-4BAD-A10261FC9CC0}"/>
              </a:ext>
            </a:extLst>
          </p:cNvPr>
          <p:cNvSpPr txBox="1"/>
          <p:nvPr/>
        </p:nvSpPr>
        <p:spPr>
          <a:xfrm>
            <a:off x="1922398" y="3004450"/>
            <a:ext cx="2319402" cy="923330"/>
          </a:xfrm>
          <a:prstGeom prst="rect">
            <a:avLst/>
          </a:prstGeom>
          <a:noFill/>
          <a:ln w="12700">
            <a:miter lim="400000"/>
          </a:ln>
        </p:spPr>
        <p:txBody>
          <a:bodyPr wrap="square">
            <a:spAutoFit/>
          </a:bodyPr>
          <a:lstStyle/>
          <a:p>
            <a:pPr marL="0" marR="0" lvl="0" indent="0" algn="l" defTabSz="228600" eaLnBrk="1" fontAlgn="auto" latinLnBrk="0" hangingPunct="1">
              <a:lnSpc>
                <a:spcPct val="100000"/>
              </a:lnSpc>
              <a:spcBef>
                <a:spcPts val="10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venirNext LT Com Regular" panose="020B0503020202020204" pitchFamily="34" charset="0"/>
                <a:ea typeface="+mn-ea"/>
                <a:cs typeface="+mn-cs"/>
                <a:sym typeface="Avenir Next LT Com Regular"/>
              </a:rPr>
              <a:t>Sofia </a:t>
            </a:r>
          </a:p>
          <a:p>
            <a:pPr marL="0" marR="0" lvl="0" indent="0" algn="l" defTabSz="2286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$400/month pretax contribution</a:t>
            </a:r>
          </a:p>
        </p:txBody>
      </p:sp>
      <p:sp>
        <p:nvSpPr>
          <p:cNvPr id="24" name="TextBox 23">
            <a:extLst>
              <a:ext uri="{FF2B5EF4-FFF2-40B4-BE49-F238E27FC236}">
                <a16:creationId xmlns:a16="http://schemas.microsoft.com/office/drawing/2014/main" id="{CC6AB3F7-3195-7632-4DAE-5D63B473C8AD}"/>
              </a:ext>
            </a:extLst>
          </p:cNvPr>
          <p:cNvSpPr txBox="1"/>
          <p:nvPr/>
        </p:nvSpPr>
        <p:spPr>
          <a:xfrm>
            <a:off x="4590288" y="3080657"/>
            <a:ext cx="2458211"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$3,280</a:t>
            </a:r>
          </a:p>
        </p:txBody>
      </p:sp>
      <p:sp>
        <p:nvSpPr>
          <p:cNvPr id="30" name="TextBox 29">
            <a:extLst>
              <a:ext uri="{FF2B5EF4-FFF2-40B4-BE49-F238E27FC236}">
                <a16:creationId xmlns:a16="http://schemas.microsoft.com/office/drawing/2014/main" id="{80C57693-10B4-32EC-DE83-CF534FBEA577}"/>
              </a:ext>
            </a:extLst>
          </p:cNvPr>
          <p:cNvSpPr txBox="1"/>
          <p:nvPr/>
        </p:nvSpPr>
        <p:spPr>
          <a:xfrm>
            <a:off x="7048499" y="3079535"/>
            <a:ext cx="2222502"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$3,514</a:t>
            </a:r>
          </a:p>
        </p:txBody>
      </p:sp>
      <p:sp>
        <p:nvSpPr>
          <p:cNvPr id="36" name="TextBox 35">
            <a:extLst>
              <a:ext uri="{FF2B5EF4-FFF2-40B4-BE49-F238E27FC236}">
                <a16:creationId xmlns:a16="http://schemas.microsoft.com/office/drawing/2014/main" id="{125AC83D-3B31-02AD-EB14-59811A3ECE3E}"/>
              </a:ext>
            </a:extLst>
          </p:cNvPr>
          <p:cNvSpPr txBox="1"/>
          <p:nvPr/>
        </p:nvSpPr>
        <p:spPr>
          <a:xfrm>
            <a:off x="9304439" y="3079535"/>
            <a:ext cx="2222502"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mn-lt"/>
                <a:ea typeface="+mn-ea"/>
                <a:cs typeface="+mn-cs"/>
                <a:sym typeface="Avenir Next LT Com Regular"/>
              </a:rPr>
              <a:t>$3,749</a:t>
            </a:r>
          </a:p>
        </p:txBody>
      </p:sp>
      <p:pic>
        <p:nvPicPr>
          <p:cNvPr id="45" name="Picture 44">
            <a:extLst>
              <a:ext uri="{FF2B5EF4-FFF2-40B4-BE49-F238E27FC236}">
                <a16:creationId xmlns:a16="http://schemas.microsoft.com/office/drawing/2014/main" id="{CF9549D5-A9B2-E5EE-3634-4233792587CD}"/>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85893" y="3954163"/>
            <a:ext cx="1336505" cy="1336505"/>
          </a:xfrm>
          <a:prstGeom prst="rect">
            <a:avLst/>
          </a:prstGeom>
          <a:ln>
            <a:solidFill>
              <a:schemeClr val="bg1"/>
            </a:solidFill>
          </a:ln>
        </p:spPr>
      </p:pic>
      <p:sp>
        <p:nvSpPr>
          <p:cNvPr id="20" name="TextBox 19">
            <a:extLst>
              <a:ext uri="{FF2B5EF4-FFF2-40B4-BE49-F238E27FC236}">
                <a16:creationId xmlns:a16="http://schemas.microsoft.com/office/drawing/2014/main" id="{CA0AF341-ADCB-BAE9-1EDA-B86452F1DACB}"/>
              </a:ext>
            </a:extLst>
          </p:cNvPr>
          <p:cNvSpPr txBox="1"/>
          <p:nvPr/>
        </p:nvSpPr>
        <p:spPr>
          <a:xfrm>
            <a:off x="1922398" y="4115408"/>
            <a:ext cx="2319402" cy="923330"/>
          </a:xfrm>
          <a:prstGeom prst="rect">
            <a:avLst/>
          </a:prstGeom>
          <a:noFill/>
          <a:ln w="12700">
            <a:miter lim="400000"/>
          </a:ln>
        </p:spPr>
        <p:txBody>
          <a:bodyPr wrap="square">
            <a:spAutoFit/>
          </a:bodyPr>
          <a:lstStyle/>
          <a:p>
            <a:pPr marL="0" marR="0" lvl="0" indent="0" algn="l" defTabSz="228600" eaLnBrk="1" fontAlgn="auto" latinLnBrk="0" hangingPunct="1">
              <a:lnSpc>
                <a:spcPct val="100000"/>
              </a:lnSpc>
              <a:spcBef>
                <a:spcPts val="100"/>
              </a:spcBef>
              <a:spcAft>
                <a:spcPts val="0"/>
              </a:spcAft>
              <a:buClrTx/>
              <a:buSzTx/>
              <a:buFontTx/>
              <a:buNone/>
              <a:tabLst/>
              <a:defRPr/>
            </a:pPr>
            <a:r>
              <a:rPr lang="en-US" sz="1800" b="1" i="0" dirty="0">
                <a:solidFill>
                  <a:schemeClr val="bg1"/>
                </a:solidFill>
                <a:latin typeface="AvenirNext LT Com Regular" panose="020B0503020202020204" pitchFamily="34" charset="0"/>
              </a:rPr>
              <a:t>James </a:t>
            </a:r>
          </a:p>
          <a:p>
            <a:pPr marL="0" marR="0" lvl="0" indent="0" algn="l" defTabSz="228600" eaLnBrk="1" fontAlgn="auto" latinLnBrk="0" hangingPunct="1">
              <a:lnSpc>
                <a:spcPct val="100000"/>
              </a:lnSpc>
              <a:spcBef>
                <a:spcPts val="0"/>
              </a:spcBef>
              <a:spcAft>
                <a:spcPts val="0"/>
              </a:spcAft>
              <a:buClrTx/>
              <a:buSzTx/>
              <a:buFontTx/>
              <a:buNone/>
              <a:tabLst/>
              <a:defRPr/>
            </a:pPr>
            <a:r>
              <a:rPr lang="en-US" sz="1800" dirty="0">
                <a:solidFill>
                  <a:schemeClr val="bg1"/>
                </a:solidFill>
              </a:rPr>
              <a:t>$300/month* Roth after-tax contribution</a:t>
            </a:r>
          </a:p>
        </p:txBody>
      </p:sp>
      <p:sp>
        <p:nvSpPr>
          <p:cNvPr id="28" name="TextBox 27">
            <a:extLst>
              <a:ext uri="{FF2B5EF4-FFF2-40B4-BE49-F238E27FC236}">
                <a16:creationId xmlns:a16="http://schemas.microsoft.com/office/drawing/2014/main" id="{18F268DD-66F1-BE99-0CCF-7E4F4F94DC86}"/>
              </a:ext>
            </a:extLst>
          </p:cNvPr>
          <p:cNvSpPr txBox="1"/>
          <p:nvPr/>
        </p:nvSpPr>
        <p:spPr>
          <a:xfrm>
            <a:off x="1922399" y="5038738"/>
            <a:ext cx="1995435" cy="215444"/>
          </a:xfrm>
          <a:prstGeom prst="rect">
            <a:avLst/>
          </a:prstGeom>
          <a:noFill/>
          <a:ln w="12700">
            <a:miter lim="400000"/>
          </a:ln>
        </p:spPr>
        <p:txBody>
          <a:bodyPr wrap="square">
            <a:spAutoFit/>
          </a:bodyPr>
          <a:lstStyle/>
          <a:p>
            <a:pPr algn="l"/>
            <a:r>
              <a:rPr lang="en-US" sz="800" dirty="0">
                <a:solidFill>
                  <a:schemeClr val="bg1"/>
                </a:solidFill>
              </a:rPr>
              <a:t>*Equivalent to $400 in pretax money</a:t>
            </a:r>
          </a:p>
        </p:txBody>
      </p:sp>
      <p:sp>
        <p:nvSpPr>
          <p:cNvPr id="25" name="TextBox 24">
            <a:extLst>
              <a:ext uri="{FF2B5EF4-FFF2-40B4-BE49-F238E27FC236}">
                <a16:creationId xmlns:a16="http://schemas.microsoft.com/office/drawing/2014/main" id="{B7CA54BC-00C1-6B6F-520A-92C9F080A311}"/>
              </a:ext>
            </a:extLst>
          </p:cNvPr>
          <p:cNvSpPr txBox="1"/>
          <p:nvPr/>
        </p:nvSpPr>
        <p:spPr>
          <a:xfrm>
            <a:off x="4590288" y="4395341"/>
            <a:ext cx="2458211"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$3,514</a:t>
            </a:r>
          </a:p>
        </p:txBody>
      </p:sp>
      <p:sp>
        <p:nvSpPr>
          <p:cNvPr id="31" name="TextBox 30">
            <a:extLst>
              <a:ext uri="{FF2B5EF4-FFF2-40B4-BE49-F238E27FC236}">
                <a16:creationId xmlns:a16="http://schemas.microsoft.com/office/drawing/2014/main" id="{0B9D22AC-1EA8-5D4D-D541-D6B81A1E4B6F}"/>
              </a:ext>
            </a:extLst>
          </p:cNvPr>
          <p:cNvSpPr txBox="1"/>
          <p:nvPr/>
        </p:nvSpPr>
        <p:spPr>
          <a:xfrm>
            <a:off x="7048499" y="4395341"/>
            <a:ext cx="2222502"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$3,514</a:t>
            </a:r>
          </a:p>
        </p:txBody>
      </p:sp>
      <p:sp>
        <p:nvSpPr>
          <p:cNvPr id="32" name="TextBox 31">
            <a:extLst>
              <a:ext uri="{FF2B5EF4-FFF2-40B4-BE49-F238E27FC236}">
                <a16:creationId xmlns:a16="http://schemas.microsoft.com/office/drawing/2014/main" id="{D39C1FA0-A053-6D33-D2AB-17A0E85B948A}"/>
              </a:ext>
            </a:extLst>
          </p:cNvPr>
          <p:cNvSpPr txBox="1"/>
          <p:nvPr/>
        </p:nvSpPr>
        <p:spPr>
          <a:xfrm>
            <a:off x="9283702" y="4395341"/>
            <a:ext cx="2222502" cy="471091"/>
          </a:xfrm>
          <a:prstGeom prst="rect">
            <a:avLst/>
          </a:prstGeom>
          <a:noFill/>
          <a:ln w="12700">
            <a:miter lim="400000"/>
          </a:ln>
        </p:spPr>
        <p:txBody>
          <a:bodyPr wrap="square">
            <a:spAutoFit/>
          </a:bodyPr>
          <a:lstStyle/>
          <a:p>
            <a:pPr marL="0" marR="0" lvl="0" indent="0" algn="ctr" defTabSz="228600" eaLnBrk="1" fontAlgn="auto" latinLnBrk="0" hangingPunct="1">
              <a:lnSpc>
                <a:spcPct val="110000"/>
              </a:lnSpc>
              <a:spcBef>
                <a:spcPts val="60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$3,514</a:t>
            </a:r>
          </a:p>
        </p:txBody>
      </p:sp>
      <p:sp>
        <p:nvSpPr>
          <p:cNvPr id="13" name="Footer Placeholder 2">
            <a:extLst>
              <a:ext uri="{FF2B5EF4-FFF2-40B4-BE49-F238E27FC236}">
                <a16:creationId xmlns:a16="http://schemas.microsoft.com/office/drawing/2014/main" id="{3C455425-CEF5-5644-ABD6-9FF5B635B456}"/>
              </a:ext>
            </a:extLst>
          </p:cNvPr>
          <p:cNvSpPr>
            <a:spLocks noGrp="1"/>
          </p:cNvSpPr>
          <p:nvPr>
            <p:ph type="ftr" sz="quarter" idx="10"/>
          </p:nvPr>
        </p:nvSpPr>
        <p:spPr/>
        <p:txBody>
          <a:bodyPr/>
          <a:lstStyle/>
          <a:p>
            <a:pPr marL="0" marR="0" lvl="0" indent="0" algn="l" defTabSz="228600" rtl="0" eaLnBrk="1" fontAlgn="auto" latinLnBrk="0" hangingPunct="0">
              <a:lnSpc>
                <a:spcPct val="100000"/>
              </a:lnSpc>
              <a:spcBef>
                <a:spcPts val="0"/>
              </a:spcBef>
              <a:spcAft>
                <a:spcPts val="300"/>
              </a:spcAft>
              <a:buClrTx/>
              <a:buSzTx/>
              <a:buFontTx/>
              <a:buNone/>
              <a:tabLst/>
              <a:defRPr/>
            </a:pPr>
            <a:r>
              <a:rPr kumimoji="0" lang="en-US" sz="800" b="0" i="0" u="none" strike="noStrike" kern="0" cap="none" spc="0" normalizeH="0" baseline="0" noProof="0" dirty="0">
                <a:ln>
                  <a:noFill/>
                </a:ln>
                <a:solidFill>
                  <a:schemeClr val="tx1"/>
                </a:solidFill>
                <a:effectLst/>
                <a:uLnTx/>
                <a:uFillTx/>
                <a:latin typeface="AvenirNext LT Com Regular"/>
                <a:sym typeface="Avenir Next LT Com Regular"/>
              </a:rPr>
              <a:t>Assumes a 40-year accumulation period and a base tax rate of 25%. All hypothetical examples assume an 8% average annual return compounded monthly and a 4% annual withdrawal rate after the accumulation period. These are point-in-time views and as such do not take into account any growth or loss during retirement. Without investment growth/loss during retirement, a 4% annual withdrawal rate would deplete retirement savings in 25 years. Examples are for illustrative purposes only and do not reflect the results of any particular investment, which will fluctuate with market conditions, or taxes that may be owed on tax-deferred contributions, including the 10% penalty for withdrawals taken before age 59½. Regular investing does not ensure a profit or protect against loss in a declining market.</a:t>
            </a:r>
          </a:p>
        </p:txBody>
      </p:sp>
      <p:sp>
        <p:nvSpPr>
          <p:cNvPr id="42" name="Slide Number">
            <a:extLst>
              <a:ext uri="{FF2B5EF4-FFF2-40B4-BE49-F238E27FC236}">
                <a16:creationId xmlns:a16="http://schemas.microsoft.com/office/drawing/2014/main" id="{19081C98-CC1A-9761-69A8-8F2FA1D274F3}"/>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9</a:t>
            </a:fld>
            <a:endParaRPr lang="en-US" noProof="0" dirty="0">
              <a:sym typeface="Avenir Next LT Com Regular"/>
            </a:endParaRPr>
          </a:p>
        </p:txBody>
      </p:sp>
    </p:spTree>
    <p:extLst>
      <p:ext uri="{BB962C8B-B14F-4D97-AF65-F5344CB8AC3E}">
        <p14:creationId xmlns:p14="http://schemas.microsoft.com/office/powerpoint/2010/main" val="262212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FA61EE2-9E7B-B6AD-F12C-6D601524EAAF}"/>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4302" y="-1"/>
            <a:ext cx="12346302" cy="6858001"/>
          </a:xfrm>
          <a:prstGeom prst="rect">
            <a:avLst/>
          </a:prstGeom>
        </p:spPr>
      </p:pic>
      <p:sp>
        <p:nvSpPr>
          <p:cNvPr id="11" name="Title 10">
            <a:extLst>
              <a:ext uri="{FF2B5EF4-FFF2-40B4-BE49-F238E27FC236}">
                <a16:creationId xmlns:a16="http://schemas.microsoft.com/office/drawing/2014/main" id="{7B67844F-AECB-C0C6-20D1-B110F0AC36CF}"/>
              </a:ext>
            </a:extLst>
          </p:cNvPr>
          <p:cNvSpPr>
            <a:spLocks noGrp="1"/>
          </p:cNvSpPr>
          <p:nvPr>
            <p:ph type="title"/>
          </p:nvPr>
        </p:nvSpPr>
        <p:spPr>
          <a:xfrm>
            <a:off x="478151" y="1656369"/>
            <a:ext cx="4214815" cy="1195386"/>
          </a:xfrm>
        </p:spPr>
        <p:txBody>
          <a:bodyPr/>
          <a:lstStyle/>
          <a:p>
            <a:r>
              <a:rPr lang="en-US" sz="3600" dirty="0">
                <a:solidFill>
                  <a:schemeClr val="bg1"/>
                </a:solidFill>
              </a:rPr>
              <a:t>What funds should</a:t>
            </a:r>
            <a:br>
              <a:rPr lang="en-US" sz="3600" dirty="0">
                <a:solidFill>
                  <a:schemeClr val="bg1"/>
                </a:solidFill>
              </a:rPr>
            </a:br>
            <a:r>
              <a:rPr lang="en-US" sz="3600" dirty="0">
                <a:solidFill>
                  <a:schemeClr val="bg1"/>
                </a:solidFill>
              </a:rPr>
              <a:t>I invest in?</a:t>
            </a:r>
          </a:p>
        </p:txBody>
      </p:sp>
      <p:sp>
        <p:nvSpPr>
          <p:cNvPr id="33" name="Text Placeholder 32">
            <a:extLst>
              <a:ext uri="{FF2B5EF4-FFF2-40B4-BE49-F238E27FC236}">
                <a16:creationId xmlns:a16="http://schemas.microsoft.com/office/drawing/2014/main" id="{E9110234-B6BC-1C16-93D8-BD92959F3281}"/>
              </a:ext>
            </a:extLst>
          </p:cNvPr>
          <p:cNvSpPr>
            <a:spLocks noGrp="1"/>
          </p:cNvSpPr>
          <p:nvPr>
            <p:ph type="body" sz="quarter" idx="15"/>
          </p:nvPr>
        </p:nvSpPr>
        <p:spPr>
          <a:xfrm>
            <a:off x="478152" y="3051780"/>
            <a:ext cx="3857628" cy="1438276"/>
          </a:xfrm>
        </p:spPr>
        <p:txBody>
          <a:bodyPr/>
          <a:lstStyle/>
          <a:p>
            <a:r>
              <a:rPr lang="en-US" b="0" dirty="0">
                <a:solidFill>
                  <a:schemeClr val="bg1"/>
                </a:solidFill>
              </a:rPr>
              <a:t>Choose investments that </a:t>
            </a:r>
            <a:r>
              <a:rPr lang="en-US" dirty="0">
                <a:solidFill>
                  <a:schemeClr val="bg1"/>
                </a:solidFill>
              </a:rPr>
              <a:t>align with your goals.</a:t>
            </a: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olidFill>
                  <a:schemeClr val="bg1"/>
                </a:solidFill>
                <a:sym typeface="Avenir Next LT Com Regular"/>
              </a:rPr>
              <a:pPr lvl="0"/>
              <a:t>10</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21977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A38E11A7-EBC5-5293-6A29-3548C1A0D5FA}"/>
              </a:ext>
            </a:extLst>
          </p:cNvPr>
          <p:cNvSpPr>
            <a:spLocks noGrp="1"/>
          </p:cNvSpPr>
          <p:nvPr>
            <p:ph type="title"/>
          </p:nvPr>
        </p:nvSpPr>
        <p:spPr/>
        <p:txBody>
          <a:bodyPr/>
          <a:lstStyle/>
          <a:p>
            <a:r>
              <a:rPr lang="en-US" dirty="0">
                <a:solidFill>
                  <a:srgbClr val="0A3266"/>
                </a:solidFill>
              </a:rPr>
              <a:t>Access a full range of investment options</a:t>
            </a:r>
          </a:p>
        </p:txBody>
      </p:sp>
      <p:sp>
        <p:nvSpPr>
          <p:cNvPr id="19" name="Rectangle 18">
            <a:extLst>
              <a:ext uri="{FF2B5EF4-FFF2-40B4-BE49-F238E27FC236}">
                <a16:creationId xmlns:a16="http://schemas.microsoft.com/office/drawing/2014/main" id="{2B6472B0-C986-5478-3863-854AEC21070F}"/>
              </a:ext>
              <a:ext uri="{C183D7F6-B498-43B3-948B-1728B52AA6E4}">
                <adec:decorative xmlns:adec="http://schemas.microsoft.com/office/drawing/2017/decorative" val="1"/>
              </a:ext>
            </a:extLst>
          </p:cNvPr>
          <p:cNvSpPr/>
          <p:nvPr/>
        </p:nvSpPr>
        <p:spPr>
          <a:xfrm>
            <a:off x="592604" y="1509753"/>
            <a:ext cx="3468906" cy="398842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 name="Oval 2">
            <a:extLst>
              <a:ext uri="{FF2B5EF4-FFF2-40B4-BE49-F238E27FC236}">
                <a16:creationId xmlns:a16="http://schemas.microsoft.com/office/drawing/2014/main" id="{C028C712-3595-092A-771A-CCAC7EA52D00}"/>
              </a:ext>
              <a:ext uri="{C183D7F6-B498-43B3-948B-1728B52AA6E4}">
                <adec:decorative xmlns:adec="http://schemas.microsoft.com/office/drawing/2017/decorative" val="1"/>
              </a:ext>
            </a:extLst>
          </p:cNvPr>
          <p:cNvSpPr/>
          <p:nvPr/>
        </p:nvSpPr>
        <p:spPr>
          <a:xfrm>
            <a:off x="1349888" y="2010303"/>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2" name="Picture 1">
            <a:extLst>
              <a:ext uri="{FF2B5EF4-FFF2-40B4-BE49-F238E27FC236}">
                <a16:creationId xmlns:a16="http://schemas.microsoft.com/office/drawing/2014/main" id="{DCC74FD2-0C8A-B360-3C38-603C83E9A1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53120" y="2313591"/>
            <a:ext cx="1253762" cy="1138030"/>
          </a:xfrm>
          <a:prstGeom prst="rect">
            <a:avLst/>
          </a:prstGeom>
        </p:spPr>
      </p:pic>
      <p:sp>
        <p:nvSpPr>
          <p:cNvPr id="12" name="TextBox 11">
            <a:extLst>
              <a:ext uri="{FF2B5EF4-FFF2-40B4-BE49-F238E27FC236}">
                <a16:creationId xmlns:a16="http://schemas.microsoft.com/office/drawing/2014/main" id="{D3E1BA37-97A8-4D63-A88A-B1B9936A701F}"/>
              </a:ext>
            </a:extLst>
          </p:cNvPr>
          <p:cNvSpPr txBox="1"/>
          <p:nvPr/>
        </p:nvSpPr>
        <p:spPr>
          <a:xfrm>
            <a:off x="868910" y="4135002"/>
            <a:ext cx="2880000" cy="908627"/>
          </a:xfrm>
          <a:prstGeom prst="rect">
            <a:avLst/>
          </a:prstGeom>
          <a:noFill/>
          <a:ln w="25400">
            <a:noFill/>
            <a:miter lim="400000"/>
          </a:ln>
        </p:spPr>
        <p:txBody>
          <a:bodyPr wrap="square" lIns="0" tIns="45720" rIns="0" bIns="0" rtlCol="0">
            <a:noAutofit/>
          </a:bodyPr>
          <a:lstStyle/>
          <a:p>
            <a:pPr>
              <a:defRPr/>
            </a:pPr>
            <a:r>
              <a:rPr kumimoji="0" lang="en-US" sz="1800" b="1"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Growth</a:t>
            </a:r>
            <a:r>
              <a:rPr lang="en-US" sz="1800" b="1" kern="0" dirty="0">
                <a:solidFill>
                  <a:schemeClr val="bg1"/>
                </a:solidFill>
                <a:latin typeface="AvenirNext LT Com Regular" panose="020B0503020202020204" pitchFamily="34" charset="0"/>
                <a:sym typeface="Avenir Next LT Com Regular"/>
              </a:rPr>
              <a:t>-</a:t>
            </a:r>
            <a:r>
              <a:rPr kumimoji="0" lang="en-US" sz="1800" b="1" i="0" u="none" strike="noStrike" kern="0" cap="none" spc="0" normalizeH="0" noProof="0" dirty="0">
                <a:ln>
                  <a:noFill/>
                </a:ln>
                <a:solidFill>
                  <a:schemeClr val="bg1"/>
                </a:solidFill>
                <a:effectLst/>
                <a:uLnTx/>
                <a:uFillTx/>
                <a:latin typeface="AvenirNext LT Com Regular" panose="020B0503020202020204" pitchFamily="34" charset="0"/>
                <a:sym typeface="Avenir Next LT Com Regular"/>
              </a:rPr>
              <a:t>oriented </a:t>
            </a:r>
            <a:r>
              <a:rPr kumimoji="0" lang="en-US" sz="1800" i="0" u="none" strike="noStrike" kern="0" cap="none" spc="0" normalizeH="0" noProof="0" dirty="0">
                <a:ln>
                  <a:noFill/>
                </a:ln>
                <a:solidFill>
                  <a:schemeClr val="bg1"/>
                </a:solidFill>
                <a:effectLst/>
                <a:uLnTx/>
                <a:uFillTx/>
                <a:latin typeface="AvenirNext LT Com Regular" panose="020B0503020202020204" pitchFamily="34" charset="0"/>
                <a:sym typeface="Avenir Next LT Com Regular"/>
              </a:rPr>
              <a:t>i</a:t>
            </a:r>
            <a:r>
              <a:rPr lang="en-US" sz="1800" kern="0" noProof="0" dirty="0">
                <a:solidFill>
                  <a:schemeClr val="bg1"/>
                </a:solidFill>
                <a:latin typeface="AvenirNext LT Com Regular" panose="020B0503020202020204" pitchFamily="34" charset="0"/>
                <a:sym typeface="Avenir Next LT Com Regular"/>
              </a:rPr>
              <a:t>nvestments have </a:t>
            </a:r>
            <a:r>
              <a:rPr lang="en-US" sz="1800" dirty="0">
                <a:solidFill>
                  <a:schemeClr val="bg1"/>
                </a:solidFill>
                <a:latin typeface="AvenirNext LT Com Regular" panose="020B0503020202020204" pitchFamily="34" charset="0"/>
              </a:rPr>
              <a:t>had higher </a:t>
            </a:r>
            <a:r>
              <a:rPr lang="en-US" sz="1800" kern="0" noProof="0" dirty="0">
                <a:solidFill>
                  <a:schemeClr val="bg1"/>
                </a:solidFill>
                <a:latin typeface="AvenirNext LT Com Regular" panose="020B0503020202020204" pitchFamily="34" charset="0"/>
                <a:sym typeface="Avenir Next LT Com Regular"/>
              </a:rPr>
              <a:t>risk and 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21" name="Rectangle 20">
            <a:extLst>
              <a:ext uri="{FF2B5EF4-FFF2-40B4-BE49-F238E27FC236}">
                <a16:creationId xmlns:a16="http://schemas.microsoft.com/office/drawing/2014/main" id="{EBA77E8A-9342-0937-2D77-0C49CA6B741A}"/>
              </a:ext>
              <a:ext uri="{C183D7F6-B498-43B3-948B-1728B52AA6E4}">
                <adec:decorative xmlns:adec="http://schemas.microsoft.com/office/drawing/2017/decorative" val="1"/>
              </a:ext>
            </a:extLst>
          </p:cNvPr>
          <p:cNvSpPr/>
          <p:nvPr/>
        </p:nvSpPr>
        <p:spPr>
          <a:xfrm>
            <a:off x="4361547" y="1509753"/>
            <a:ext cx="3468906" cy="3988420"/>
          </a:xfrm>
          <a:prstGeom prst="rect">
            <a:avLst/>
          </a:prstGeom>
          <a:solidFill>
            <a:schemeClr val="accent1"/>
          </a:solid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5" name="Oval 14">
            <a:extLst>
              <a:ext uri="{FF2B5EF4-FFF2-40B4-BE49-F238E27FC236}">
                <a16:creationId xmlns:a16="http://schemas.microsoft.com/office/drawing/2014/main" id="{17F484B3-25A6-0524-0022-C2551B657DEA}"/>
              </a:ext>
              <a:ext uri="{C183D7F6-B498-43B3-948B-1728B52AA6E4}">
                <adec:decorative xmlns:adec="http://schemas.microsoft.com/office/drawing/2017/decorative" val="1"/>
              </a:ext>
            </a:extLst>
          </p:cNvPr>
          <p:cNvSpPr/>
          <p:nvPr/>
        </p:nvSpPr>
        <p:spPr>
          <a:xfrm>
            <a:off x="5101618" y="2010303"/>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7" name="Picture 6">
            <a:extLst>
              <a:ext uri="{FF2B5EF4-FFF2-40B4-BE49-F238E27FC236}">
                <a16:creationId xmlns:a16="http://schemas.microsoft.com/office/drawing/2014/main" id="{A67361AB-9970-67D5-9B52-3383D15E036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357038" y="2273302"/>
            <a:ext cx="1441631" cy="1230661"/>
          </a:xfrm>
          <a:prstGeom prst="rect">
            <a:avLst/>
          </a:prstGeom>
        </p:spPr>
      </p:pic>
      <p:sp>
        <p:nvSpPr>
          <p:cNvPr id="17" name="TextBox 16">
            <a:extLst>
              <a:ext uri="{FF2B5EF4-FFF2-40B4-BE49-F238E27FC236}">
                <a16:creationId xmlns:a16="http://schemas.microsoft.com/office/drawing/2014/main" id="{9D6E3CAE-F459-4FF0-BC0F-A154468BAB44}"/>
              </a:ext>
            </a:extLst>
          </p:cNvPr>
          <p:cNvSpPr txBox="1"/>
          <p:nvPr/>
        </p:nvSpPr>
        <p:spPr>
          <a:xfrm>
            <a:off x="4637853" y="4101417"/>
            <a:ext cx="2880000" cy="1187407"/>
          </a:xfrm>
          <a:prstGeom prst="rect">
            <a:avLst/>
          </a:prstGeom>
          <a:noFill/>
          <a:ln w="25400">
            <a:noFill/>
            <a:miter lim="400000"/>
          </a:ln>
        </p:spPr>
        <p:txBody>
          <a:bodyPr wrap="square" lIns="0" tIns="45720" rIns="0" bIns="0" rtlCol="0">
            <a:noAutofit/>
          </a:bodyPr>
          <a:lstStyle/>
          <a:p>
            <a:pPr>
              <a:defRPr/>
            </a:pPr>
            <a:r>
              <a:rPr kumimoji="0" lang="en-US" sz="1800" b="1"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Income</a:t>
            </a:r>
            <a:r>
              <a:rPr lang="en-US" sz="1800" b="1" kern="0" dirty="0">
                <a:solidFill>
                  <a:schemeClr val="bg1"/>
                </a:solidFill>
                <a:latin typeface="AvenirNext LT Com Regular" panose="020B0503020202020204" pitchFamily="34" charset="0"/>
                <a:sym typeface="Avenir Next LT Com Regular"/>
              </a:rPr>
              <a:t>-</a:t>
            </a:r>
            <a:r>
              <a:rPr kumimoji="0" lang="en-US" sz="1800" b="1" i="0" u="none" strike="noStrike" kern="0" cap="none" spc="0" normalizeH="0" noProof="0" dirty="0">
                <a:ln>
                  <a:noFill/>
                </a:ln>
                <a:solidFill>
                  <a:schemeClr val="bg1"/>
                </a:solidFill>
                <a:effectLst/>
                <a:uLnTx/>
                <a:uFillTx/>
                <a:latin typeface="AvenirNext LT Com Regular" panose="020B0503020202020204" pitchFamily="34" charset="0"/>
                <a:sym typeface="Avenir Next LT Com Regular"/>
              </a:rPr>
              <a:t>oriented </a:t>
            </a:r>
            <a:r>
              <a:rPr lang="en-US" sz="1800" dirty="0">
                <a:solidFill>
                  <a:schemeClr val="bg1"/>
                </a:solidFill>
                <a:latin typeface="AvenirNext LT Com Regular" panose="020B0503020202020204" pitchFamily="34" charset="0"/>
              </a:rPr>
              <a:t>investments have typically shown lower risk and 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20" name="Rectangle 19">
            <a:extLst>
              <a:ext uri="{FF2B5EF4-FFF2-40B4-BE49-F238E27FC236}">
                <a16:creationId xmlns:a16="http://schemas.microsoft.com/office/drawing/2014/main" id="{E7A7FD77-2ECB-2B95-E894-4563A73D676C}"/>
              </a:ext>
              <a:ext uri="{C183D7F6-B498-43B3-948B-1728B52AA6E4}">
                <adec:decorative xmlns:adec="http://schemas.microsoft.com/office/drawing/2017/decorative" val="1"/>
              </a:ext>
            </a:extLst>
          </p:cNvPr>
          <p:cNvSpPr/>
          <p:nvPr/>
        </p:nvSpPr>
        <p:spPr>
          <a:xfrm>
            <a:off x="8153400" y="1512848"/>
            <a:ext cx="3468906" cy="398842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6" name="Oval 15">
            <a:extLst>
              <a:ext uri="{FF2B5EF4-FFF2-40B4-BE49-F238E27FC236}">
                <a16:creationId xmlns:a16="http://schemas.microsoft.com/office/drawing/2014/main" id="{B503678C-48D3-4C0C-CF31-34153ADB6617}"/>
              </a:ext>
              <a:ext uri="{C183D7F6-B498-43B3-948B-1728B52AA6E4}">
                <adec:decorative xmlns:adec="http://schemas.microsoft.com/office/drawing/2017/decorative" val="1"/>
              </a:ext>
            </a:extLst>
          </p:cNvPr>
          <p:cNvSpPr/>
          <p:nvPr/>
        </p:nvSpPr>
        <p:spPr>
          <a:xfrm>
            <a:off x="8907326" y="2010303"/>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9" name="Picture 8">
            <a:extLst>
              <a:ext uri="{FF2B5EF4-FFF2-40B4-BE49-F238E27FC236}">
                <a16:creationId xmlns:a16="http://schemas.microsoft.com/office/drawing/2014/main" id="{0D5A0E83-BBD6-D5C5-1F6D-E7B00F142F4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09619" y="2181840"/>
            <a:ext cx="1251108" cy="1269781"/>
          </a:xfrm>
          <a:prstGeom prst="rect">
            <a:avLst/>
          </a:prstGeom>
        </p:spPr>
      </p:pic>
      <p:sp>
        <p:nvSpPr>
          <p:cNvPr id="18" name="TextBox 17">
            <a:extLst>
              <a:ext uri="{FF2B5EF4-FFF2-40B4-BE49-F238E27FC236}">
                <a16:creationId xmlns:a16="http://schemas.microsoft.com/office/drawing/2014/main" id="{8E9869CC-1F51-4599-BAA5-24BF2B474B8A}"/>
              </a:ext>
            </a:extLst>
          </p:cNvPr>
          <p:cNvSpPr txBox="1"/>
          <p:nvPr/>
        </p:nvSpPr>
        <p:spPr>
          <a:xfrm>
            <a:off x="8447853" y="4040873"/>
            <a:ext cx="2880000" cy="1265466"/>
          </a:xfrm>
          <a:prstGeom prst="rect">
            <a:avLst/>
          </a:prstGeom>
          <a:noFill/>
          <a:ln w="25400">
            <a:noFill/>
            <a:miter lim="400000"/>
          </a:ln>
        </p:spPr>
        <p:txBody>
          <a:bodyPr wrap="square" lIns="0" tIns="45720" rIns="0" bIns="0" rtlCol="0">
            <a:noAutofit/>
          </a:bodyPr>
          <a:lstStyle/>
          <a:p>
            <a:pPr marL="0" marR="0" lvl="0" indent="0" algn="ctr" defTabSz="228600" rtl="0" eaLnBrk="1" fontAlgn="auto" latinLnBrk="0" hangingPunct="0">
              <a:lnSpc>
                <a:spcPct val="100000"/>
              </a:lnSpc>
              <a:spcBef>
                <a:spcPts val="0"/>
              </a:spcBef>
              <a:spcAft>
                <a:spcPts val="0"/>
              </a:spcAft>
              <a:buClrTx/>
              <a:buSzTx/>
              <a:buFontTx/>
              <a:buNone/>
              <a:tabLst/>
              <a:defRPr/>
            </a:pPr>
            <a:r>
              <a:rPr lang="en-US" sz="1800" b="1" kern="0" dirty="0">
                <a:solidFill>
                  <a:schemeClr val="bg1"/>
                </a:solidFill>
                <a:latin typeface="AvenirNext LT Com Regular" panose="020B0503020202020204" pitchFamily="34" charset="0"/>
                <a:sym typeface="Avenir Next LT Com Regular"/>
              </a:rPr>
              <a:t>Capital preservation </a:t>
            </a:r>
            <a:r>
              <a:rPr lang="en-US" sz="1800" kern="0" dirty="0">
                <a:solidFill>
                  <a:schemeClr val="bg1"/>
                </a:solidFill>
                <a:latin typeface="AvenirNext LT Com Regular" panose="020B0503020202020204" pitchFamily="34" charset="0"/>
                <a:sym typeface="Avenir Next LT Com Regular"/>
              </a:rPr>
              <a:t>investments aim to preserve your savings but have low 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31" name="Slide Number">
            <a:extLst>
              <a:ext uri="{FF2B5EF4-FFF2-40B4-BE49-F238E27FC236}">
                <a16:creationId xmlns:a16="http://schemas.microsoft.com/office/drawing/2014/main" id="{F2CC665A-5F5C-9BBD-E810-5CEBDE3843D2}"/>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11</a:t>
            </a:fld>
            <a:endParaRPr lang="en-US" noProof="0" dirty="0">
              <a:sym typeface="Avenir Next LT Com Regular"/>
            </a:endParaRPr>
          </a:p>
        </p:txBody>
      </p:sp>
    </p:spTree>
    <p:extLst>
      <p:ext uri="{BB962C8B-B14F-4D97-AF65-F5344CB8AC3E}">
        <p14:creationId xmlns:p14="http://schemas.microsoft.com/office/powerpoint/2010/main" val="81989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06CB-A231-464E-0D93-03D4D47CC33E}"/>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17D711A-ADD8-726C-8904-F2262E5D7BF5}"/>
              </a:ext>
            </a:extLst>
          </p:cNvPr>
          <p:cNvSpPr>
            <a:spLocks noGrp="1"/>
          </p:cNvSpPr>
          <p:nvPr>
            <p:ph type="title"/>
          </p:nvPr>
        </p:nvSpPr>
        <p:spPr/>
        <p:txBody>
          <a:bodyPr/>
          <a:lstStyle/>
          <a:p>
            <a:r>
              <a:rPr lang="en-US" dirty="0">
                <a:solidFill>
                  <a:srgbClr val="0A3266"/>
                </a:solidFill>
              </a:rPr>
              <a:t>Target date funds simplify investing</a:t>
            </a:r>
            <a:endParaRPr lang="en-US" dirty="0"/>
          </a:p>
        </p:txBody>
      </p:sp>
      <p:sp>
        <p:nvSpPr>
          <p:cNvPr id="18" name="TextBox 17">
            <a:extLst>
              <a:ext uri="{FF2B5EF4-FFF2-40B4-BE49-F238E27FC236}">
                <a16:creationId xmlns:a16="http://schemas.microsoft.com/office/drawing/2014/main" id="{5DC9B852-6EC0-8CA0-4C10-E949DEC50302}"/>
              </a:ext>
              <a:ext uri="{C183D7F6-B498-43B3-948B-1728B52AA6E4}">
                <adec:decorative xmlns:adec="http://schemas.microsoft.com/office/drawing/2017/decorative" val="1"/>
              </a:ext>
            </a:extLst>
          </p:cNvPr>
          <p:cNvSpPr txBox="1"/>
          <p:nvPr/>
        </p:nvSpPr>
        <p:spPr>
          <a:xfrm>
            <a:off x="6821607" y="1270402"/>
            <a:ext cx="2636291" cy="365760"/>
          </a:xfrm>
          <a:prstGeom prst="homePlate">
            <a:avLst/>
          </a:prstGeom>
          <a:solidFill>
            <a:schemeClr val="accent5">
              <a:lumMod val="75000"/>
            </a:schemeClr>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6" name="TextBox 15">
            <a:extLst>
              <a:ext uri="{FF2B5EF4-FFF2-40B4-BE49-F238E27FC236}">
                <a16:creationId xmlns:a16="http://schemas.microsoft.com/office/drawing/2014/main" id="{68FA354C-7E0E-442E-E289-A64CAB515B5E}"/>
              </a:ext>
              <a:ext uri="{C183D7F6-B498-43B3-948B-1728B52AA6E4}">
                <adec:decorative xmlns:adec="http://schemas.microsoft.com/office/drawing/2017/decorative" val="1"/>
              </a:ext>
            </a:extLst>
          </p:cNvPr>
          <p:cNvSpPr txBox="1"/>
          <p:nvPr/>
        </p:nvSpPr>
        <p:spPr>
          <a:xfrm>
            <a:off x="4428698" y="1270402"/>
            <a:ext cx="2647665" cy="365760"/>
          </a:xfrm>
          <a:prstGeom prst="homePlate">
            <a:avLst/>
          </a:prstGeom>
          <a:solidFill>
            <a:schemeClr val="bg2">
              <a:lumMod val="50000"/>
            </a:schemeClr>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5" name="TextBox 14">
            <a:extLst>
              <a:ext uri="{FF2B5EF4-FFF2-40B4-BE49-F238E27FC236}">
                <a16:creationId xmlns:a16="http://schemas.microsoft.com/office/drawing/2014/main" id="{C888855C-BEDF-A1BB-B6D5-DCCF402DEEA5}"/>
              </a:ext>
              <a:ext uri="{C183D7F6-B498-43B3-948B-1728B52AA6E4}">
                <adec:decorative xmlns:adec="http://schemas.microsoft.com/office/drawing/2017/decorative" val="1"/>
              </a:ext>
            </a:extLst>
          </p:cNvPr>
          <p:cNvSpPr txBox="1"/>
          <p:nvPr/>
        </p:nvSpPr>
        <p:spPr>
          <a:xfrm>
            <a:off x="2101754" y="1270402"/>
            <a:ext cx="2565780" cy="365760"/>
          </a:xfrm>
          <a:prstGeom prst="homePlate">
            <a:avLst/>
          </a:prstGeom>
          <a:solidFill>
            <a:schemeClr val="tx2"/>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9" name="Rectangle 18">
            <a:extLst>
              <a:ext uri="{FF2B5EF4-FFF2-40B4-BE49-F238E27FC236}">
                <a16:creationId xmlns:a16="http://schemas.microsoft.com/office/drawing/2014/main" id="{C8DD9E69-8FAC-4D24-3D90-BD4FB17B3837}"/>
              </a:ext>
              <a:ext uri="{C183D7F6-B498-43B3-948B-1728B52AA6E4}">
                <adec:decorative xmlns:adec="http://schemas.microsoft.com/office/drawing/2017/decorative" val="1"/>
              </a:ext>
            </a:extLst>
          </p:cNvPr>
          <p:cNvSpPr/>
          <p:nvPr/>
        </p:nvSpPr>
        <p:spPr>
          <a:xfrm>
            <a:off x="2101754" y="1636162"/>
            <a:ext cx="7154671" cy="843576"/>
          </a:xfrm>
          <a:prstGeom prst="rect">
            <a:avLst/>
          </a:prstGeom>
          <a:solidFill>
            <a:schemeClr val="bg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1" name="Straight Connector 20">
            <a:extLst>
              <a:ext uri="{FF2B5EF4-FFF2-40B4-BE49-F238E27FC236}">
                <a16:creationId xmlns:a16="http://schemas.microsoft.com/office/drawing/2014/main" id="{85A668A1-6DF7-28B6-24B3-65A7217A331E}"/>
              </a:ext>
              <a:ext uri="{C183D7F6-B498-43B3-948B-1728B52AA6E4}">
                <adec:decorative xmlns:adec="http://schemas.microsoft.com/office/drawing/2017/decorative" val="1"/>
              </a:ext>
            </a:extLst>
          </p:cNvPr>
          <p:cNvCxnSpPr>
            <a:cxnSpLocks/>
          </p:cNvCxnSpPr>
          <p:nvPr/>
        </p:nvCxnSpPr>
        <p:spPr>
          <a:xfrm flipV="1">
            <a:off x="4482574" y="1636162"/>
            <a:ext cx="0" cy="843576"/>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8EAB23B2-1465-D738-8DFB-434B28B961F1}"/>
              </a:ext>
              <a:ext uri="{C183D7F6-B498-43B3-948B-1728B52AA6E4}">
                <adec:decorative xmlns:adec="http://schemas.microsoft.com/office/drawing/2017/decorative" val="1"/>
              </a:ext>
            </a:extLst>
          </p:cNvPr>
          <p:cNvCxnSpPr>
            <a:cxnSpLocks/>
          </p:cNvCxnSpPr>
          <p:nvPr/>
        </p:nvCxnSpPr>
        <p:spPr>
          <a:xfrm flipV="1">
            <a:off x="6889011" y="1636162"/>
            <a:ext cx="0" cy="843576"/>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BFEA5289-9AE9-4E44-08EA-A2222AC456EF}"/>
              </a:ext>
            </a:extLst>
          </p:cNvPr>
          <p:cNvSpPr txBox="1"/>
          <p:nvPr/>
        </p:nvSpPr>
        <p:spPr>
          <a:xfrm>
            <a:off x="2101754" y="1323296"/>
            <a:ext cx="2370135" cy="253916"/>
          </a:xfrm>
          <a:prstGeom prst="rect">
            <a:avLst/>
          </a:prstGeom>
          <a:noFill/>
          <a:ln w="12700">
            <a:miter lim="400000"/>
          </a:ln>
        </p:spPr>
        <p:txBody>
          <a:bodyPr wrap="square">
            <a:spAutoFit/>
          </a:bodyPr>
          <a:lstStyle/>
          <a:p>
            <a:r>
              <a:rPr lang="en-US" sz="1050" dirty="0">
                <a:solidFill>
                  <a:schemeClr val="bg1"/>
                </a:solidFill>
                <a:latin typeface="AvenirNext LT Com Regular" panose="020B0503020202020204" pitchFamily="34" charset="0"/>
              </a:rPr>
              <a:t>Early career</a:t>
            </a:r>
          </a:p>
        </p:txBody>
      </p:sp>
      <p:sp>
        <p:nvSpPr>
          <p:cNvPr id="11" name="TextBox 10">
            <a:extLst>
              <a:ext uri="{FF2B5EF4-FFF2-40B4-BE49-F238E27FC236}">
                <a16:creationId xmlns:a16="http://schemas.microsoft.com/office/drawing/2014/main" id="{CA3C280D-4E6D-51CB-B3F4-CCE993563722}"/>
              </a:ext>
            </a:extLst>
          </p:cNvPr>
          <p:cNvSpPr txBox="1"/>
          <p:nvPr/>
        </p:nvSpPr>
        <p:spPr>
          <a:xfrm>
            <a:off x="2284223" y="1740295"/>
            <a:ext cx="2057210" cy="415498"/>
          </a:xfrm>
          <a:prstGeom prst="rect">
            <a:avLst/>
          </a:prstGeom>
          <a:ln w="12700">
            <a:miter lim="400000"/>
          </a:ln>
        </p:spPr>
        <p:txBody>
          <a:bodyPr wrap="square" lIns="0" tIns="0" rIns="0" bIns="0" rtlCol="0">
            <a:spAutoFit/>
          </a:bodyPr>
          <a:lstStyle/>
          <a:p>
            <a:r>
              <a:rPr lang="en-US" sz="900" dirty="0">
                <a:latin typeface="AvenirNext LT Com Regular" panose="020B0503020202020204" pitchFamily="34" charset="0"/>
              </a:rPr>
              <a:t>Seek to grow wealth and manage risk with growth-oriented equities and a prudent allocation to defensive bonds.</a:t>
            </a:r>
          </a:p>
        </p:txBody>
      </p:sp>
      <p:sp>
        <p:nvSpPr>
          <p:cNvPr id="6" name="TextBox 5">
            <a:extLst>
              <a:ext uri="{FF2B5EF4-FFF2-40B4-BE49-F238E27FC236}">
                <a16:creationId xmlns:a16="http://schemas.microsoft.com/office/drawing/2014/main" id="{1D7F8D61-F395-A622-F828-AAAEA445FAFD}"/>
              </a:ext>
            </a:extLst>
          </p:cNvPr>
          <p:cNvSpPr txBox="1"/>
          <p:nvPr/>
        </p:nvSpPr>
        <p:spPr>
          <a:xfrm>
            <a:off x="4567462" y="1323296"/>
            <a:ext cx="2370135" cy="253916"/>
          </a:xfrm>
          <a:prstGeom prst="rect">
            <a:avLst/>
          </a:prstGeom>
          <a:noFill/>
          <a:ln w="12700">
            <a:miter lim="400000"/>
          </a:ln>
        </p:spPr>
        <p:txBody>
          <a:bodyPr wrap="square">
            <a:spAutoFit/>
          </a:bodyPr>
          <a:lstStyle/>
          <a:p>
            <a:r>
              <a:rPr lang="en-US" dirty="0">
                <a:solidFill>
                  <a:schemeClr val="bg1"/>
                </a:solidFill>
                <a:latin typeface="AvenirNext LT Com Regular" panose="020B0503020202020204" pitchFamily="34" charset="0"/>
              </a:rPr>
              <a:t>Mid-career</a:t>
            </a:r>
            <a:endParaRPr lang="en-US" sz="1050" dirty="0">
              <a:solidFill>
                <a:schemeClr val="bg1"/>
              </a:solidFill>
              <a:latin typeface="AvenirNext LT Com Regular" panose="020B0503020202020204" pitchFamily="34" charset="0"/>
            </a:endParaRPr>
          </a:p>
        </p:txBody>
      </p:sp>
      <p:sp>
        <p:nvSpPr>
          <p:cNvPr id="12" name="TextBox 11">
            <a:extLst>
              <a:ext uri="{FF2B5EF4-FFF2-40B4-BE49-F238E27FC236}">
                <a16:creationId xmlns:a16="http://schemas.microsoft.com/office/drawing/2014/main" id="{90007BDE-7340-AD20-93A4-4A0349FA245F}"/>
              </a:ext>
            </a:extLst>
          </p:cNvPr>
          <p:cNvSpPr txBox="1"/>
          <p:nvPr/>
        </p:nvSpPr>
        <p:spPr>
          <a:xfrm>
            <a:off x="4673362" y="1740295"/>
            <a:ext cx="2069421" cy="415498"/>
          </a:xfrm>
          <a:prstGeom prst="rect">
            <a:avLst/>
          </a:prstGeom>
          <a:ln w="12700">
            <a:miter lim="400000"/>
          </a:ln>
        </p:spPr>
        <p:txBody>
          <a:bodyPr wrap="square" lIns="0" tIns="0" rIns="0" bIns="0" rtlCol="0">
            <a:spAutoFit/>
          </a:bodyPr>
          <a:lstStyle/>
          <a:p>
            <a:r>
              <a:rPr lang="en-US" sz="900" dirty="0">
                <a:latin typeface="AvenirNext LT Com Regular" panose="020B0503020202020204" pitchFamily="34" charset="0"/>
              </a:rPr>
              <a:t>Begin to balance growth and income via diversified bonds and dividend-paying equities.</a:t>
            </a:r>
          </a:p>
        </p:txBody>
      </p:sp>
      <p:sp>
        <p:nvSpPr>
          <p:cNvPr id="5" name="TextBox 4">
            <a:extLst>
              <a:ext uri="{FF2B5EF4-FFF2-40B4-BE49-F238E27FC236}">
                <a16:creationId xmlns:a16="http://schemas.microsoft.com/office/drawing/2014/main" id="{90AA1E1D-F92C-D25F-DFFD-40A8672C0FBB}"/>
              </a:ext>
            </a:extLst>
          </p:cNvPr>
          <p:cNvSpPr txBox="1"/>
          <p:nvPr/>
        </p:nvSpPr>
        <p:spPr>
          <a:xfrm>
            <a:off x="6954684" y="1323296"/>
            <a:ext cx="2370135" cy="253916"/>
          </a:xfrm>
          <a:prstGeom prst="rect">
            <a:avLst/>
          </a:prstGeom>
          <a:noFill/>
          <a:ln w="12700">
            <a:miter lim="400000"/>
          </a:ln>
        </p:spPr>
        <p:txBody>
          <a:bodyPr wrap="square">
            <a:spAutoFit/>
          </a:bodyPr>
          <a:lstStyle/>
          <a:p>
            <a:r>
              <a:rPr lang="en-US" sz="1050" dirty="0">
                <a:solidFill>
                  <a:schemeClr val="bg1"/>
                </a:solidFill>
                <a:latin typeface="AvenirNext LT Com Regular" panose="020B0503020202020204" pitchFamily="34" charset="0"/>
              </a:rPr>
              <a:t>In retirement</a:t>
            </a:r>
          </a:p>
        </p:txBody>
      </p:sp>
      <p:sp>
        <p:nvSpPr>
          <p:cNvPr id="13" name="TextBox 12">
            <a:extLst>
              <a:ext uri="{FF2B5EF4-FFF2-40B4-BE49-F238E27FC236}">
                <a16:creationId xmlns:a16="http://schemas.microsoft.com/office/drawing/2014/main" id="{E7AFCE4C-909D-0F00-A18A-4D139D4A45C3}"/>
              </a:ext>
            </a:extLst>
          </p:cNvPr>
          <p:cNvSpPr txBox="1"/>
          <p:nvPr/>
        </p:nvSpPr>
        <p:spPr>
          <a:xfrm>
            <a:off x="7076362" y="1740295"/>
            <a:ext cx="2007673" cy="553998"/>
          </a:xfrm>
          <a:prstGeom prst="rect">
            <a:avLst/>
          </a:prstGeom>
          <a:ln w="12700">
            <a:miter lim="400000"/>
          </a:ln>
        </p:spPr>
        <p:txBody>
          <a:bodyPr wrap="square" lIns="0" tIns="0" rIns="0" bIns="0" rtlCol="0">
            <a:spAutoFit/>
          </a:bodyPr>
          <a:lstStyle/>
          <a:p>
            <a:r>
              <a:rPr lang="en-US" sz="900" dirty="0">
                <a:latin typeface="AvenirNext LT Com Regular" panose="020B0503020202020204" pitchFamily="34" charset="0"/>
              </a:rPr>
              <a:t>Seek to preserve wealth and deliver sustainable income with less-volatile dividend-paying equities and higher quality bonds.</a:t>
            </a:r>
          </a:p>
        </p:txBody>
      </p:sp>
      <p:sp>
        <p:nvSpPr>
          <p:cNvPr id="14" name="TextBox 13">
            <a:extLst>
              <a:ext uri="{FF2B5EF4-FFF2-40B4-BE49-F238E27FC236}">
                <a16:creationId xmlns:a16="http://schemas.microsoft.com/office/drawing/2014/main" id="{DB6FDA81-D65F-DA78-23BF-B4C55C8F9C11}"/>
              </a:ext>
            </a:extLst>
          </p:cNvPr>
          <p:cNvSpPr txBox="1"/>
          <p:nvPr/>
        </p:nvSpPr>
        <p:spPr>
          <a:xfrm>
            <a:off x="4637676" y="2218046"/>
            <a:ext cx="2140792" cy="215444"/>
          </a:xfrm>
          <a:prstGeom prst="rect">
            <a:avLst/>
          </a:prstGeom>
          <a:ln w="12700">
            <a:miter lim="400000"/>
          </a:ln>
        </p:spPr>
        <p:txBody>
          <a:bodyPr wrap="square" lIns="0" tIns="0" rIns="0" bIns="0" rtlCol="0">
            <a:spAutoFit/>
          </a:bodyPr>
          <a:lstStyle/>
          <a:p>
            <a:r>
              <a:rPr lang="en-US" sz="700" b="1" dirty="0">
                <a:latin typeface="AvenirNext LT Com Cn" panose="020B0506020202020204" pitchFamily="34" charset="0"/>
              </a:rPr>
              <a:t>American Funds Target Date Retirement Series glide path by individual underlying fund allocation and overall fund category</a:t>
            </a:r>
          </a:p>
        </p:txBody>
      </p:sp>
      <p:pic>
        <p:nvPicPr>
          <p:cNvPr id="8" name="Picture 7" descr="A schematic chart shows the glide path of asset allocations in target date funds as they transition from an investor’s early career (with a higher emphasis on equity-focused funds) through mid-career into retirement (with a higher emphasis on fixed-income funds).">
            <a:extLst>
              <a:ext uri="{FF2B5EF4-FFF2-40B4-BE49-F238E27FC236}">
                <a16:creationId xmlns:a16="http://schemas.microsoft.com/office/drawing/2014/main" id="{A53A8399-F566-4743-6772-757D1361CF47}"/>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4628" y="2424901"/>
            <a:ext cx="7772400" cy="3233318"/>
          </a:xfrm>
          <a:prstGeom prst="rect">
            <a:avLst/>
          </a:prstGeom>
        </p:spPr>
      </p:pic>
      <p:sp>
        <p:nvSpPr>
          <p:cNvPr id="2" name="Footer Placeholder 2">
            <a:extLst>
              <a:ext uri="{FF2B5EF4-FFF2-40B4-BE49-F238E27FC236}">
                <a16:creationId xmlns:a16="http://schemas.microsoft.com/office/drawing/2014/main" id="{93972CE9-9DC2-FC56-9ADC-320AEC61F1D1}"/>
              </a:ext>
            </a:extLst>
          </p:cNvPr>
          <p:cNvSpPr txBox="1">
            <a:spLocks/>
          </p:cNvSpPr>
          <p:nvPr/>
        </p:nvSpPr>
        <p:spPr>
          <a:xfrm>
            <a:off x="571498" y="5496083"/>
            <a:ext cx="11048941" cy="850555"/>
          </a:xfrm>
          <a:prstGeom prst="rect">
            <a:avLst/>
          </a:prstGeom>
        </p:spPr>
        <p:txBody>
          <a:bodyPr lIns="0" tIns="0" rIns="0" b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gn="l"/>
            <a:r>
              <a:rPr lang="en-US" sz="800" dirty="0"/>
              <a:t>Although target date portfolios are managed for investors on a projected retirement date time frame, the allocation strategy does not guarantee that investors' retirement goals will be met. Investment professionals manage the portfolio, moving it from a more growth-oriented strategy to a more income-oriented focus as the target date gets closer. The target date is the year that corresponds roughly to the year in which an investor is assumed to retire and begin taking withdrawals. For the American Funds target date series, investment professionals continue to manage each portfolio for approximately 30 years after it reaches its target date. </a:t>
            </a:r>
          </a:p>
          <a:p>
            <a:pPr algn="l">
              <a:lnSpc>
                <a:spcPts val="900"/>
              </a:lnSpc>
            </a:pPr>
            <a:r>
              <a:rPr lang="en-US" sz="800" dirty="0"/>
              <a:t>The target allocations shown for the American Funds series are as of December 31, 2024, and are subject to the oversight committee's discretion. The investment adviser anticipates assets will be invested within a range that deviates no more than 10% above or below the allocations shown in the prospectus. Underlying funds may be added or removed during the year. Visit capitalgroup.com for current allocations.</a:t>
            </a:r>
          </a:p>
        </p:txBody>
      </p:sp>
      <p:sp>
        <p:nvSpPr>
          <p:cNvPr id="9" name="Slide Number">
            <a:extLst>
              <a:ext uri="{FF2B5EF4-FFF2-40B4-BE49-F238E27FC236}">
                <a16:creationId xmlns:a16="http://schemas.microsoft.com/office/drawing/2014/main" id="{812D5E2B-E65B-E819-0D2E-CA13AC96711A}"/>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12</a:t>
            </a:fld>
            <a:endParaRPr lang="en-US" noProof="0" dirty="0">
              <a:sym typeface="Avenir Next LT Com Regular"/>
            </a:endParaRPr>
          </a:p>
        </p:txBody>
      </p:sp>
    </p:spTree>
    <p:extLst>
      <p:ext uri="{BB962C8B-B14F-4D97-AF65-F5344CB8AC3E}">
        <p14:creationId xmlns:p14="http://schemas.microsoft.com/office/powerpoint/2010/main" val="204943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DB2D-FDB3-6606-D9CF-069498639389}"/>
              </a:ext>
            </a:extLst>
          </p:cNvPr>
          <p:cNvSpPr>
            <a:spLocks noGrp="1"/>
          </p:cNvSpPr>
          <p:nvPr>
            <p:ph type="title"/>
          </p:nvPr>
        </p:nvSpPr>
        <p:spPr/>
        <p:txBody>
          <a:bodyPr/>
          <a:lstStyle/>
          <a:p>
            <a:r>
              <a:rPr lang="en-US" dirty="0"/>
              <a:t>Choosing a target date fund is easy</a:t>
            </a:r>
          </a:p>
        </p:txBody>
      </p:sp>
      <p:sp>
        <p:nvSpPr>
          <p:cNvPr id="3" name="TextBox 2">
            <a:extLst>
              <a:ext uri="{FF2B5EF4-FFF2-40B4-BE49-F238E27FC236}">
                <a16:creationId xmlns:a16="http://schemas.microsoft.com/office/drawing/2014/main" id="{CF4F553A-9EB8-241B-972D-A3EB75F95B8C}"/>
              </a:ext>
            </a:extLst>
          </p:cNvPr>
          <p:cNvSpPr txBox="1"/>
          <p:nvPr/>
        </p:nvSpPr>
        <p:spPr>
          <a:xfrm>
            <a:off x="571498" y="1131111"/>
            <a:ext cx="3806833" cy="307777"/>
          </a:xfrm>
          <a:prstGeom prst="rect">
            <a:avLst/>
          </a:prstGeom>
          <a:ln w="12700">
            <a:miter lim="400000"/>
          </a:ln>
        </p:spPr>
        <p:txBody>
          <a:bodyPr wrap="square" lIns="0" tIns="0" rIns="0" bIns="0" rtlCol="0">
            <a:spAutoFit/>
          </a:bodyPr>
          <a:lstStyle/>
          <a:p>
            <a:pPr algn="l"/>
            <a:r>
              <a:rPr lang="en-US" sz="2000" b="1" dirty="0">
                <a:solidFill>
                  <a:srgbClr val="005F9E"/>
                </a:solidFill>
                <a:latin typeface="AvenirNext LT Com Regular" panose="020B0503020202020204" pitchFamily="34" charset="0"/>
              </a:rPr>
              <a:t>When do you plan to retire?</a:t>
            </a:r>
          </a:p>
        </p:txBody>
      </p:sp>
      <p:sp>
        <p:nvSpPr>
          <p:cNvPr id="8" name="Rectangle 7">
            <a:extLst>
              <a:ext uri="{FF2B5EF4-FFF2-40B4-BE49-F238E27FC236}">
                <a16:creationId xmlns:a16="http://schemas.microsoft.com/office/drawing/2014/main" id="{8E206AFF-7E0D-5EC2-4D62-6CC130CEE2BA}"/>
              </a:ext>
              <a:ext uri="{C183D7F6-B498-43B3-948B-1728B52AA6E4}">
                <adec:decorative xmlns:adec="http://schemas.microsoft.com/office/drawing/2017/decorative" val="1"/>
              </a:ext>
            </a:extLst>
          </p:cNvPr>
          <p:cNvSpPr/>
          <p:nvPr/>
        </p:nvSpPr>
        <p:spPr>
          <a:xfrm>
            <a:off x="571498" y="1550894"/>
            <a:ext cx="11048208" cy="4329953"/>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 name="Rectangle 3">
            <a:extLst>
              <a:ext uri="{FF2B5EF4-FFF2-40B4-BE49-F238E27FC236}">
                <a16:creationId xmlns:a16="http://schemas.microsoft.com/office/drawing/2014/main" id="{037B32CC-7E02-F672-92B5-B610A520B18B}"/>
              </a:ext>
              <a:ext uri="{C183D7F6-B498-43B3-948B-1728B52AA6E4}">
                <adec:decorative xmlns:adec="http://schemas.microsoft.com/office/drawing/2017/decorative" val="1"/>
              </a:ext>
            </a:extLst>
          </p:cNvPr>
          <p:cNvSpPr/>
          <p:nvPr/>
        </p:nvSpPr>
        <p:spPr>
          <a:xfrm>
            <a:off x="2106425" y="1840805"/>
            <a:ext cx="1546578" cy="1546578"/>
          </a:xfrm>
          <a:prstGeom prst="rect">
            <a:avLst/>
          </a:prstGeom>
          <a:solidFill>
            <a:schemeClr val="bg1"/>
          </a:solidFill>
          <a:ln w="25400" cap="flat">
            <a:solidFill>
              <a:srgbClr val="16838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168381"/>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 name="TextBox 5">
            <a:extLst>
              <a:ext uri="{FF2B5EF4-FFF2-40B4-BE49-F238E27FC236}">
                <a16:creationId xmlns:a16="http://schemas.microsoft.com/office/drawing/2014/main" id="{B38F1890-76C5-8579-2B5D-4E14FA173896}"/>
              </a:ext>
            </a:extLst>
          </p:cNvPr>
          <p:cNvSpPr txBox="1"/>
          <p:nvPr/>
        </p:nvSpPr>
        <p:spPr>
          <a:xfrm>
            <a:off x="2224958" y="2327823"/>
            <a:ext cx="1309511" cy="553998"/>
          </a:xfrm>
          <a:prstGeom prst="rect">
            <a:avLst/>
          </a:prstGeom>
          <a:ln w="12700">
            <a:miter lim="400000"/>
          </a:ln>
        </p:spPr>
        <p:txBody>
          <a:bodyPr wrap="square" lIns="0" tIns="0" rIns="0" bIns="0" rtlCol="0">
            <a:spAutoFit/>
          </a:bodyPr>
          <a:lstStyle/>
          <a:p>
            <a:r>
              <a:rPr lang="en-US" sz="3600" b="1" dirty="0">
                <a:solidFill>
                  <a:srgbClr val="168381"/>
                </a:solidFill>
                <a:latin typeface="AvenirNext LT Com Medium" panose="020B0503020202020204" pitchFamily="34" charset="0"/>
              </a:rPr>
              <a:t>1986</a:t>
            </a:r>
          </a:p>
        </p:txBody>
      </p:sp>
      <p:sp>
        <p:nvSpPr>
          <p:cNvPr id="77" name="Rectangle 76">
            <a:extLst>
              <a:ext uri="{FF2B5EF4-FFF2-40B4-BE49-F238E27FC236}">
                <a16:creationId xmlns:a16="http://schemas.microsoft.com/office/drawing/2014/main" id="{59830215-A037-48FA-09D5-6AEB06E58289}"/>
              </a:ext>
            </a:extLst>
          </p:cNvPr>
          <p:cNvSpPr>
            <a:spLocks noChangeAspect="1"/>
          </p:cNvSpPr>
          <p:nvPr/>
        </p:nvSpPr>
        <p:spPr>
          <a:xfrm>
            <a:off x="2058568" y="3476081"/>
            <a:ext cx="1642290" cy="1846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0" tIns="0" rIns="0" bIns="0" spcCol="38100" anchor="ctr">
            <a:spAutoFit/>
          </a:bodyPr>
          <a:lstStyle/>
          <a:p>
            <a:pPr lvl="0" algn="ctr" defTabSz="457200" hangingPunct="0">
              <a:defRPr/>
            </a:pPr>
            <a:r>
              <a:rPr lang="en-US" sz="1200" kern="0" dirty="0">
                <a:solidFill>
                  <a:schemeClr val="tx1"/>
                </a:solidFill>
                <a:latin typeface="AvenirNext LT Com Regular" panose="020B0503020202020204" pitchFamily="34" charset="0"/>
                <a:ea typeface="Avenir Next LT Com Regular"/>
                <a:cs typeface="Avenir Next LT Com Regular"/>
                <a:sym typeface="Avenir Next LT Com Regular"/>
              </a:rPr>
              <a:t>Year you were born</a:t>
            </a:r>
          </a:p>
        </p:txBody>
      </p:sp>
      <p:sp>
        <p:nvSpPr>
          <p:cNvPr id="48" name="Rectangle 47">
            <a:extLst>
              <a:ext uri="{FF2B5EF4-FFF2-40B4-BE49-F238E27FC236}">
                <a16:creationId xmlns:a16="http://schemas.microsoft.com/office/drawing/2014/main" id="{670C57C3-600D-8149-B928-BE954BAB80E3}"/>
              </a:ext>
            </a:extLst>
          </p:cNvPr>
          <p:cNvSpPr>
            <a:spLocks noChangeAspect="1"/>
          </p:cNvSpPr>
          <p:nvPr/>
        </p:nvSpPr>
        <p:spPr>
          <a:xfrm>
            <a:off x="3899339" y="2367964"/>
            <a:ext cx="677255"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AvenirNext LT Com Regular"/>
                <a:ea typeface="Avenir Next LT Com Regular"/>
                <a:cs typeface="Avenir Next LT Com Regular"/>
                <a:sym typeface="Avenir Next LT Com Regular"/>
              </a:rPr>
              <a:t>+</a:t>
            </a:r>
          </a:p>
        </p:txBody>
      </p:sp>
      <p:sp>
        <p:nvSpPr>
          <p:cNvPr id="52" name="Rectangle 51">
            <a:extLst>
              <a:ext uri="{FF2B5EF4-FFF2-40B4-BE49-F238E27FC236}">
                <a16:creationId xmlns:a16="http://schemas.microsoft.com/office/drawing/2014/main" id="{8059F638-0336-491F-654F-C82E8F1C3413}"/>
              </a:ext>
              <a:ext uri="{C183D7F6-B498-43B3-948B-1728B52AA6E4}">
                <adec:decorative xmlns:adec="http://schemas.microsoft.com/office/drawing/2017/decorative" val="1"/>
              </a:ext>
            </a:extLst>
          </p:cNvPr>
          <p:cNvSpPr/>
          <p:nvPr/>
        </p:nvSpPr>
        <p:spPr>
          <a:xfrm>
            <a:off x="4846089" y="1840805"/>
            <a:ext cx="1546578" cy="1546578"/>
          </a:xfrm>
          <a:prstGeom prst="rect">
            <a:avLst/>
          </a:prstGeom>
          <a:solidFill>
            <a:schemeClr val="bg1"/>
          </a:solidFill>
          <a:ln w="25400" cap="flat">
            <a:solidFill>
              <a:srgbClr val="16838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168381"/>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3" name="TextBox 52">
            <a:extLst>
              <a:ext uri="{FF2B5EF4-FFF2-40B4-BE49-F238E27FC236}">
                <a16:creationId xmlns:a16="http://schemas.microsoft.com/office/drawing/2014/main" id="{5F2041C3-CFFB-C697-3489-52DC7E0BAC3D}"/>
              </a:ext>
            </a:extLst>
          </p:cNvPr>
          <p:cNvSpPr txBox="1"/>
          <p:nvPr/>
        </p:nvSpPr>
        <p:spPr>
          <a:xfrm>
            <a:off x="4964622" y="2317984"/>
            <a:ext cx="1309511" cy="553998"/>
          </a:xfrm>
          <a:prstGeom prst="rect">
            <a:avLst/>
          </a:prstGeom>
          <a:ln w="12700">
            <a:miter lim="400000"/>
          </a:ln>
        </p:spPr>
        <p:txBody>
          <a:bodyPr wrap="square" lIns="0" tIns="0" rIns="0" bIns="0" rtlCol="0">
            <a:spAutoFit/>
          </a:bodyPr>
          <a:lstStyle/>
          <a:p>
            <a:r>
              <a:rPr lang="en-US" sz="3600" b="1" dirty="0">
                <a:solidFill>
                  <a:srgbClr val="168381"/>
                </a:solidFill>
                <a:latin typeface="AvenirNext LT Com Medium" panose="020B0503020202020204" pitchFamily="34" charset="0"/>
              </a:rPr>
              <a:t>65</a:t>
            </a:r>
          </a:p>
        </p:txBody>
      </p:sp>
      <p:sp>
        <p:nvSpPr>
          <p:cNvPr id="49" name="Rectangle 48">
            <a:extLst>
              <a:ext uri="{FF2B5EF4-FFF2-40B4-BE49-F238E27FC236}">
                <a16:creationId xmlns:a16="http://schemas.microsoft.com/office/drawing/2014/main" id="{DCAE4FF3-A9C5-D442-B85C-27C31B9CF128}"/>
              </a:ext>
            </a:extLst>
          </p:cNvPr>
          <p:cNvSpPr>
            <a:spLocks noChangeAspect="1"/>
          </p:cNvSpPr>
          <p:nvPr/>
        </p:nvSpPr>
        <p:spPr>
          <a:xfrm>
            <a:off x="6654250" y="2367964"/>
            <a:ext cx="677255"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AvenirNext LT Com Regular"/>
                <a:ea typeface="Avenir Next LT Com Regular"/>
                <a:cs typeface="Avenir Next LT Com Regular"/>
                <a:sym typeface="Avenir Next LT Com Regular"/>
              </a:rPr>
              <a:t>=</a:t>
            </a:r>
          </a:p>
        </p:txBody>
      </p:sp>
      <p:sp>
        <p:nvSpPr>
          <p:cNvPr id="54" name="Rectangle 53">
            <a:extLst>
              <a:ext uri="{FF2B5EF4-FFF2-40B4-BE49-F238E27FC236}">
                <a16:creationId xmlns:a16="http://schemas.microsoft.com/office/drawing/2014/main" id="{37949043-021D-001C-B888-A92CAA642C91}"/>
              </a:ext>
              <a:ext uri="{C183D7F6-B498-43B3-948B-1728B52AA6E4}">
                <adec:decorative xmlns:adec="http://schemas.microsoft.com/office/drawing/2017/decorative" val="1"/>
              </a:ext>
            </a:extLst>
          </p:cNvPr>
          <p:cNvSpPr/>
          <p:nvPr/>
        </p:nvSpPr>
        <p:spPr>
          <a:xfrm>
            <a:off x="7585445" y="1847411"/>
            <a:ext cx="1546578" cy="1546578"/>
          </a:xfrm>
          <a:prstGeom prst="rect">
            <a:avLst/>
          </a:prstGeom>
          <a:solidFill>
            <a:schemeClr val="accent1"/>
          </a:solidFill>
          <a:ln w="25400" cap="flat">
            <a:solidFill>
              <a:srgbClr val="005F9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5" name="TextBox 54">
            <a:extLst>
              <a:ext uri="{FF2B5EF4-FFF2-40B4-BE49-F238E27FC236}">
                <a16:creationId xmlns:a16="http://schemas.microsoft.com/office/drawing/2014/main" id="{F8997A91-3F9D-044D-CB77-B9D84F7E5E74}"/>
              </a:ext>
            </a:extLst>
          </p:cNvPr>
          <p:cNvSpPr txBox="1"/>
          <p:nvPr/>
        </p:nvSpPr>
        <p:spPr>
          <a:xfrm>
            <a:off x="7687212" y="2339805"/>
            <a:ext cx="1309511" cy="553998"/>
          </a:xfrm>
          <a:prstGeom prst="rect">
            <a:avLst/>
          </a:prstGeom>
          <a:ln w="12700">
            <a:miter lim="400000"/>
          </a:ln>
        </p:spPr>
        <p:txBody>
          <a:bodyPr wrap="square" lIns="0" tIns="0" rIns="0" bIns="0" rtlCol="0">
            <a:spAutoFit/>
          </a:bodyPr>
          <a:lstStyle/>
          <a:p>
            <a:r>
              <a:rPr lang="en-US" sz="3600" b="1" dirty="0">
                <a:solidFill>
                  <a:schemeClr val="bg1"/>
                </a:solidFill>
                <a:latin typeface="AvenirNext LT Com Medium" panose="020B0503020202020204" pitchFamily="34" charset="0"/>
              </a:rPr>
              <a:t>2051</a:t>
            </a:r>
          </a:p>
        </p:txBody>
      </p:sp>
      <p:sp>
        <p:nvSpPr>
          <p:cNvPr id="30" name="Rectangle 29">
            <a:extLst>
              <a:ext uri="{FF2B5EF4-FFF2-40B4-BE49-F238E27FC236}">
                <a16:creationId xmlns:a16="http://schemas.microsoft.com/office/drawing/2014/main" id="{B5358687-7064-4548-8F6C-7EE640DEDEBB}"/>
              </a:ext>
            </a:extLst>
          </p:cNvPr>
          <p:cNvSpPr>
            <a:spLocks noChangeAspect="1"/>
          </p:cNvSpPr>
          <p:nvPr/>
        </p:nvSpPr>
        <p:spPr>
          <a:xfrm>
            <a:off x="7059204" y="3484285"/>
            <a:ext cx="2570573" cy="1846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1200" u="none" strike="noStrike" kern="0" cap="none" spc="0" normalizeH="0" baseline="0" noProof="0" dirty="0">
                <a:ln>
                  <a:noFill/>
                </a:ln>
                <a:solidFill>
                  <a:schemeClr val="tx1"/>
                </a:solidFill>
                <a:effectLst/>
                <a:uLnTx/>
                <a:uFillTx/>
                <a:latin typeface="AvenirNext LT Com Regular" panose="020B0503020202020204" pitchFamily="34" charset="0"/>
                <a:ea typeface="Avenir Next LT Com Regular"/>
                <a:cs typeface="Avenir Next LT Com Regular"/>
                <a:sym typeface="Avenir Next LT Com Regular"/>
              </a:rPr>
              <a:t>Approximate retirement year</a:t>
            </a:r>
          </a:p>
        </p:txBody>
      </p:sp>
      <p:sp>
        <p:nvSpPr>
          <p:cNvPr id="37" name="Bent Up Arrow 36">
            <a:extLst>
              <a:ext uri="{FF2B5EF4-FFF2-40B4-BE49-F238E27FC236}">
                <a16:creationId xmlns:a16="http://schemas.microsoft.com/office/drawing/2014/main" id="{5F9AF4D9-CB2B-F09F-FC2F-8458D0EA4A9A}"/>
              </a:ext>
              <a:ext uri="{C183D7F6-B498-43B3-948B-1728B52AA6E4}">
                <adec:decorative xmlns:adec="http://schemas.microsoft.com/office/drawing/2017/decorative" val="1"/>
              </a:ext>
            </a:extLst>
          </p:cNvPr>
          <p:cNvSpPr/>
          <p:nvPr/>
        </p:nvSpPr>
        <p:spPr>
          <a:xfrm rot="10800000" flipH="1">
            <a:off x="9317115" y="2600324"/>
            <a:ext cx="1538935" cy="967615"/>
          </a:xfrm>
          <a:prstGeom prst="bentUpArrow">
            <a:avLst>
              <a:gd name="adj1" fmla="val 6367"/>
              <a:gd name="adj2" fmla="val 10443"/>
              <a:gd name="adj3" fmla="val 11817"/>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 name="Rectangle 13">
            <a:extLst>
              <a:ext uri="{FF2B5EF4-FFF2-40B4-BE49-F238E27FC236}">
                <a16:creationId xmlns:a16="http://schemas.microsoft.com/office/drawing/2014/main" id="{7AC4318E-1980-AE4B-817C-5E99DBC7C1EC}"/>
              </a:ext>
            </a:extLst>
          </p:cNvPr>
          <p:cNvSpPr/>
          <p:nvPr/>
        </p:nvSpPr>
        <p:spPr>
          <a:xfrm>
            <a:off x="848693" y="3746473"/>
            <a:ext cx="10494613" cy="18886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spcFirstLastPara="1" lIns="182880" tIns="251999" rIns="182880" bIns="91440" spcCol="38100"/>
          <a:lstStyle/>
          <a:p>
            <a:pPr marL="0" marR="0" lvl="0" indent="0" algn="l" defTabSz="457200" rtl="0" eaLnBrk="1" fontAlgn="auto" latinLnBrk="0" hangingPunct="0">
              <a:lnSpc>
                <a:spcPts val="2000"/>
              </a:lnSpc>
              <a:spcBef>
                <a:spcPts val="0"/>
              </a:spcBef>
              <a:spcAft>
                <a:spcPts val="0"/>
              </a:spcAft>
              <a:buClrTx/>
              <a:buSzTx/>
              <a:buFontTx/>
              <a:buNone/>
              <a:tabLst/>
              <a:defRPr/>
            </a:pP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Check the box next to the target date fund that’s closest to your</a:t>
            </a: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 </a:t>
            </a: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retirement year.</a:t>
            </a:r>
          </a:p>
        </p:txBody>
      </p:sp>
      <p:sp>
        <p:nvSpPr>
          <p:cNvPr id="28" name="Rectangle 27">
            <a:extLst>
              <a:ext uri="{FF2B5EF4-FFF2-40B4-BE49-F238E27FC236}">
                <a16:creationId xmlns:a16="http://schemas.microsoft.com/office/drawing/2014/main" id="{13E4712D-3785-0742-8DBA-4F055F0D74D8}"/>
              </a:ext>
              <a:ext uri="{C183D7F6-B498-43B3-948B-1728B52AA6E4}">
                <adec:decorative xmlns:adec="http://schemas.microsoft.com/office/drawing/2017/decorative" val="1"/>
              </a:ext>
            </a:extLst>
          </p:cNvPr>
          <p:cNvSpPr>
            <a:spLocks noChangeAspect="1"/>
          </p:cNvSpPr>
          <p:nvPr/>
        </p:nvSpPr>
        <p:spPr>
          <a:xfrm>
            <a:off x="1403084" y="4482963"/>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1" name="Rectangle 30">
            <a:extLst>
              <a:ext uri="{FF2B5EF4-FFF2-40B4-BE49-F238E27FC236}">
                <a16:creationId xmlns:a16="http://schemas.microsoft.com/office/drawing/2014/main" id="{586AC803-EC41-524E-80EE-05D407D53556}"/>
              </a:ext>
            </a:extLst>
          </p:cNvPr>
          <p:cNvSpPr>
            <a:spLocks noChangeAspect="1"/>
          </p:cNvSpPr>
          <p:nvPr/>
        </p:nvSpPr>
        <p:spPr>
          <a:xfrm>
            <a:off x="1648444"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2070</a:t>
            </a:r>
          </a:p>
        </p:txBody>
      </p:sp>
      <p:sp>
        <p:nvSpPr>
          <p:cNvPr id="26" name="Rectangle 25">
            <a:extLst>
              <a:ext uri="{FF2B5EF4-FFF2-40B4-BE49-F238E27FC236}">
                <a16:creationId xmlns:a16="http://schemas.microsoft.com/office/drawing/2014/main" id="{78FDB508-CF3B-C540-9566-94DDFAC37C75}"/>
              </a:ext>
              <a:ext uri="{C183D7F6-B498-43B3-948B-1728B52AA6E4}">
                <adec:decorative xmlns:adec="http://schemas.microsoft.com/office/drawing/2017/decorative" val="1"/>
              </a:ext>
            </a:extLst>
          </p:cNvPr>
          <p:cNvSpPr>
            <a:spLocks noChangeAspect="1"/>
          </p:cNvSpPr>
          <p:nvPr/>
        </p:nvSpPr>
        <p:spPr>
          <a:xfrm>
            <a:off x="3469723" y="4482963"/>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3" name="Rectangle 32">
            <a:extLst>
              <a:ext uri="{FF2B5EF4-FFF2-40B4-BE49-F238E27FC236}">
                <a16:creationId xmlns:a16="http://schemas.microsoft.com/office/drawing/2014/main" id="{B284D71D-BAC0-7341-A13C-9F9F643F51EA}"/>
              </a:ext>
            </a:extLst>
          </p:cNvPr>
          <p:cNvSpPr>
            <a:spLocks noChangeAspect="1"/>
          </p:cNvSpPr>
          <p:nvPr/>
        </p:nvSpPr>
        <p:spPr>
          <a:xfrm>
            <a:off x="3710881"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2065</a:t>
            </a:r>
          </a:p>
        </p:txBody>
      </p:sp>
      <p:sp>
        <p:nvSpPr>
          <p:cNvPr id="24" name="Rectangle 23">
            <a:extLst>
              <a:ext uri="{FF2B5EF4-FFF2-40B4-BE49-F238E27FC236}">
                <a16:creationId xmlns:a16="http://schemas.microsoft.com/office/drawing/2014/main" id="{60A906DA-7B81-204F-9C0A-E448ACE013BD}"/>
              </a:ext>
              <a:ext uri="{C183D7F6-B498-43B3-948B-1728B52AA6E4}">
                <adec:decorative xmlns:adec="http://schemas.microsoft.com/office/drawing/2017/decorative" val="1"/>
              </a:ext>
            </a:extLst>
          </p:cNvPr>
          <p:cNvSpPr>
            <a:spLocks noChangeAspect="1"/>
          </p:cNvSpPr>
          <p:nvPr/>
        </p:nvSpPr>
        <p:spPr>
          <a:xfrm>
            <a:off x="5532161" y="448296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5" name="Rectangle 34">
            <a:extLst>
              <a:ext uri="{FF2B5EF4-FFF2-40B4-BE49-F238E27FC236}">
                <a16:creationId xmlns:a16="http://schemas.microsoft.com/office/drawing/2014/main" id="{DCBFEB4C-02BA-AB40-8FC3-B3CD41473332}"/>
              </a:ext>
            </a:extLst>
          </p:cNvPr>
          <p:cNvSpPr>
            <a:spLocks noChangeAspect="1"/>
          </p:cNvSpPr>
          <p:nvPr/>
        </p:nvSpPr>
        <p:spPr>
          <a:xfrm>
            <a:off x="5820088"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2060</a:t>
            </a:r>
          </a:p>
        </p:txBody>
      </p:sp>
      <p:sp>
        <p:nvSpPr>
          <p:cNvPr id="22" name="Rectangle 21">
            <a:extLst>
              <a:ext uri="{FF2B5EF4-FFF2-40B4-BE49-F238E27FC236}">
                <a16:creationId xmlns:a16="http://schemas.microsoft.com/office/drawing/2014/main" id="{512C6D69-BAC9-5748-A8E8-894F35FC37FA}"/>
              </a:ext>
              <a:ext uri="{C183D7F6-B498-43B3-948B-1728B52AA6E4}">
                <adec:decorative xmlns:adec="http://schemas.microsoft.com/office/drawing/2017/decorative" val="1"/>
              </a:ext>
            </a:extLst>
          </p:cNvPr>
          <p:cNvSpPr>
            <a:spLocks noChangeAspect="1"/>
          </p:cNvSpPr>
          <p:nvPr/>
        </p:nvSpPr>
        <p:spPr>
          <a:xfrm>
            <a:off x="7641367" y="4460887"/>
            <a:ext cx="210312" cy="210312"/>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4" name="Rectangle 63">
            <a:extLst>
              <a:ext uri="{FF2B5EF4-FFF2-40B4-BE49-F238E27FC236}">
                <a16:creationId xmlns:a16="http://schemas.microsoft.com/office/drawing/2014/main" id="{C1DDEBF0-D57B-814E-BC5C-EDDE4E1C65E6}"/>
              </a:ext>
            </a:extLst>
          </p:cNvPr>
          <p:cNvSpPr>
            <a:spLocks noChangeAspect="1"/>
          </p:cNvSpPr>
          <p:nvPr/>
        </p:nvSpPr>
        <p:spPr>
          <a:xfrm>
            <a:off x="7946472" y="4406398"/>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sym typeface="Avenir Next LT Com Regular"/>
              </a:rPr>
              <a:t>2055</a:t>
            </a:r>
          </a:p>
        </p:txBody>
      </p:sp>
      <p:sp>
        <p:nvSpPr>
          <p:cNvPr id="20" name="Rectangle 19">
            <a:extLst>
              <a:ext uri="{FF2B5EF4-FFF2-40B4-BE49-F238E27FC236}">
                <a16:creationId xmlns:a16="http://schemas.microsoft.com/office/drawing/2014/main" id="{CB888A67-FF32-824E-85BD-1E19999ED482}"/>
              </a:ext>
              <a:ext uri="{C183D7F6-B498-43B3-948B-1728B52AA6E4}">
                <adec:decorative xmlns:adec="http://schemas.microsoft.com/office/drawing/2017/decorative" val="1"/>
              </a:ext>
            </a:extLst>
          </p:cNvPr>
          <p:cNvSpPr>
            <a:spLocks noChangeAspect="1"/>
          </p:cNvSpPr>
          <p:nvPr/>
        </p:nvSpPr>
        <p:spPr>
          <a:xfrm>
            <a:off x="9771267" y="448296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pic>
        <p:nvPicPr>
          <p:cNvPr id="47" name="Picture 5">
            <a:extLst>
              <a:ext uri="{FF2B5EF4-FFF2-40B4-BE49-F238E27FC236}">
                <a16:creationId xmlns:a16="http://schemas.microsoft.com/office/drawing/2014/main" id="{5F136661-1E59-1F42-8EBC-4CF814DE7CC5}"/>
              </a:ext>
              <a:ext uri="{C183D7F6-B498-43B3-948B-1728B52AA6E4}">
                <adec:decorative xmlns:adec="http://schemas.microsoft.com/office/drawing/2017/decorative" val="1"/>
              </a:ext>
            </a:extLst>
          </p:cNvPr>
          <p:cNvPicPr>
            <a:picLocks noChangeAspect="1"/>
          </p:cNvPicPr>
          <p:nvPr/>
        </p:nvPicPr>
        <p:blipFill>
          <a:blip r:embed="rId3">
            <a:alphaModFix/>
            <a:lum bright="70000" contrast="-70000"/>
            <a:extLst>
              <a:ext uri="{28A0092B-C50C-407E-A947-70E740481C1C}">
                <a14:useLocalDpi xmlns:a14="http://schemas.microsoft.com/office/drawing/2010/main"/>
              </a:ext>
            </a:extLst>
          </a:blip>
          <a:srcRect/>
          <a:stretch>
            <a:fillRect/>
          </a:stretch>
        </p:blipFill>
        <p:spPr bwMode="auto">
          <a:xfrm>
            <a:off x="9503068" y="4200164"/>
            <a:ext cx="794610" cy="831600"/>
          </a:xfrm>
          <a:prstGeom prst="rect">
            <a:avLst/>
          </a:prstGeom>
          <a:noFill/>
          <a:ln>
            <a:noFill/>
          </a:ln>
        </p:spPr>
      </p:pic>
      <p:sp>
        <p:nvSpPr>
          <p:cNvPr id="39" name="Rectangle 38">
            <a:extLst>
              <a:ext uri="{FF2B5EF4-FFF2-40B4-BE49-F238E27FC236}">
                <a16:creationId xmlns:a16="http://schemas.microsoft.com/office/drawing/2014/main" id="{B66202A5-6EDD-0D40-BDA4-A09D60FB6709}"/>
              </a:ext>
            </a:extLst>
          </p:cNvPr>
          <p:cNvSpPr>
            <a:spLocks noChangeAspect="1"/>
          </p:cNvSpPr>
          <p:nvPr/>
        </p:nvSpPr>
        <p:spPr>
          <a:xfrm>
            <a:off x="10016568"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schemeClr val="bg1"/>
                </a:solidFill>
                <a:effectLst/>
                <a:uLnTx/>
                <a:uFillTx/>
                <a:latin typeface="AvenirNext LT Com Medium" panose="020B0503020202020204" pitchFamily="34" charset="0"/>
                <a:sym typeface="Avenir Next LT Com Regular"/>
              </a:rPr>
              <a:t>2050</a:t>
            </a:r>
          </a:p>
        </p:txBody>
      </p:sp>
      <p:sp>
        <p:nvSpPr>
          <p:cNvPr id="29" name="Rectangle 28">
            <a:extLst>
              <a:ext uri="{FF2B5EF4-FFF2-40B4-BE49-F238E27FC236}">
                <a16:creationId xmlns:a16="http://schemas.microsoft.com/office/drawing/2014/main" id="{43E44002-3E70-A243-BEF4-50ECF9AC2AA3}"/>
              </a:ext>
              <a:ext uri="{C183D7F6-B498-43B3-948B-1728B52AA6E4}">
                <adec:decorative xmlns:adec="http://schemas.microsoft.com/office/drawing/2017/decorative" val="1"/>
              </a:ext>
            </a:extLst>
          </p:cNvPr>
          <p:cNvSpPr>
            <a:spLocks noChangeAspect="1"/>
          </p:cNvSpPr>
          <p:nvPr/>
        </p:nvSpPr>
        <p:spPr>
          <a:xfrm>
            <a:off x="1403084" y="4776487"/>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2" name="Rectangle 31">
            <a:extLst>
              <a:ext uri="{FF2B5EF4-FFF2-40B4-BE49-F238E27FC236}">
                <a16:creationId xmlns:a16="http://schemas.microsoft.com/office/drawing/2014/main" id="{B9F62E30-C662-4641-A6EF-38F1D08E798D}"/>
              </a:ext>
            </a:extLst>
          </p:cNvPr>
          <p:cNvSpPr/>
          <p:nvPr/>
        </p:nvSpPr>
        <p:spPr>
          <a:xfrm>
            <a:off x="1648444"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2045</a:t>
            </a:r>
          </a:p>
        </p:txBody>
      </p:sp>
      <p:sp>
        <p:nvSpPr>
          <p:cNvPr id="27" name="Rectangle 26">
            <a:extLst>
              <a:ext uri="{FF2B5EF4-FFF2-40B4-BE49-F238E27FC236}">
                <a16:creationId xmlns:a16="http://schemas.microsoft.com/office/drawing/2014/main" id="{18C75D07-EF41-3246-91A4-CCB94E47B269}"/>
              </a:ext>
              <a:ext uri="{C183D7F6-B498-43B3-948B-1728B52AA6E4}">
                <adec:decorative xmlns:adec="http://schemas.microsoft.com/office/drawing/2017/decorative" val="1"/>
              </a:ext>
            </a:extLst>
          </p:cNvPr>
          <p:cNvSpPr>
            <a:spLocks noChangeAspect="1"/>
          </p:cNvSpPr>
          <p:nvPr/>
        </p:nvSpPr>
        <p:spPr>
          <a:xfrm>
            <a:off x="3469723" y="4776487"/>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4" name="Rectangle 33">
            <a:extLst>
              <a:ext uri="{FF2B5EF4-FFF2-40B4-BE49-F238E27FC236}">
                <a16:creationId xmlns:a16="http://schemas.microsoft.com/office/drawing/2014/main" id="{5B2ABA3D-E9F6-5E47-BC98-407F07245B91}"/>
              </a:ext>
            </a:extLst>
          </p:cNvPr>
          <p:cNvSpPr/>
          <p:nvPr/>
        </p:nvSpPr>
        <p:spPr>
          <a:xfrm>
            <a:off x="3710881"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2040</a:t>
            </a:r>
          </a:p>
        </p:txBody>
      </p:sp>
      <p:sp>
        <p:nvSpPr>
          <p:cNvPr id="25" name="Rectangle 24">
            <a:extLst>
              <a:ext uri="{FF2B5EF4-FFF2-40B4-BE49-F238E27FC236}">
                <a16:creationId xmlns:a16="http://schemas.microsoft.com/office/drawing/2014/main" id="{219866CA-0D59-7446-8A2F-20A9B353A1C2}"/>
              </a:ext>
              <a:ext uri="{C183D7F6-B498-43B3-948B-1728B52AA6E4}">
                <adec:decorative xmlns:adec="http://schemas.microsoft.com/office/drawing/2017/decorative" val="1"/>
              </a:ext>
            </a:extLst>
          </p:cNvPr>
          <p:cNvSpPr>
            <a:spLocks noChangeAspect="1"/>
          </p:cNvSpPr>
          <p:nvPr/>
        </p:nvSpPr>
        <p:spPr>
          <a:xfrm>
            <a:off x="5532160" y="4776485"/>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6" name="Rectangle 35">
            <a:extLst>
              <a:ext uri="{FF2B5EF4-FFF2-40B4-BE49-F238E27FC236}">
                <a16:creationId xmlns:a16="http://schemas.microsoft.com/office/drawing/2014/main" id="{6C3A62EA-499E-3646-9B0E-B2580C8AF30B}"/>
              </a:ext>
            </a:extLst>
          </p:cNvPr>
          <p:cNvSpPr/>
          <p:nvPr/>
        </p:nvSpPr>
        <p:spPr>
          <a:xfrm>
            <a:off x="5820087" y="4712474"/>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2035</a:t>
            </a:r>
          </a:p>
        </p:txBody>
      </p:sp>
      <p:sp>
        <p:nvSpPr>
          <p:cNvPr id="23" name="Rectangle 22">
            <a:extLst>
              <a:ext uri="{FF2B5EF4-FFF2-40B4-BE49-F238E27FC236}">
                <a16:creationId xmlns:a16="http://schemas.microsoft.com/office/drawing/2014/main" id="{AB560851-9D31-EB4C-8BB4-6BB113F393DF}"/>
              </a:ext>
              <a:ext uri="{C183D7F6-B498-43B3-948B-1728B52AA6E4}">
                <adec:decorative xmlns:adec="http://schemas.microsoft.com/office/drawing/2017/decorative" val="1"/>
              </a:ext>
            </a:extLst>
          </p:cNvPr>
          <p:cNvSpPr>
            <a:spLocks noChangeAspect="1"/>
          </p:cNvSpPr>
          <p:nvPr/>
        </p:nvSpPr>
        <p:spPr>
          <a:xfrm>
            <a:off x="7641367" y="4762237"/>
            <a:ext cx="210312" cy="210312"/>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9" name="Rectangle 68">
            <a:extLst>
              <a:ext uri="{FF2B5EF4-FFF2-40B4-BE49-F238E27FC236}">
                <a16:creationId xmlns:a16="http://schemas.microsoft.com/office/drawing/2014/main" id="{7574F623-8A9D-6344-942B-8D1EBDAB330C}"/>
              </a:ext>
            </a:extLst>
          </p:cNvPr>
          <p:cNvSpPr/>
          <p:nvPr/>
        </p:nvSpPr>
        <p:spPr>
          <a:xfrm>
            <a:off x="7949988"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2030</a:t>
            </a:r>
          </a:p>
        </p:txBody>
      </p:sp>
      <p:sp>
        <p:nvSpPr>
          <p:cNvPr id="21" name="Rectangle 20">
            <a:extLst>
              <a:ext uri="{FF2B5EF4-FFF2-40B4-BE49-F238E27FC236}">
                <a16:creationId xmlns:a16="http://schemas.microsoft.com/office/drawing/2014/main" id="{67586B54-0E7F-3F4F-AAF0-62AD1403DC9C}"/>
              </a:ext>
              <a:ext uri="{C183D7F6-B498-43B3-948B-1728B52AA6E4}">
                <adec:decorative xmlns:adec="http://schemas.microsoft.com/office/drawing/2017/decorative" val="1"/>
              </a:ext>
            </a:extLst>
          </p:cNvPr>
          <p:cNvSpPr>
            <a:spLocks noChangeAspect="1"/>
          </p:cNvSpPr>
          <p:nvPr/>
        </p:nvSpPr>
        <p:spPr>
          <a:xfrm>
            <a:off x="9771266" y="4776485"/>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70" name="Rectangle 69">
            <a:extLst>
              <a:ext uri="{FF2B5EF4-FFF2-40B4-BE49-F238E27FC236}">
                <a16:creationId xmlns:a16="http://schemas.microsoft.com/office/drawing/2014/main" id="{6781B462-E025-1B4D-A240-0BF36CBE2873}"/>
              </a:ext>
            </a:extLst>
          </p:cNvPr>
          <p:cNvSpPr/>
          <p:nvPr/>
        </p:nvSpPr>
        <p:spPr>
          <a:xfrm>
            <a:off x="10013820"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2025</a:t>
            </a:r>
          </a:p>
        </p:txBody>
      </p:sp>
      <p:sp>
        <p:nvSpPr>
          <p:cNvPr id="9" name="Rectangle 8">
            <a:extLst>
              <a:ext uri="{FF2B5EF4-FFF2-40B4-BE49-F238E27FC236}">
                <a16:creationId xmlns:a16="http://schemas.microsoft.com/office/drawing/2014/main" id="{27EE0274-0CD8-70FE-4E89-FB96F0F2911E}"/>
              </a:ext>
              <a:ext uri="{C183D7F6-B498-43B3-948B-1728B52AA6E4}">
                <adec:decorative xmlns:adec="http://schemas.microsoft.com/office/drawing/2017/decorative" val="1"/>
              </a:ext>
            </a:extLst>
          </p:cNvPr>
          <p:cNvSpPr>
            <a:spLocks noChangeAspect="1"/>
          </p:cNvSpPr>
          <p:nvPr/>
        </p:nvSpPr>
        <p:spPr>
          <a:xfrm>
            <a:off x="1403084" y="507282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0" name="Rectangle 9">
            <a:extLst>
              <a:ext uri="{FF2B5EF4-FFF2-40B4-BE49-F238E27FC236}">
                <a16:creationId xmlns:a16="http://schemas.microsoft.com/office/drawing/2014/main" id="{EFC65D97-47A9-7CEE-7AAA-6C6BB1BBC2DE}"/>
              </a:ext>
            </a:extLst>
          </p:cNvPr>
          <p:cNvSpPr/>
          <p:nvPr/>
        </p:nvSpPr>
        <p:spPr>
          <a:xfrm>
            <a:off x="1648444" y="500880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2020</a:t>
            </a:r>
          </a:p>
        </p:txBody>
      </p:sp>
      <p:sp>
        <p:nvSpPr>
          <p:cNvPr id="11" name="Rectangle 10">
            <a:extLst>
              <a:ext uri="{FF2B5EF4-FFF2-40B4-BE49-F238E27FC236}">
                <a16:creationId xmlns:a16="http://schemas.microsoft.com/office/drawing/2014/main" id="{1E96C865-8D51-5F4D-BE47-0F285CFA7DB8}"/>
              </a:ext>
              <a:ext uri="{C183D7F6-B498-43B3-948B-1728B52AA6E4}">
                <adec:decorative xmlns:adec="http://schemas.microsoft.com/office/drawing/2017/decorative" val="1"/>
              </a:ext>
            </a:extLst>
          </p:cNvPr>
          <p:cNvSpPr>
            <a:spLocks noChangeAspect="1"/>
          </p:cNvSpPr>
          <p:nvPr/>
        </p:nvSpPr>
        <p:spPr>
          <a:xfrm>
            <a:off x="3469723" y="507282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2" name="Rectangle 11">
            <a:extLst>
              <a:ext uri="{FF2B5EF4-FFF2-40B4-BE49-F238E27FC236}">
                <a16:creationId xmlns:a16="http://schemas.microsoft.com/office/drawing/2014/main" id="{602E6338-18C6-A3AA-1D3F-E53025FA5BE6}"/>
              </a:ext>
            </a:extLst>
          </p:cNvPr>
          <p:cNvSpPr/>
          <p:nvPr/>
        </p:nvSpPr>
        <p:spPr>
          <a:xfrm>
            <a:off x="3710881" y="500880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2015</a:t>
            </a:r>
          </a:p>
        </p:txBody>
      </p:sp>
      <p:sp>
        <p:nvSpPr>
          <p:cNvPr id="13" name="Rectangle 12">
            <a:extLst>
              <a:ext uri="{FF2B5EF4-FFF2-40B4-BE49-F238E27FC236}">
                <a16:creationId xmlns:a16="http://schemas.microsoft.com/office/drawing/2014/main" id="{17D7867F-1007-9FD4-4008-2E1195F85FAA}"/>
              </a:ext>
              <a:ext uri="{C183D7F6-B498-43B3-948B-1728B52AA6E4}">
                <adec:decorative xmlns:adec="http://schemas.microsoft.com/office/drawing/2017/decorative" val="1"/>
              </a:ext>
            </a:extLst>
          </p:cNvPr>
          <p:cNvSpPr>
            <a:spLocks noChangeAspect="1"/>
          </p:cNvSpPr>
          <p:nvPr/>
        </p:nvSpPr>
        <p:spPr>
          <a:xfrm>
            <a:off x="5532160" y="5072819"/>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5" name="Rectangle 14">
            <a:extLst>
              <a:ext uri="{FF2B5EF4-FFF2-40B4-BE49-F238E27FC236}">
                <a16:creationId xmlns:a16="http://schemas.microsoft.com/office/drawing/2014/main" id="{ED5FF5D1-B6B9-0EDB-55BA-B37EE6E406D6}"/>
              </a:ext>
            </a:extLst>
          </p:cNvPr>
          <p:cNvSpPr/>
          <p:nvPr/>
        </p:nvSpPr>
        <p:spPr>
          <a:xfrm>
            <a:off x="5820087" y="5008808"/>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2010</a:t>
            </a:r>
          </a:p>
        </p:txBody>
      </p:sp>
      <p:sp>
        <p:nvSpPr>
          <p:cNvPr id="51" name="Footer Placeholder 2">
            <a:extLst>
              <a:ext uri="{FF2B5EF4-FFF2-40B4-BE49-F238E27FC236}">
                <a16:creationId xmlns:a16="http://schemas.microsoft.com/office/drawing/2014/main" id="{354CDA14-5E14-1B46-837F-25D7D235E777}"/>
              </a:ext>
            </a:extLst>
          </p:cNvPr>
          <p:cNvSpPr>
            <a:spLocks noGrp="1"/>
          </p:cNvSpPr>
          <p:nvPr>
            <p:ph type="ftr" sz="quarter" idx="10"/>
          </p:nvPr>
        </p:nvSpPr>
        <p:spPr/>
        <p:txBody>
          <a:bodyPr/>
          <a:lstStyle/>
          <a:p>
            <a:pPr lvl="0"/>
            <a:r>
              <a:rPr lang="en-US" noProof="0" dirty="0">
                <a:sym typeface="Avenir Next LT Com Regular"/>
              </a:rPr>
              <a:t>This table assumes you will begin taking retirement withdrawals at age 65. </a:t>
            </a:r>
          </a:p>
          <a:p>
            <a:pPr lvl="0"/>
            <a:r>
              <a:rPr lang="en-US" noProof="0" dirty="0">
                <a:sym typeface="Avenir Next LT Com Regular"/>
              </a:rPr>
              <a:t>If you plan to begin taking withdrawals at another time, you may want to choose another target date fund that better aligns with your retirement goals.</a:t>
            </a:r>
          </a:p>
        </p:txBody>
      </p:sp>
      <p:sp>
        <p:nvSpPr>
          <p:cNvPr id="50" name="Slide Number">
            <a:extLst>
              <a:ext uri="{FF2B5EF4-FFF2-40B4-BE49-F238E27FC236}">
                <a16:creationId xmlns:a16="http://schemas.microsoft.com/office/drawing/2014/main" id="{C6D216C7-B054-CD74-C9E1-EFFD226F268E}"/>
              </a:ex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ym typeface="Avenir Next LT Com Regular"/>
              </a:rPr>
              <a:pPr lvl="0"/>
              <a:t>13</a:t>
            </a:fld>
            <a:endParaRPr lang="en-US" noProof="0" dirty="0">
              <a:sym typeface="Avenir Next LT Com Regular"/>
            </a:endParaRPr>
          </a:p>
        </p:txBody>
      </p:sp>
    </p:spTree>
    <p:extLst>
      <p:ext uri="{BB962C8B-B14F-4D97-AF65-F5344CB8AC3E}">
        <p14:creationId xmlns:p14="http://schemas.microsoft.com/office/powerpoint/2010/main" val="23959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326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56C378-4A76-3D60-444D-D77CE72D8D6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3938"/>
            <a:ext cx="12191999" cy="6972300"/>
          </a:xfrm>
          <a:prstGeom prst="rect">
            <a:avLst/>
          </a:prstGeom>
        </p:spPr>
      </p:pic>
      <p:sp>
        <p:nvSpPr>
          <p:cNvPr id="3" name="Title 2">
            <a:extLst>
              <a:ext uri="{FF2B5EF4-FFF2-40B4-BE49-F238E27FC236}">
                <a16:creationId xmlns:a16="http://schemas.microsoft.com/office/drawing/2014/main" id="{B57C66F2-44E9-E8FD-C32D-1F6BEE4AAB3B}"/>
              </a:ext>
            </a:extLst>
          </p:cNvPr>
          <p:cNvSpPr>
            <a:spLocks noGrp="1"/>
          </p:cNvSpPr>
          <p:nvPr>
            <p:ph type="title"/>
          </p:nvPr>
        </p:nvSpPr>
        <p:spPr>
          <a:xfrm>
            <a:off x="572231" y="1842247"/>
            <a:ext cx="11048208" cy="838200"/>
          </a:xfrm>
        </p:spPr>
        <p:txBody>
          <a:bodyPr/>
          <a:lstStyle/>
          <a:p>
            <a:r>
              <a:rPr lang="en-US" sz="3600" dirty="0">
                <a:solidFill>
                  <a:schemeClr val="bg1"/>
                </a:solidFill>
              </a:rPr>
              <a:t>How do I stay </a:t>
            </a:r>
            <a:br>
              <a:rPr lang="en-US" sz="3600" dirty="0">
                <a:solidFill>
                  <a:schemeClr val="bg1"/>
                </a:solidFill>
              </a:rPr>
            </a:br>
            <a:r>
              <a:rPr lang="en-US" sz="3600" dirty="0">
                <a:solidFill>
                  <a:schemeClr val="bg1"/>
                </a:solidFill>
              </a:rPr>
              <a:t>the course?</a:t>
            </a:r>
          </a:p>
        </p:txBody>
      </p:sp>
      <p:sp>
        <p:nvSpPr>
          <p:cNvPr id="5" name="TextBox 4">
            <a:extLst>
              <a:ext uri="{FF2B5EF4-FFF2-40B4-BE49-F238E27FC236}">
                <a16:creationId xmlns:a16="http://schemas.microsoft.com/office/drawing/2014/main" id="{EC70DF55-0030-6488-9BAD-BCB660B188EE}"/>
              </a:ext>
            </a:extLst>
          </p:cNvPr>
          <p:cNvSpPr txBox="1"/>
          <p:nvPr/>
        </p:nvSpPr>
        <p:spPr>
          <a:xfrm>
            <a:off x="594001" y="2905458"/>
            <a:ext cx="4086227" cy="738664"/>
          </a:xfrm>
          <a:prstGeom prst="rect">
            <a:avLst/>
          </a:prstGeom>
          <a:ln w="12700">
            <a:miter lim="400000"/>
          </a:ln>
        </p:spPr>
        <p:txBody>
          <a:bodyPr wrap="square" lIns="0" tIns="0" rIns="0" bIns="0" rtlCol="0">
            <a:spAutoFit/>
          </a:bodyPr>
          <a:lstStyle/>
          <a:p>
            <a:pPr algn="l">
              <a:spcAft>
                <a:spcPts val="1800"/>
              </a:spcAft>
              <a:defRPr/>
            </a:pPr>
            <a:r>
              <a:rPr lang="en-US" sz="2400" b="1" dirty="0">
                <a:solidFill>
                  <a:schemeClr val="bg1"/>
                </a:solidFill>
                <a:latin typeface="AvenirNext LT Com Regular" panose="020B0503020202020204" pitchFamily="34" charset="0"/>
              </a:rPr>
              <a:t>Stay focused </a:t>
            </a:r>
            <a:r>
              <a:rPr lang="en-US" sz="2400" dirty="0">
                <a:solidFill>
                  <a:schemeClr val="bg1"/>
                </a:solidFill>
                <a:latin typeface="AvenirNext LT Com Regular" panose="020B0503020202020204" pitchFamily="34" charset="0"/>
              </a:rPr>
              <a:t>on your </a:t>
            </a:r>
            <a:br>
              <a:rPr lang="en-US" sz="2400" dirty="0">
                <a:solidFill>
                  <a:schemeClr val="bg1"/>
                </a:solidFill>
                <a:latin typeface="AvenirNext LT Com Regular" panose="020B0503020202020204" pitchFamily="34" charset="0"/>
              </a:rPr>
            </a:br>
            <a:r>
              <a:rPr lang="en-US" sz="2400" dirty="0">
                <a:solidFill>
                  <a:schemeClr val="bg1"/>
                </a:solidFill>
                <a:latin typeface="AvenirNext LT Com Regular" panose="020B0503020202020204" pitchFamily="34" charset="0"/>
              </a:rPr>
              <a:t>retirement plan.</a:t>
            </a: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olidFill>
                  <a:schemeClr val="bg1"/>
                </a:solidFill>
                <a:sym typeface="Avenir Next LT Com Regular"/>
              </a:rPr>
              <a:pPr lvl="0"/>
              <a:t>14</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323324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2466C0-1EEA-C907-0DA4-8A777D1EEBA9}"/>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28609" y="0"/>
            <a:ext cx="7763391" cy="6858000"/>
          </a:xfrm>
          <a:prstGeom prst="rect">
            <a:avLst/>
          </a:prstGeom>
        </p:spPr>
      </p:pic>
      <p:sp>
        <p:nvSpPr>
          <p:cNvPr id="6" name="Rectangle 5">
            <a:extLst>
              <a:ext uri="{FF2B5EF4-FFF2-40B4-BE49-F238E27FC236}">
                <a16:creationId xmlns:a16="http://schemas.microsoft.com/office/drawing/2014/main" id="{616DF23D-32A8-F166-C7BD-A3AB5D317E41}"/>
              </a:ext>
              <a:ext uri="{C183D7F6-B498-43B3-948B-1728B52AA6E4}">
                <adec:decorative xmlns:adec="http://schemas.microsoft.com/office/drawing/2017/decorative" val="1"/>
              </a:ext>
            </a:extLst>
          </p:cNvPr>
          <p:cNvSpPr/>
          <p:nvPr/>
        </p:nvSpPr>
        <p:spPr>
          <a:xfrm>
            <a:off x="0" y="0"/>
            <a:ext cx="4724399"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8" name="Straight Connector 17">
            <a:extLst>
              <a:ext uri="{FF2B5EF4-FFF2-40B4-BE49-F238E27FC236}">
                <a16:creationId xmlns:a16="http://schemas.microsoft.com/office/drawing/2014/main" id="{BB125552-7648-0D8C-FF3A-B5EB6B789324}"/>
              </a:ext>
              <a:ext uri="{C183D7F6-B498-43B3-948B-1728B52AA6E4}">
                <adec:decorative xmlns:adec="http://schemas.microsoft.com/office/drawing/2017/decorative" val="1"/>
              </a:ext>
            </a:extLst>
          </p:cNvPr>
          <p:cNvCxnSpPr/>
          <p:nvPr/>
        </p:nvCxnSpPr>
        <p:spPr>
          <a:xfrm>
            <a:off x="533399" y="1741714"/>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7" name="Title 20">
            <a:extLst>
              <a:ext uri="{FF2B5EF4-FFF2-40B4-BE49-F238E27FC236}">
                <a16:creationId xmlns:a16="http://schemas.microsoft.com/office/drawing/2014/main" id="{C136AF8A-71BC-F42D-A7CE-4B8188C57682}"/>
              </a:ext>
            </a:extLst>
          </p:cNvPr>
          <p:cNvSpPr>
            <a:spLocks noGrp="1"/>
          </p:cNvSpPr>
          <p:nvPr>
            <p:ph type="title"/>
          </p:nvPr>
        </p:nvSpPr>
        <p:spPr>
          <a:xfrm>
            <a:off x="797276" y="1639444"/>
            <a:ext cx="3367456" cy="1886139"/>
          </a:xfrm>
        </p:spPr>
        <p:txBody>
          <a:bodyPr/>
          <a:lstStyle/>
          <a:p>
            <a:r>
              <a:rPr lang="en-US" sz="5400" b="0" dirty="0">
                <a:solidFill>
                  <a:schemeClr val="accent1">
                    <a:lumMod val="20000"/>
                    <a:lumOff val="80000"/>
                  </a:schemeClr>
                </a:solidFill>
              </a:rPr>
              <a:t>Tune</a:t>
            </a:r>
            <a:r>
              <a:rPr lang="en-US" sz="5400" b="0" dirty="0">
                <a:solidFill>
                  <a:schemeClr val="bg1"/>
                </a:solidFill>
              </a:rPr>
              <a:t> </a:t>
            </a:r>
            <a:r>
              <a:rPr lang="en-US" sz="5400" dirty="0">
                <a:solidFill>
                  <a:schemeClr val="bg1"/>
                </a:solidFill>
              </a:rPr>
              <a:t>out</a:t>
            </a:r>
            <a:r>
              <a:rPr lang="en-US" sz="5400" b="0" dirty="0">
                <a:solidFill>
                  <a:schemeClr val="bg1"/>
                </a:solidFill>
              </a:rPr>
              <a:t> </a:t>
            </a:r>
            <a:br>
              <a:rPr lang="en-US" sz="5400" dirty="0">
                <a:solidFill>
                  <a:schemeClr val="bg1"/>
                </a:solidFill>
              </a:rPr>
            </a:br>
            <a:r>
              <a:rPr lang="en-US" sz="5400" b="0" dirty="0">
                <a:solidFill>
                  <a:schemeClr val="accent1">
                    <a:lumMod val="20000"/>
                    <a:lumOff val="80000"/>
                  </a:schemeClr>
                </a:solidFill>
              </a:rPr>
              <a:t>the</a:t>
            </a:r>
            <a:r>
              <a:rPr lang="en-US" sz="5400" dirty="0">
                <a:solidFill>
                  <a:schemeClr val="accent1">
                    <a:lumMod val="20000"/>
                    <a:lumOff val="80000"/>
                  </a:schemeClr>
                </a:solidFill>
              </a:rPr>
              <a:t> </a:t>
            </a:r>
            <a:r>
              <a:rPr lang="en-US" sz="5400" dirty="0">
                <a:solidFill>
                  <a:schemeClr val="bg1"/>
                </a:solidFill>
              </a:rPr>
              <a:t>noise</a:t>
            </a:r>
          </a:p>
        </p:txBody>
      </p:sp>
      <p:cxnSp>
        <p:nvCxnSpPr>
          <p:cNvPr id="20" name="Straight Connector 19">
            <a:extLst>
              <a:ext uri="{FF2B5EF4-FFF2-40B4-BE49-F238E27FC236}">
                <a16:creationId xmlns:a16="http://schemas.microsoft.com/office/drawing/2014/main" id="{FD74AB9E-9053-B011-6068-A49703DCCDC3}"/>
              </a:ext>
              <a:ext uri="{C183D7F6-B498-43B3-948B-1728B52AA6E4}">
                <adec:decorative xmlns:adec="http://schemas.microsoft.com/office/drawing/2017/decorative" val="1"/>
              </a:ext>
            </a:extLst>
          </p:cNvPr>
          <p:cNvCxnSpPr/>
          <p:nvPr/>
        </p:nvCxnSpPr>
        <p:spPr>
          <a:xfrm>
            <a:off x="533399" y="3722914"/>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19" name="Slide Number">
            <a:extLst>
              <a:ext uri="{FF2B5EF4-FFF2-40B4-BE49-F238E27FC236}">
                <a16:creationId xmlns:a16="http://schemas.microsoft.com/office/drawing/2014/main" id="{A315D667-A258-0333-01AA-5CC9F6EBA7A3}"/>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olidFill>
                  <a:schemeClr val="bg1"/>
                </a:solidFill>
                <a:sym typeface="Avenir Next LT Com Regular"/>
              </a:rPr>
              <a:pPr lvl="0"/>
              <a:t>15</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125623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9150F6-5F1C-3D3C-D9A9-A95FAB685451}"/>
              </a:ext>
            </a:extLst>
          </p:cNvPr>
          <p:cNvSpPr>
            <a:spLocks noGrp="1"/>
          </p:cNvSpPr>
          <p:nvPr>
            <p:ph type="title"/>
          </p:nvPr>
        </p:nvSpPr>
        <p:spPr>
          <a:xfrm>
            <a:off x="571498" y="0"/>
            <a:ext cx="11048208" cy="838200"/>
          </a:xfrm>
        </p:spPr>
        <p:txBody>
          <a:bodyPr/>
          <a:lstStyle/>
          <a:p>
            <a:r>
              <a:rPr lang="en-US" dirty="0"/>
              <a:t>A long-term approach can pay off</a:t>
            </a:r>
          </a:p>
        </p:txBody>
      </p:sp>
      <p:sp>
        <p:nvSpPr>
          <p:cNvPr id="35" name="Text Placeholder 34">
            <a:extLst>
              <a:ext uri="{FF2B5EF4-FFF2-40B4-BE49-F238E27FC236}">
                <a16:creationId xmlns:a16="http://schemas.microsoft.com/office/drawing/2014/main" id="{CB133320-2CA9-8654-FAE6-6A4016FBB172}"/>
              </a:ext>
            </a:extLst>
          </p:cNvPr>
          <p:cNvSpPr>
            <a:spLocks noGrp="1"/>
          </p:cNvSpPr>
          <p:nvPr>
            <p:ph type="body" sz="quarter" idx="15"/>
          </p:nvPr>
        </p:nvSpPr>
        <p:spPr/>
        <p:txBody>
          <a:bodyPr/>
          <a:lstStyle/>
          <a:p>
            <a:r>
              <a:rPr lang="en-US" dirty="0"/>
              <a:t>A hypothetical investment in the S&amp;P 500 Index over 30 years (1995–2024) with dividends reinvested</a:t>
            </a:r>
          </a:p>
        </p:txBody>
      </p:sp>
      <p:graphicFrame>
        <p:nvGraphicFramePr>
          <p:cNvPr id="14" name="Chart 13" descr="A chart of a hypothetical investment in the S&amp;P 500 Index over 30 years, from 1995 to 2024. The investment grows from $1,000 to over $22,254.">
            <a:extLst>
              <a:ext uri="{FF2B5EF4-FFF2-40B4-BE49-F238E27FC236}">
                <a16:creationId xmlns:a16="http://schemas.microsoft.com/office/drawing/2014/main" id="{87731D9A-1301-A461-5839-64ED68929F8F}"/>
              </a:ext>
            </a:extLst>
          </p:cNvPr>
          <p:cNvGraphicFramePr/>
          <p:nvPr>
            <p:extLst>
              <p:ext uri="{D42A27DB-BD31-4B8C-83A1-F6EECF244321}">
                <p14:modId xmlns:p14="http://schemas.microsoft.com/office/powerpoint/2010/main" val="1297498742"/>
              </p:ext>
            </p:extLst>
          </p:nvPr>
        </p:nvGraphicFramePr>
        <p:xfrm>
          <a:off x="569114" y="1771334"/>
          <a:ext cx="11286297" cy="4415456"/>
        </p:xfrm>
        <a:graphic>
          <a:graphicData uri="http://schemas.openxmlformats.org/drawingml/2006/chart">
            <c:chart xmlns:c="http://schemas.openxmlformats.org/drawingml/2006/chart" xmlns:r="http://schemas.openxmlformats.org/officeDocument/2006/relationships" r:id="rId3"/>
          </a:graphicData>
        </a:graphic>
      </p:graphicFrame>
      <p:pic>
        <p:nvPicPr>
          <p:cNvPr id="39" name="Picture 38">
            <a:extLst>
              <a:ext uri="{FF2B5EF4-FFF2-40B4-BE49-F238E27FC236}">
                <a16:creationId xmlns:a16="http://schemas.microsoft.com/office/drawing/2014/main" id="{A425B7A4-833D-D03F-8B2C-23119FA6EEA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89725" y="5613535"/>
            <a:ext cx="10900593" cy="329213"/>
          </a:xfrm>
          <a:prstGeom prst="rect">
            <a:avLst/>
          </a:prstGeom>
        </p:spPr>
      </p:pic>
      <p:pic>
        <p:nvPicPr>
          <p:cNvPr id="17" name="Picture 16">
            <a:extLst>
              <a:ext uri="{FF2B5EF4-FFF2-40B4-BE49-F238E27FC236}">
                <a16:creationId xmlns:a16="http://schemas.microsoft.com/office/drawing/2014/main" id="{826D046B-6EAE-A09E-8740-858B523CE4B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38949" y="1631774"/>
            <a:ext cx="1207113" cy="445047"/>
          </a:xfrm>
          <a:prstGeom prst="rect">
            <a:avLst/>
          </a:prstGeom>
        </p:spPr>
      </p:pic>
      <p:pic>
        <p:nvPicPr>
          <p:cNvPr id="30" name="Picture 29">
            <a:extLst>
              <a:ext uri="{FF2B5EF4-FFF2-40B4-BE49-F238E27FC236}">
                <a16:creationId xmlns:a16="http://schemas.microsoft.com/office/drawing/2014/main" id="{A1268BF5-378D-4381-CF95-B2ED141D85C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48374" y="4762733"/>
            <a:ext cx="1097375" cy="451143"/>
          </a:xfrm>
          <a:prstGeom prst="rect">
            <a:avLst/>
          </a:prstGeom>
        </p:spPr>
      </p:pic>
      <p:sp>
        <p:nvSpPr>
          <p:cNvPr id="8" name="Oval 7">
            <a:extLst>
              <a:ext uri="{FF2B5EF4-FFF2-40B4-BE49-F238E27FC236}">
                <a16:creationId xmlns:a16="http://schemas.microsoft.com/office/drawing/2014/main" id="{99283032-017E-245E-6CA7-EF1080CB0931}"/>
              </a:ext>
              <a:ext uri="{C183D7F6-B498-43B3-948B-1728B52AA6E4}">
                <adec:decorative xmlns:adec="http://schemas.microsoft.com/office/drawing/2017/decorative" val="1"/>
              </a:ext>
            </a:extLst>
          </p:cNvPr>
          <p:cNvSpPr/>
          <p:nvPr/>
        </p:nvSpPr>
        <p:spPr>
          <a:xfrm>
            <a:off x="11496012" y="2157232"/>
            <a:ext cx="150050" cy="150050"/>
          </a:xfrm>
          <a:prstGeom prst="ellipse">
            <a:avLst/>
          </a:prstGeom>
          <a:noFill/>
          <a:ln w="25400" cap="flat">
            <a:solidFill>
              <a:srgbClr val="C00000"/>
            </a:solidFill>
            <a:prstDash val="sysDot"/>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0" name="Straight Connector 9">
            <a:extLst>
              <a:ext uri="{FF2B5EF4-FFF2-40B4-BE49-F238E27FC236}">
                <a16:creationId xmlns:a16="http://schemas.microsoft.com/office/drawing/2014/main" id="{37B07BAB-58CA-69A2-E604-896EF20E0E65}"/>
              </a:ext>
              <a:ext uri="{C183D7F6-B498-43B3-948B-1728B52AA6E4}">
                <adec:decorative xmlns:adec="http://schemas.microsoft.com/office/drawing/2017/decorative" val="1"/>
              </a:ext>
            </a:extLst>
          </p:cNvPr>
          <p:cNvCxnSpPr/>
          <p:nvPr/>
        </p:nvCxnSpPr>
        <p:spPr>
          <a:xfrm flipH="1">
            <a:off x="1372775" y="2221878"/>
            <a:ext cx="10198262" cy="0"/>
          </a:xfrm>
          <a:prstGeom prst="line">
            <a:avLst/>
          </a:prstGeom>
          <a:noFill/>
          <a:ln w="6350"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D3967457-277F-D3BD-E60A-96F106CDD24A}"/>
              </a:ext>
              <a:ext uri="{C183D7F6-B498-43B3-948B-1728B52AA6E4}">
                <adec:decorative xmlns:adec="http://schemas.microsoft.com/office/drawing/2017/decorative" val="1"/>
              </a:ext>
            </a:extLst>
          </p:cNvPr>
          <p:cNvSpPr txBox="1"/>
          <p:nvPr/>
        </p:nvSpPr>
        <p:spPr>
          <a:xfrm>
            <a:off x="377956" y="1824707"/>
            <a:ext cx="520860" cy="184666"/>
          </a:xfrm>
          <a:prstGeom prst="rect">
            <a:avLst/>
          </a:prstGeom>
          <a:ln w="12700">
            <a:miter lim="400000"/>
          </a:ln>
        </p:spPr>
        <p:txBody>
          <a:bodyPr wrap="square" lIns="0" tIns="0" rIns="0" bIns="0" rtlCol="0">
            <a:spAutoFit/>
          </a:bodyPr>
          <a:lstStyle/>
          <a:p>
            <a:r>
              <a:rPr lang="en-US" sz="1200" dirty="0">
                <a:latin typeface="+mn-lt"/>
              </a:rPr>
              <a:t>$</a:t>
            </a:r>
          </a:p>
        </p:txBody>
      </p:sp>
      <p:sp>
        <p:nvSpPr>
          <p:cNvPr id="24" name="Oval 23">
            <a:extLst>
              <a:ext uri="{FF2B5EF4-FFF2-40B4-BE49-F238E27FC236}">
                <a16:creationId xmlns:a16="http://schemas.microsoft.com/office/drawing/2014/main" id="{1C75C524-0DA0-B3DD-0E03-3F2D54A04DB6}"/>
              </a:ext>
              <a:ext uri="{C183D7F6-B498-43B3-948B-1728B52AA6E4}">
                <adec:decorative xmlns:adec="http://schemas.microsoft.com/office/drawing/2017/decorative" val="1"/>
              </a:ext>
            </a:extLst>
          </p:cNvPr>
          <p:cNvSpPr/>
          <p:nvPr/>
        </p:nvSpPr>
        <p:spPr>
          <a:xfrm>
            <a:off x="1245247" y="5345266"/>
            <a:ext cx="150050" cy="150050"/>
          </a:xfrm>
          <a:prstGeom prst="ellipse">
            <a:avLst/>
          </a:prstGeom>
          <a:noFill/>
          <a:ln w="25400" cap="flat">
            <a:solidFill>
              <a:srgbClr val="C00000"/>
            </a:solidFill>
            <a:prstDash val="sysDot"/>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3" name="Footer Placeholder 2">
            <a:extLst>
              <a:ext uri="{FF2B5EF4-FFF2-40B4-BE49-F238E27FC236}">
                <a16:creationId xmlns:a16="http://schemas.microsoft.com/office/drawing/2014/main" id="{3C455425-CEF5-5644-ABD6-9FF5B635B456}"/>
              </a:ext>
              <a:ext uri="{C183D7F6-B498-43B3-948B-1728B52AA6E4}">
                <adec:decorative xmlns:adec="http://schemas.microsoft.com/office/drawing/2017/decorative" val="0"/>
              </a:ext>
            </a:extLst>
          </p:cNvPr>
          <p:cNvSpPr>
            <a:spLocks noGrp="1"/>
          </p:cNvSpPr>
          <p:nvPr>
            <p:ph type="ftr" sz="quarter" idx="10"/>
          </p:nvPr>
        </p:nvSpPr>
        <p:spPr>
          <a:xfrm>
            <a:off x="571498" y="5994546"/>
            <a:ext cx="11048941" cy="323634"/>
          </a:xfrm>
        </p:spPr>
        <p:txBody>
          <a:bodyPr/>
          <a:lstStyle/>
          <a:p>
            <a:pPr lvl="0"/>
            <a:r>
              <a:rPr lang="en-US" noProof="0" dirty="0">
                <a:sym typeface="Avenir Next LT Com Regular"/>
              </a:rPr>
              <a:t>Returns in this hypothetical example are based on a one-time investment of $1,000 </a:t>
            </a:r>
            <a:r>
              <a:rPr lang="en-US" dirty="0"/>
              <a:t>in the S&amp;P 500 Index from January 1, 1995, to December 31, 2024, and reflect dividends reinvested. The S&amp;P 500 Index is a market capitalization-weighted index based on the results of approximately 500 widely held common stocks. The index is unmanaged, and its results include reinvested dividends and/or distributions but do not reflect the effect of sales charges, commissions, account fees, expenses or U.S. federal income taxes. Investors cannot invest directly in an index. Past results are not predictive of future results.</a:t>
            </a:r>
          </a:p>
        </p:txBody>
      </p:sp>
      <p:sp>
        <p:nvSpPr>
          <p:cNvPr id="16" name="Slide Number Placeholder 4">
            <a:extLst>
              <a:ext uri="{FF2B5EF4-FFF2-40B4-BE49-F238E27FC236}">
                <a16:creationId xmlns:a16="http://schemas.microsoft.com/office/drawing/2014/main" id="{1D01548A-5242-4CA8-3646-F31AB7E65173}"/>
              </a:ext>
              <a:ext uri="{C183D7F6-B498-43B3-948B-1728B52AA6E4}">
                <adec:decorative xmlns:adec="http://schemas.microsoft.com/office/drawing/2017/decorative" val="1"/>
              </a:ext>
            </a:extLst>
          </p:cNvPr>
          <p:cNvSpPr>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16</a:t>
            </a:fld>
            <a:endParaRPr lang="en-US" noProof="0" dirty="0">
              <a:sym typeface="Avenir Next LT Com Regular"/>
            </a:endParaRPr>
          </a:p>
        </p:txBody>
      </p:sp>
    </p:spTree>
    <p:extLst>
      <p:ext uri="{BB962C8B-B14F-4D97-AF65-F5344CB8AC3E}">
        <p14:creationId xmlns:p14="http://schemas.microsoft.com/office/powerpoint/2010/main" val="60397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39763F9-AA24-2952-F7BD-82A8CBED8465}"/>
              </a:ext>
            </a:extLst>
          </p:cNvPr>
          <p:cNvSpPr>
            <a:spLocks noGrp="1"/>
          </p:cNvSpPr>
          <p:nvPr>
            <p:ph type="title"/>
          </p:nvPr>
        </p:nvSpPr>
        <p:spPr/>
        <p:txBody>
          <a:bodyPr/>
          <a:lstStyle/>
          <a:p>
            <a:r>
              <a:rPr lang="en-US" dirty="0"/>
              <a:t>The value of a return</a:t>
            </a:r>
          </a:p>
        </p:txBody>
      </p:sp>
      <p:sp>
        <p:nvSpPr>
          <p:cNvPr id="29" name="TextBox 28">
            <a:extLst>
              <a:ext uri="{FF2B5EF4-FFF2-40B4-BE49-F238E27FC236}">
                <a16:creationId xmlns:a16="http://schemas.microsoft.com/office/drawing/2014/main" id="{919174FB-C7F6-CEBC-719B-0BACFB5D772F}"/>
              </a:ext>
            </a:extLst>
          </p:cNvPr>
          <p:cNvSpPr txBox="1"/>
          <p:nvPr/>
        </p:nvSpPr>
        <p:spPr>
          <a:xfrm>
            <a:off x="2934706" y="970251"/>
            <a:ext cx="6440127" cy="492443"/>
          </a:xfrm>
          <a:prstGeom prst="rect">
            <a:avLst/>
          </a:prstGeom>
          <a:noFill/>
        </p:spPr>
        <p:txBody>
          <a:bodyPr wrap="square" lIns="0" tIns="0" rIns="0" bIns="0" rtlCol="0" anchor="ctr">
            <a:spAutoFit/>
          </a:bodyPr>
          <a:lstStyle/>
          <a:p>
            <a:pPr lvl="0" algn="l">
              <a:defRPr/>
            </a:pPr>
            <a:r>
              <a:rPr lang="en-US" sz="1600" b="1" dirty="0">
                <a:solidFill>
                  <a:schemeClr val="tx1"/>
                </a:solidFill>
                <a:latin typeface="AvenirNext LT Com Regular" panose="020B0503020202020204" pitchFamily="34" charset="0"/>
              </a:rPr>
              <a:t>Bruce </a:t>
            </a:r>
            <a:r>
              <a:rPr lang="en-US" sz="1600" dirty="0">
                <a:solidFill>
                  <a:schemeClr val="tx1"/>
                </a:solidFill>
                <a:latin typeface="AvenirNext LT Com Regular" panose="020B0503020202020204" pitchFamily="34" charset="0"/>
              </a:rPr>
              <a:t>keeps his money out of the market </a:t>
            </a:r>
            <a:br>
              <a:rPr lang="en-US" sz="1600" dirty="0">
                <a:solidFill>
                  <a:schemeClr val="tx1"/>
                </a:solidFill>
                <a:latin typeface="AvenirNext LT Com Regular" panose="020B0503020202020204" pitchFamily="34" charset="0"/>
              </a:rPr>
            </a:br>
            <a:r>
              <a:rPr lang="en-US" sz="1600" dirty="0">
                <a:solidFill>
                  <a:schemeClr val="tx1"/>
                </a:solidFill>
                <a:latin typeface="AvenirNext LT Com Regular" panose="020B0503020202020204" pitchFamily="34" charset="0"/>
              </a:rPr>
              <a:t>and does not earn a return</a:t>
            </a:r>
            <a:r>
              <a:rPr lang="en-US" dirty="0">
                <a:solidFill>
                  <a:schemeClr val="tx1"/>
                </a:solidFill>
                <a:latin typeface="AvenirNext LT Com Regular" panose="020B0503020202020204" pitchFamily="34" charset="0"/>
              </a:rPr>
              <a:t>.</a:t>
            </a:r>
            <a:endParaRPr lang="en-US" dirty="0">
              <a:solidFill>
                <a:schemeClr val="tx1"/>
              </a:solidFill>
              <a:latin typeface="Avenir Next LT Com Regular" panose="020B0503020202020204" pitchFamily="34" charset="0"/>
            </a:endParaRPr>
          </a:p>
        </p:txBody>
      </p:sp>
      <p:sp>
        <p:nvSpPr>
          <p:cNvPr id="31" name="TextBox 30">
            <a:extLst>
              <a:ext uri="{FF2B5EF4-FFF2-40B4-BE49-F238E27FC236}">
                <a16:creationId xmlns:a16="http://schemas.microsoft.com/office/drawing/2014/main" id="{9462D0BF-9EEB-7439-204E-D94528648BDA}"/>
              </a:ext>
            </a:extLst>
          </p:cNvPr>
          <p:cNvSpPr txBox="1"/>
          <p:nvPr/>
        </p:nvSpPr>
        <p:spPr>
          <a:xfrm>
            <a:off x="2934706" y="1587005"/>
            <a:ext cx="2840649" cy="184666"/>
          </a:xfrm>
          <a:prstGeom prst="rect">
            <a:avLst/>
          </a:prstGeom>
          <a:noFill/>
        </p:spPr>
        <p:txBody>
          <a:bodyPr wrap="square" lIns="0" tIns="0" rIns="0" bIns="0" rtlCol="0">
            <a:spAutoFit/>
          </a:bodyPr>
          <a:lstStyle/>
          <a:p>
            <a:pPr lvl="0" algn="l">
              <a:defRPr/>
            </a:pPr>
            <a:r>
              <a:rPr lang="en-US" sz="1200" dirty="0">
                <a:solidFill>
                  <a:schemeClr val="tx1"/>
                </a:solidFill>
              </a:rPr>
              <a:t>He saves $1,000 per month.</a:t>
            </a:r>
          </a:p>
        </p:txBody>
      </p:sp>
      <p:pic>
        <p:nvPicPr>
          <p:cNvPr id="3" name="Picture 2" descr="Chart showing how investing in the market each month could lead to much greater retirement withdrawals. &#10;Retirement withdrawals $1600 per month">
            <a:extLst>
              <a:ext uri="{FF2B5EF4-FFF2-40B4-BE49-F238E27FC236}">
                <a16:creationId xmlns:a16="http://schemas.microsoft.com/office/drawing/2014/main" id="{7A181C00-1031-1A63-4828-5AE1C9424DC9}"/>
              </a:ext>
            </a:extLst>
          </p:cNvPr>
          <p:cNvPicPr>
            <a:picLocks noChangeAspect="1"/>
          </p:cNvPicPr>
          <p:nvPr/>
        </p:nvPicPr>
        <p:blipFill>
          <a:blip r:embed="rId3"/>
          <a:stretch>
            <a:fillRect/>
          </a:stretch>
        </p:blipFill>
        <p:spPr>
          <a:xfrm>
            <a:off x="2572362" y="1873502"/>
            <a:ext cx="4230991" cy="896190"/>
          </a:xfrm>
          <a:prstGeom prst="rect">
            <a:avLst/>
          </a:prstGeom>
        </p:spPr>
      </p:pic>
      <p:pic>
        <p:nvPicPr>
          <p:cNvPr id="46" name="Picture 4">
            <a:extLst>
              <a:ext uri="{FF2B5EF4-FFF2-40B4-BE49-F238E27FC236}">
                <a16:creationId xmlns:a16="http://schemas.microsoft.com/office/drawing/2014/main" id="{DE6EC02A-59DC-1CA2-E256-1F567A5BF9F3}"/>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1563106" y="1675306"/>
            <a:ext cx="1238400" cy="1238400"/>
          </a:xfrm>
          <a:prstGeom prst="ellipse">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9AB24AF9-802A-3F34-FF0C-3C777F2F1DD4}"/>
              </a:ext>
            </a:extLst>
          </p:cNvPr>
          <p:cNvSpPr txBox="1"/>
          <p:nvPr/>
        </p:nvSpPr>
        <p:spPr>
          <a:xfrm>
            <a:off x="2964172" y="3288214"/>
            <a:ext cx="4135418" cy="492443"/>
          </a:xfrm>
          <a:prstGeom prst="rect">
            <a:avLst/>
          </a:prstGeom>
          <a:noFill/>
        </p:spPr>
        <p:txBody>
          <a:bodyPr wrap="square" lIns="0" tIns="0" rIns="0" bIns="0" rtlCol="0">
            <a:spAutoFit/>
          </a:bodyPr>
          <a:lstStyle/>
          <a:p>
            <a:pPr lvl="0" algn="l">
              <a:defRPr/>
            </a:pPr>
            <a:r>
              <a:rPr lang="en-US" sz="1600" b="1" dirty="0">
                <a:solidFill>
                  <a:schemeClr val="tx1"/>
                </a:solidFill>
                <a:latin typeface="AvenirNext LT Com Regular" panose="020B0503020202020204" pitchFamily="34" charset="0"/>
              </a:rPr>
              <a:t>Allison </a:t>
            </a:r>
            <a:r>
              <a:rPr lang="en-US" sz="1600" dirty="0">
                <a:solidFill>
                  <a:schemeClr val="tx1"/>
                </a:solidFill>
                <a:latin typeface="AvenirNext LT Com Regular" panose="020B0503020202020204" pitchFamily="34" charset="0"/>
              </a:rPr>
              <a:t>invests in a hypothetical </a:t>
            </a:r>
            <a:br>
              <a:rPr lang="en-US" sz="1600" dirty="0">
                <a:solidFill>
                  <a:schemeClr val="tx1"/>
                </a:solidFill>
                <a:latin typeface="AvenirNext LT Com Regular" panose="020B0503020202020204" pitchFamily="34" charset="0"/>
              </a:rPr>
            </a:br>
            <a:r>
              <a:rPr lang="en-US" sz="1600" dirty="0">
                <a:solidFill>
                  <a:schemeClr val="tx1"/>
                </a:solidFill>
                <a:latin typeface="AvenirNext LT Com Regular" panose="020B0503020202020204" pitchFamily="34" charset="0"/>
              </a:rPr>
              <a:t>investment earning 8% annual return.</a:t>
            </a:r>
            <a:endParaRPr lang="en-US" sz="1600" dirty="0">
              <a:solidFill>
                <a:schemeClr val="tx1"/>
              </a:solidFill>
              <a:latin typeface="Avenir Next LT Com Regular" panose="020B0503020202020204" pitchFamily="34" charset="0"/>
            </a:endParaRPr>
          </a:p>
        </p:txBody>
      </p:sp>
      <p:sp>
        <p:nvSpPr>
          <p:cNvPr id="33" name="TextBox 32">
            <a:extLst>
              <a:ext uri="{FF2B5EF4-FFF2-40B4-BE49-F238E27FC236}">
                <a16:creationId xmlns:a16="http://schemas.microsoft.com/office/drawing/2014/main" id="{ED7CAF3F-3E32-3FE0-3195-882580EAE5E0}"/>
              </a:ext>
            </a:extLst>
          </p:cNvPr>
          <p:cNvSpPr txBox="1"/>
          <p:nvPr/>
        </p:nvSpPr>
        <p:spPr>
          <a:xfrm>
            <a:off x="2964172" y="3840628"/>
            <a:ext cx="3889743" cy="184666"/>
          </a:xfrm>
          <a:prstGeom prst="rect">
            <a:avLst/>
          </a:prstGeom>
          <a:noFill/>
        </p:spPr>
        <p:txBody>
          <a:bodyPr wrap="square" lIns="0" tIns="0" rIns="0" bIns="0" rtlCol="0" anchor="ctr">
            <a:spAutoFit/>
          </a:bodyPr>
          <a:lstStyle/>
          <a:p>
            <a:pPr lvl="0" algn="l">
              <a:defRPr/>
            </a:pPr>
            <a:r>
              <a:rPr lang="en-US" sz="1200" dirty="0">
                <a:solidFill>
                  <a:schemeClr val="tx1"/>
                </a:solidFill>
              </a:rPr>
              <a:t>She invests $250 per month — ¼ of what Bruce saves!</a:t>
            </a:r>
          </a:p>
        </p:txBody>
      </p:sp>
      <p:pic>
        <p:nvPicPr>
          <p:cNvPr id="6" name="Picture 5" descr="Part of the above chart.&#10;Retirement withdrawals $2929 per month">
            <a:extLst>
              <a:ext uri="{FF2B5EF4-FFF2-40B4-BE49-F238E27FC236}">
                <a16:creationId xmlns:a16="http://schemas.microsoft.com/office/drawing/2014/main" id="{9A655324-05E5-9FD7-0CDB-5ADA6EE2A505}"/>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573069" y="4277192"/>
            <a:ext cx="8059611" cy="902286"/>
          </a:xfrm>
          <a:prstGeom prst="rect">
            <a:avLst/>
          </a:prstGeom>
        </p:spPr>
      </p:pic>
      <p:pic>
        <p:nvPicPr>
          <p:cNvPr id="49" name="Picture 2">
            <a:extLst>
              <a:ext uri="{FF2B5EF4-FFF2-40B4-BE49-F238E27FC236}">
                <a16:creationId xmlns:a16="http://schemas.microsoft.com/office/drawing/2014/main" id="{46A4D489-4EC7-DF91-9613-C7E94C74F30C}"/>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1566834" y="4109135"/>
            <a:ext cx="1238400" cy="1238400"/>
          </a:xfrm>
          <a:prstGeom prst="ellipse">
            <a:avLst/>
          </a:prstGeom>
          <a:noFill/>
          <a:extLst>
            <a:ext uri="{909E8E84-426E-40DD-AFC4-6F175D3DCCD1}">
              <a14:hiddenFill xmlns:a14="http://schemas.microsoft.com/office/drawing/2010/main">
                <a:solidFill>
                  <a:srgbClr val="FFFFFF"/>
                </a:solidFill>
              </a14:hiddenFill>
            </a:ext>
          </a:extLst>
        </p:spPr>
      </p:pic>
      <p:grpSp>
        <p:nvGrpSpPr>
          <p:cNvPr id="4" name="Group 3" descr="$1,329&#10;per month&#10;difference">
            <a:extLst>
              <a:ext uri="{FF2B5EF4-FFF2-40B4-BE49-F238E27FC236}">
                <a16:creationId xmlns:a16="http://schemas.microsoft.com/office/drawing/2014/main" id="{0804C2BD-6596-BB8E-4A7F-DFD43E5AF000}"/>
              </a:ext>
            </a:extLst>
          </p:cNvPr>
          <p:cNvGrpSpPr/>
          <p:nvPr/>
        </p:nvGrpSpPr>
        <p:grpSpPr>
          <a:xfrm>
            <a:off x="6801150" y="1879747"/>
            <a:ext cx="3823671" cy="3300210"/>
            <a:chOff x="6801150" y="1879747"/>
            <a:chExt cx="3823671" cy="3300210"/>
          </a:xfrm>
        </p:grpSpPr>
        <p:cxnSp>
          <p:nvCxnSpPr>
            <p:cNvPr id="39" name="Straight Connector 38">
              <a:extLst>
                <a:ext uri="{FF2B5EF4-FFF2-40B4-BE49-F238E27FC236}">
                  <a16:creationId xmlns:a16="http://schemas.microsoft.com/office/drawing/2014/main" id="{0D394FB3-7A00-FD2E-AF25-B144A5817ACE}"/>
                </a:ext>
              </a:extLst>
            </p:cNvPr>
            <p:cNvCxnSpPr>
              <a:cxnSpLocks noChangeAspect="1"/>
            </p:cNvCxnSpPr>
            <p:nvPr/>
          </p:nvCxnSpPr>
          <p:spPr>
            <a:xfrm>
              <a:off x="6803353" y="1879747"/>
              <a:ext cx="0" cy="2424261"/>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EF05E13-E4D5-900D-7E25-CF08BFB6ACC7}"/>
                </a:ext>
              </a:extLst>
            </p:cNvPr>
            <p:cNvCxnSpPr>
              <a:cxnSpLocks noChangeAspect="1"/>
            </p:cNvCxnSpPr>
            <p:nvPr/>
          </p:nvCxnSpPr>
          <p:spPr>
            <a:xfrm>
              <a:off x="10624821" y="1882355"/>
              <a:ext cx="0" cy="3297602"/>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7C2E9E1-582F-1689-D4C2-FE7400671BAA}"/>
                </a:ext>
              </a:extLst>
            </p:cNvPr>
            <p:cNvCxnSpPr>
              <a:cxnSpLocks/>
            </p:cNvCxnSpPr>
            <p:nvPr/>
          </p:nvCxnSpPr>
          <p:spPr>
            <a:xfrm>
              <a:off x="6801150" y="3148651"/>
              <a:ext cx="3819067" cy="0"/>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22" name="TextBox 21">
              <a:extLst>
                <a:ext uri="{FF2B5EF4-FFF2-40B4-BE49-F238E27FC236}">
                  <a16:creationId xmlns:a16="http://schemas.microsoft.com/office/drawing/2014/main" id="{D9679215-2C5B-4A1B-9CC2-7451F45C681E}"/>
                </a:ext>
              </a:extLst>
            </p:cNvPr>
            <p:cNvSpPr txBox="1"/>
            <p:nvPr/>
          </p:nvSpPr>
          <p:spPr>
            <a:xfrm>
              <a:off x="7659282" y="2510802"/>
              <a:ext cx="2102801" cy="1275698"/>
            </a:xfrm>
            <a:prstGeom prst="rect">
              <a:avLst/>
            </a:prstGeom>
            <a:solidFill>
              <a:srgbClr val="168381"/>
            </a:solidFill>
          </p:spPr>
          <p:txBody>
            <a:bodyPr wrap="square" lIns="144000" tIns="144000" rIns="144000" bIns="144000" rtlCol="0">
              <a:spAutoFit/>
            </a:bodyPr>
            <a:lstStyle/>
            <a:p>
              <a:pPr lvl="0" defTabSz="914400" hangingPunct="1">
                <a:defRPr/>
              </a:pPr>
              <a:r>
                <a:rPr lang="en-US" sz="2800" b="1" kern="1200" dirty="0">
                  <a:solidFill>
                    <a:schemeClr val="bg1"/>
                  </a:solidFill>
                  <a:latin typeface="AvenirNext LT Com Regular" panose="020B0503020202020204" pitchFamily="34" charset="0"/>
                  <a:ea typeface="+mn-ea"/>
                  <a:cs typeface="+mn-cs"/>
                </a:rPr>
                <a:t>$1,329</a:t>
              </a:r>
              <a:br>
                <a:rPr lang="en-US" sz="2800" b="1" kern="1200" dirty="0">
                  <a:solidFill>
                    <a:schemeClr val="bg1"/>
                  </a:solidFill>
                  <a:latin typeface="AvenirNext LT Com Regular" panose="020B0503020202020204" pitchFamily="34" charset="0"/>
                  <a:ea typeface="+mn-ea"/>
                  <a:cs typeface="+mn-cs"/>
                </a:rPr>
              </a:br>
              <a:r>
                <a:rPr lang="en-US" sz="2000" b="1" kern="1200" dirty="0">
                  <a:solidFill>
                    <a:schemeClr val="bg1"/>
                  </a:solidFill>
                  <a:latin typeface="AvenirNext LT Com Regular" panose="020B0503020202020204" pitchFamily="34" charset="0"/>
                  <a:ea typeface="+mn-ea"/>
                  <a:cs typeface="+mn-cs"/>
                </a:rPr>
                <a:t>per month</a:t>
              </a:r>
              <a:endParaRPr lang="en-US" sz="1600" b="1" kern="1200" dirty="0">
                <a:solidFill>
                  <a:schemeClr val="bg1"/>
                </a:solidFill>
                <a:latin typeface="AvenirNext LT Com Regular" panose="020B0503020202020204" pitchFamily="34" charset="0"/>
                <a:ea typeface="+mn-ea"/>
                <a:cs typeface="+mn-cs"/>
              </a:endParaRPr>
            </a:p>
            <a:p>
              <a:pPr lvl="0" defTabSz="914400" hangingPunct="1">
                <a:defRPr/>
              </a:pPr>
              <a:r>
                <a:rPr lang="en-US" sz="1400" kern="1200" dirty="0">
                  <a:solidFill>
                    <a:schemeClr val="bg1"/>
                  </a:solidFill>
                  <a:latin typeface="AvenirNext LT Com Regular" panose="020B0503020202020204" pitchFamily="34" charset="0"/>
                  <a:ea typeface="+mn-ea"/>
                  <a:cs typeface="+mn-cs"/>
                </a:rPr>
                <a:t>difference</a:t>
              </a:r>
            </a:p>
          </p:txBody>
        </p:sp>
      </p:grpSp>
      <p:sp>
        <p:nvSpPr>
          <p:cNvPr id="28" name="Footer Placeholder 2">
            <a:extLst>
              <a:ext uri="{FF2B5EF4-FFF2-40B4-BE49-F238E27FC236}">
                <a16:creationId xmlns:a16="http://schemas.microsoft.com/office/drawing/2014/main" id="{24A9CB82-048B-9310-3FD1-49615F201417}"/>
              </a:ext>
              <a:ext uri="{C183D7F6-B498-43B3-948B-1728B52AA6E4}">
                <adec:decorative xmlns:adec="http://schemas.microsoft.com/office/drawing/2017/decorative" val="0"/>
              </a:ext>
            </a:extLst>
          </p:cNvPr>
          <p:cNvSpPr>
            <a:spLocks noGrp="1"/>
          </p:cNvSpPr>
          <p:nvPr>
            <p:ph type="ftr" sz="quarter" idx="10"/>
          </p:nvPr>
        </p:nvSpPr>
        <p:spPr/>
        <p:txBody>
          <a:bodyPr/>
          <a:lstStyle/>
          <a:p>
            <a:pPr lvl="0"/>
            <a:r>
              <a:rPr lang="en-US" dirty="0">
                <a:sym typeface="Avenir Next LT Com Regular"/>
              </a:rPr>
              <a:t>This examples assumes a 40-year accumulation period, an 8% average annual return compounded monthly and a 4% annual withdrawal rate after the accumulation period. These are point-in-time views and as such do not take into account any growth or loss during retirement. Without investment growth/loss during retirement, a 4% annual withdrawal rate would deplete retirement savings in 25 years. Examples are for illustrative purposes only and do not reflect the results of any particular investment, which may differ, or taxes that may be owed on tax-deferred contributions, including the additional tax you may have to pay on withdrawals taken before age 59½. Regular investing does not ensure a profit or protect against loss in a declining market. Investors should consider their willingness to keep investing when share prices are declining.</a:t>
            </a:r>
          </a:p>
        </p:txBody>
      </p:sp>
      <p:sp>
        <p:nvSpPr>
          <p:cNvPr id="42" name="Slide Number">
            <a:extLst>
              <a:ext uri="{FF2B5EF4-FFF2-40B4-BE49-F238E27FC236}">
                <a16:creationId xmlns:a16="http://schemas.microsoft.com/office/drawing/2014/main" id="{BDDCD6C2-87A5-89A5-26F7-DF857A0F0A65}"/>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17</a:t>
            </a:fld>
            <a:endParaRPr lang="en-US" noProof="0" dirty="0">
              <a:sym typeface="Avenir Next LT Com Regular"/>
            </a:endParaRPr>
          </a:p>
        </p:txBody>
      </p:sp>
    </p:spTree>
    <p:extLst>
      <p:ext uri="{BB962C8B-B14F-4D97-AF65-F5344CB8AC3E}">
        <p14:creationId xmlns:p14="http://schemas.microsoft.com/office/powerpoint/2010/main" val="78366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C6EAF2-872C-437A-8F25-BA8B3C05D0A0}"/>
              </a:ext>
              <a:ext uri="{C183D7F6-B498-43B3-948B-1728B52AA6E4}">
                <adec:decorative xmlns:adec="http://schemas.microsoft.com/office/drawing/2017/decorative" val="1"/>
              </a:ext>
            </a:extLst>
          </p:cNvPr>
          <p:cNvSpPr/>
          <p:nvPr/>
        </p:nvSpPr>
        <p:spPr>
          <a:xfrm>
            <a:off x="0" y="0"/>
            <a:ext cx="4724399"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Title 21">
            <a:extLst>
              <a:ext uri="{FF2B5EF4-FFF2-40B4-BE49-F238E27FC236}">
                <a16:creationId xmlns:a16="http://schemas.microsoft.com/office/drawing/2014/main" id="{41750388-FE7F-00DC-88A3-F1D69C7FF02B}"/>
              </a:ext>
            </a:extLst>
          </p:cNvPr>
          <p:cNvSpPr>
            <a:spLocks noGrp="1"/>
          </p:cNvSpPr>
          <p:nvPr>
            <p:ph type="title"/>
          </p:nvPr>
        </p:nvSpPr>
        <p:spPr/>
        <p:txBody>
          <a:bodyPr/>
          <a:lstStyle/>
          <a:p>
            <a:r>
              <a:rPr lang="en-US" dirty="0">
                <a:solidFill>
                  <a:schemeClr val="bg1"/>
                </a:solidFill>
              </a:rPr>
              <a:t>We’re here to help</a:t>
            </a:r>
          </a:p>
        </p:txBody>
      </p:sp>
      <p:sp>
        <p:nvSpPr>
          <p:cNvPr id="28" name="TextBox 27">
            <a:extLst>
              <a:ext uri="{FF2B5EF4-FFF2-40B4-BE49-F238E27FC236}">
                <a16:creationId xmlns:a16="http://schemas.microsoft.com/office/drawing/2014/main" id="{C1355130-F25B-337E-AB25-5D109E63231D}"/>
              </a:ext>
            </a:extLst>
          </p:cNvPr>
          <p:cNvSpPr txBox="1"/>
          <p:nvPr/>
        </p:nvSpPr>
        <p:spPr>
          <a:xfrm>
            <a:off x="571896" y="1563394"/>
            <a:ext cx="3434047" cy="1477328"/>
          </a:xfrm>
          <a:prstGeom prst="rect">
            <a:avLst/>
          </a:prstGeom>
          <a:noFill/>
        </p:spPr>
        <p:txBody>
          <a:bodyPr wrap="square" lIns="0" tIns="0" rIns="0" bIns="0" rtlCol="0">
            <a:spAutoFit/>
          </a:bodyPr>
          <a:lstStyle/>
          <a:p>
            <a:pPr algn="l"/>
            <a:r>
              <a:rPr lang="en-US" sz="2400" dirty="0">
                <a:solidFill>
                  <a:schemeClr val="accent3"/>
                </a:solidFill>
              </a:rPr>
              <a:t>Visit your </a:t>
            </a:r>
            <a:r>
              <a:rPr lang="en-US" sz="2400" b="1" dirty="0">
                <a:solidFill>
                  <a:schemeClr val="accent3"/>
                </a:solidFill>
                <a:latin typeface="AvenirNext LT Com Regular" panose="020B0503020202020204" pitchFamily="34" charset="0"/>
              </a:rPr>
              <a:t>plan website</a:t>
            </a:r>
            <a:r>
              <a:rPr lang="en-US" sz="2400" dirty="0">
                <a:solidFill>
                  <a:schemeClr val="accent3"/>
                </a:solidFill>
              </a:rPr>
              <a:t> to monitor your account and get a customized action plan.</a:t>
            </a:r>
          </a:p>
        </p:txBody>
      </p:sp>
      <p:cxnSp>
        <p:nvCxnSpPr>
          <p:cNvPr id="5" name="Straight Connector 4">
            <a:extLst>
              <a:ext uri="{FF2B5EF4-FFF2-40B4-BE49-F238E27FC236}">
                <a16:creationId xmlns:a16="http://schemas.microsoft.com/office/drawing/2014/main" id="{1CFEC4A0-C4D5-6E7A-698F-4B96493CADD5}"/>
              </a:ext>
              <a:ext uri="{C183D7F6-B498-43B3-948B-1728B52AA6E4}">
                <adec:decorative xmlns:adec="http://schemas.microsoft.com/office/drawing/2017/decorative" val="1"/>
              </a:ext>
            </a:extLst>
          </p:cNvPr>
          <p:cNvCxnSpPr/>
          <p:nvPr/>
        </p:nvCxnSpPr>
        <p:spPr>
          <a:xfrm>
            <a:off x="566057" y="3204156"/>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3" name="TextBox 2">
            <a:extLst>
              <a:ext uri="{FF2B5EF4-FFF2-40B4-BE49-F238E27FC236}">
                <a16:creationId xmlns:a16="http://schemas.microsoft.com/office/drawing/2014/main" id="{D6CFDE13-6C37-4C71-B151-A3F3C8AA4DC5}"/>
              </a:ext>
            </a:extLst>
          </p:cNvPr>
          <p:cNvSpPr txBox="1"/>
          <p:nvPr/>
        </p:nvSpPr>
        <p:spPr>
          <a:xfrm>
            <a:off x="571499" y="3392091"/>
            <a:ext cx="3591318" cy="1477328"/>
          </a:xfrm>
          <a:prstGeom prst="rect">
            <a:avLst/>
          </a:prstGeom>
          <a:ln w="12700">
            <a:miter lim="400000"/>
          </a:ln>
        </p:spPr>
        <p:txBody>
          <a:bodyPr wrap="square" lIns="0" tIns="0" rIns="0" bIns="0" rtlCol="0">
            <a:spAutoFit/>
          </a:bodyPr>
          <a:lstStyle/>
          <a:p>
            <a:pPr algn="l"/>
            <a:r>
              <a:rPr lang="en-US" sz="1800" dirty="0">
                <a:solidFill>
                  <a:schemeClr val="bg1"/>
                </a:solidFill>
              </a:rPr>
              <a:t>Your contributions come out of your paycheck automatically, so you only have to decide </a:t>
            </a:r>
            <a:r>
              <a:rPr lang="en-US" sz="1800" b="1" dirty="0">
                <a:solidFill>
                  <a:schemeClr val="bg1"/>
                </a:solidFill>
                <a:latin typeface="AvenirNext LT Com Regular" panose="020B0503020202020204" pitchFamily="34" charset="0"/>
              </a:rPr>
              <a:t>how much to save</a:t>
            </a:r>
            <a:r>
              <a:rPr lang="en-US" sz="1800" dirty="0">
                <a:solidFill>
                  <a:schemeClr val="bg1"/>
                </a:solidFill>
              </a:rPr>
              <a:t> and </a:t>
            </a:r>
            <a:r>
              <a:rPr lang="en-US" sz="1800" b="1" dirty="0">
                <a:solidFill>
                  <a:schemeClr val="bg1"/>
                </a:solidFill>
                <a:latin typeface="AvenirNext LT Com Regular" panose="020B0503020202020204" pitchFamily="34" charset="0"/>
              </a:rPr>
              <a:t>how to invest it</a:t>
            </a:r>
            <a:r>
              <a:rPr lang="en-US" sz="1800" dirty="0">
                <a:solidFill>
                  <a:schemeClr val="bg1"/>
                </a:solidFill>
              </a:rPr>
              <a:t>.</a:t>
            </a:r>
            <a:endParaRPr lang="en-US" sz="1800" b="1" baseline="30000" dirty="0">
              <a:solidFill>
                <a:schemeClr val="bg1"/>
              </a:solidFill>
              <a:latin typeface="AvenirNext LT Com Regular" panose="020B0503020202020204" pitchFamily="34" charset="0"/>
            </a:endParaRPr>
          </a:p>
          <a:p>
            <a:pPr algn="l"/>
            <a:endParaRPr lang="en-US" sz="2400" b="1" dirty="0" err="1">
              <a:latin typeface="+mn-lt"/>
            </a:endParaRPr>
          </a:p>
        </p:txBody>
      </p:sp>
      <p:pic>
        <p:nvPicPr>
          <p:cNvPr id="14" name="Picture 13" descr="A laptop, a tablet and a smartphone screen show various Capital Group plan websites.">
            <a:extLst>
              <a:ext uri="{FF2B5EF4-FFF2-40B4-BE49-F238E27FC236}">
                <a16:creationId xmlns:a16="http://schemas.microsoft.com/office/drawing/2014/main" id="{718B64E9-A037-46F8-1B07-3F76AB11B58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757056" y="1848670"/>
            <a:ext cx="7421155" cy="3677773"/>
          </a:xfrm>
          <a:prstGeom prst="rect">
            <a:avLst/>
          </a:prstGeom>
        </p:spPr>
      </p:pic>
      <p:sp>
        <p:nvSpPr>
          <p:cNvPr id="26" name="Slide Number">
            <a:extLst>
              <a:ext uri="{FF2B5EF4-FFF2-40B4-BE49-F238E27FC236}">
                <a16:creationId xmlns:a16="http://schemas.microsoft.com/office/drawing/2014/main" id="{5D957B91-D0F6-22A2-40FF-31EE424B004F}"/>
              </a:ex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ym typeface="Avenir Next LT Com Regular"/>
              </a:rPr>
              <a:pPr lvl="0"/>
              <a:t>18</a:t>
            </a:fld>
            <a:endParaRPr lang="en-US" noProof="0" dirty="0">
              <a:sym typeface="Avenir Next LT Com Regular"/>
            </a:endParaRPr>
          </a:p>
        </p:txBody>
      </p:sp>
    </p:spTree>
    <p:extLst>
      <p:ext uri="{BB962C8B-B14F-4D97-AF65-F5344CB8AC3E}">
        <p14:creationId xmlns:p14="http://schemas.microsoft.com/office/powerpoint/2010/main" val="372871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2213481-B041-0E18-5174-2C50DBAC414F}"/>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8" name="Title 17">
            <a:extLst>
              <a:ext uri="{FF2B5EF4-FFF2-40B4-BE49-F238E27FC236}">
                <a16:creationId xmlns:a16="http://schemas.microsoft.com/office/drawing/2014/main" id="{8A561C28-5863-C72D-D664-4CC176E3A3A2}"/>
              </a:ext>
            </a:extLst>
          </p:cNvPr>
          <p:cNvSpPr>
            <a:spLocks noGrp="1"/>
          </p:cNvSpPr>
          <p:nvPr>
            <p:ph type="title"/>
          </p:nvPr>
        </p:nvSpPr>
        <p:spPr/>
        <p:txBody>
          <a:bodyPr/>
          <a:lstStyle/>
          <a:p>
            <a:r>
              <a:rPr lang="en-US" dirty="0">
                <a:solidFill>
                  <a:schemeClr val="bg1"/>
                </a:solidFill>
              </a:rPr>
              <a:t>Remember these key takeaways:</a:t>
            </a:r>
          </a:p>
        </p:txBody>
      </p:sp>
      <p:sp>
        <p:nvSpPr>
          <p:cNvPr id="24" name="Oval 23">
            <a:extLst>
              <a:ext uri="{FF2B5EF4-FFF2-40B4-BE49-F238E27FC236}">
                <a16:creationId xmlns:a16="http://schemas.microsoft.com/office/drawing/2014/main" id="{68407B6E-7CAD-973A-2C93-8D33506D7488}"/>
              </a:ext>
              <a:ext uri="{C183D7F6-B498-43B3-948B-1728B52AA6E4}">
                <adec:decorative xmlns:adec="http://schemas.microsoft.com/office/drawing/2017/decorative" val="1"/>
              </a:ext>
            </a:extLst>
          </p:cNvPr>
          <p:cNvSpPr/>
          <p:nvPr/>
        </p:nvSpPr>
        <p:spPr>
          <a:xfrm>
            <a:off x="1285875"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9E4C7113-5ED5-B490-2E66-6CD7836D4E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0417" y="2119198"/>
            <a:ext cx="1102429" cy="1538808"/>
          </a:xfrm>
          <a:prstGeom prst="rect">
            <a:avLst/>
          </a:prstGeom>
        </p:spPr>
      </p:pic>
      <p:sp>
        <p:nvSpPr>
          <p:cNvPr id="25" name="TextBox 24">
            <a:extLst>
              <a:ext uri="{FF2B5EF4-FFF2-40B4-BE49-F238E27FC236}">
                <a16:creationId xmlns:a16="http://schemas.microsoft.com/office/drawing/2014/main" id="{C53D17B7-8C41-04D3-8D23-1F87E92B9804}"/>
              </a:ext>
            </a:extLst>
          </p:cNvPr>
          <p:cNvSpPr txBox="1"/>
          <p:nvPr/>
        </p:nvSpPr>
        <p:spPr>
          <a:xfrm>
            <a:off x="571500" y="4126924"/>
            <a:ext cx="3468906" cy="553998"/>
          </a:xfrm>
          <a:prstGeom prst="rect">
            <a:avLst/>
          </a:prstGeom>
          <a:ln w="12700">
            <a:miter lim="400000"/>
          </a:ln>
        </p:spPr>
        <p:txBody>
          <a:bodyPr wrap="square" lIns="0" tIns="0" rIns="0" bIns="0" rtlCol="0">
            <a:spAutoFit/>
          </a:bodyPr>
          <a:lstStyle/>
          <a:p>
            <a:pPr algn="ctr"/>
            <a:r>
              <a:rPr lang="en-US" sz="1800" b="1" kern="0" dirty="0">
                <a:solidFill>
                  <a:schemeClr val="bg1"/>
                </a:solidFill>
                <a:latin typeface="AvenirNext LT Com Regular" panose="020B0503020202020204" pitchFamily="34" charset="0"/>
                <a:sym typeface="Avenir Next LT Com Regular"/>
              </a:rPr>
              <a:t>Contribute what you can </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and increase it over time. </a:t>
            </a:r>
          </a:p>
        </p:txBody>
      </p:sp>
      <p:sp>
        <p:nvSpPr>
          <p:cNvPr id="30" name="Oval 29">
            <a:extLst>
              <a:ext uri="{FF2B5EF4-FFF2-40B4-BE49-F238E27FC236}">
                <a16:creationId xmlns:a16="http://schemas.microsoft.com/office/drawing/2014/main" id="{0DEA81B9-7310-C8CE-722C-5105E38DF73A}"/>
              </a:ext>
              <a:ext uri="{C183D7F6-B498-43B3-948B-1728B52AA6E4}">
                <adec:decorative xmlns:adec="http://schemas.microsoft.com/office/drawing/2017/decorative" val="1"/>
              </a:ext>
            </a:extLst>
          </p:cNvPr>
          <p:cNvSpPr/>
          <p:nvPr/>
        </p:nvSpPr>
        <p:spPr>
          <a:xfrm>
            <a:off x="5029200"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5" name="Picture 4">
            <a:extLst>
              <a:ext uri="{FF2B5EF4-FFF2-40B4-BE49-F238E27FC236}">
                <a16:creationId xmlns:a16="http://schemas.microsoft.com/office/drawing/2014/main" id="{8D72ACCF-3D43-48AE-C09F-C4543104EBF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13752" y="2351950"/>
            <a:ext cx="1418171" cy="1240900"/>
          </a:xfrm>
          <a:prstGeom prst="rect">
            <a:avLst/>
          </a:prstGeom>
        </p:spPr>
      </p:pic>
      <p:sp>
        <p:nvSpPr>
          <p:cNvPr id="32" name="TextBox 31">
            <a:extLst>
              <a:ext uri="{FF2B5EF4-FFF2-40B4-BE49-F238E27FC236}">
                <a16:creationId xmlns:a16="http://schemas.microsoft.com/office/drawing/2014/main" id="{1DFC19CE-B235-4780-94FE-28C96D22EFB8}"/>
              </a:ext>
            </a:extLst>
          </p:cNvPr>
          <p:cNvSpPr txBox="1"/>
          <p:nvPr/>
        </p:nvSpPr>
        <p:spPr>
          <a:xfrm>
            <a:off x="4259263" y="4126924"/>
            <a:ext cx="3673473" cy="553998"/>
          </a:xfrm>
          <a:prstGeom prst="rect">
            <a:avLst/>
          </a:prstGeom>
          <a:ln w="12700">
            <a:miter lim="400000"/>
          </a:ln>
        </p:spPr>
        <p:txBody>
          <a:bodyPr wrap="square" lIns="0" tIns="0" rIns="0" bIns="0" rtlCol="0">
            <a:spAutoFit/>
          </a:bodyPr>
          <a:lstStyle/>
          <a:p>
            <a:pPr lvl="0" algn="ctr" defTabSz="228600" hangingPunct="0">
              <a:defRPr/>
            </a:pPr>
            <a:r>
              <a:rPr lang="en-US" sz="1800" b="1" kern="0" dirty="0">
                <a:solidFill>
                  <a:schemeClr val="bg1"/>
                </a:solidFill>
                <a:latin typeface="AvenirNext LT Com Regular" panose="020B0503020202020204" pitchFamily="34" charset="0"/>
                <a:sym typeface="Avenir Next LT Com Regular"/>
              </a:rPr>
              <a:t>Choose investments </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that align with your goals. </a:t>
            </a:r>
          </a:p>
        </p:txBody>
      </p:sp>
      <p:sp>
        <p:nvSpPr>
          <p:cNvPr id="34" name="Oval 33">
            <a:extLst>
              <a:ext uri="{FF2B5EF4-FFF2-40B4-BE49-F238E27FC236}">
                <a16:creationId xmlns:a16="http://schemas.microsoft.com/office/drawing/2014/main" id="{328607F6-AC8F-2AD9-4FB9-B144154BCCD9}"/>
              </a:ext>
              <a:ext uri="{C183D7F6-B498-43B3-948B-1728B52AA6E4}">
                <adec:decorative xmlns:adec="http://schemas.microsoft.com/office/drawing/2017/decorative" val="1"/>
              </a:ext>
            </a:extLst>
          </p:cNvPr>
          <p:cNvSpPr/>
          <p:nvPr/>
        </p:nvSpPr>
        <p:spPr>
          <a:xfrm>
            <a:off x="8786812"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16" name="Picture 15">
            <a:extLst>
              <a:ext uri="{FF2B5EF4-FFF2-40B4-BE49-F238E27FC236}">
                <a16:creationId xmlns:a16="http://schemas.microsoft.com/office/drawing/2014/main" id="{3C4CBE4E-15B4-C73A-905B-1A5E6890776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084271" y="2351949"/>
            <a:ext cx="1448220" cy="1148589"/>
          </a:xfrm>
          <a:prstGeom prst="rect">
            <a:avLst/>
          </a:prstGeom>
        </p:spPr>
      </p:pic>
      <p:sp>
        <p:nvSpPr>
          <p:cNvPr id="33" name="TextBox 32">
            <a:extLst>
              <a:ext uri="{FF2B5EF4-FFF2-40B4-BE49-F238E27FC236}">
                <a16:creationId xmlns:a16="http://schemas.microsoft.com/office/drawing/2014/main" id="{819594E4-D1B6-9840-2F93-358F67D5BC0A}"/>
              </a:ext>
            </a:extLst>
          </p:cNvPr>
          <p:cNvSpPr txBox="1"/>
          <p:nvPr/>
        </p:nvSpPr>
        <p:spPr>
          <a:xfrm>
            <a:off x="7941139" y="4126924"/>
            <a:ext cx="3687388" cy="553998"/>
          </a:xfrm>
          <a:prstGeom prst="rect">
            <a:avLst/>
          </a:prstGeom>
          <a:ln w="12700">
            <a:miter lim="400000"/>
          </a:ln>
        </p:spPr>
        <p:txBody>
          <a:bodyPr wrap="square" lIns="0" tIns="0" rIns="0" bIns="0" rtlCol="0">
            <a:spAutoFit/>
          </a:bodyPr>
          <a:lstStyle/>
          <a:p>
            <a:pPr lvl="0" algn="ctr" defTabSz="228600" hangingPunct="0">
              <a:defRPr/>
            </a:pPr>
            <a:r>
              <a:rPr lang="en-US" sz="1800" b="1" kern="0" dirty="0">
                <a:solidFill>
                  <a:schemeClr val="bg1"/>
                </a:solidFill>
                <a:latin typeface="AvenirNext LT Com Regular" panose="020B0503020202020204" pitchFamily="34" charset="0"/>
                <a:sym typeface="Avenir Next LT Com Regular"/>
              </a:rPr>
              <a:t>Stay focused</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on your retirement plan.</a:t>
            </a:r>
          </a:p>
        </p:txBody>
      </p:sp>
      <p:sp>
        <p:nvSpPr>
          <p:cNvPr id="26" name="Slide Number">
            <a:extLst>
              <a:ext uri="{FF2B5EF4-FFF2-40B4-BE49-F238E27FC236}">
                <a16:creationId xmlns:a16="http://schemas.microsoft.com/office/drawing/2014/main" id="{8B4E7EBB-D244-1AD1-9865-E2F455260099}"/>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fld id="{86CB4B4D-7CA3-9044-876B-883B54F8677D}" type="slidenum">
              <a:rPr lang="en-US" smtClean="0">
                <a:solidFill>
                  <a:schemeClr val="bg1"/>
                </a:solidFill>
              </a:rPr>
              <a:pPr/>
              <a:t>19</a:t>
            </a:fld>
            <a:endParaRPr lang="en-US" dirty="0">
              <a:solidFill>
                <a:schemeClr val="bg1"/>
              </a:solidFill>
            </a:endParaRPr>
          </a:p>
        </p:txBody>
      </p:sp>
    </p:spTree>
    <p:extLst>
      <p:ext uri="{BB962C8B-B14F-4D97-AF65-F5344CB8AC3E}">
        <p14:creationId xmlns:p14="http://schemas.microsoft.com/office/powerpoint/2010/main" val="122541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C183D7F6-B498-43B3-948B-1728B52AA6E4}">
                <adec:decorative xmlns:adec="http://schemas.microsoft.com/office/drawing/2017/decorative" val="1"/>
              </a:ext>
            </a:extLst>
          </p:cNvPr>
          <p:cNvSpPr>
            <a:spLocks noGrp="1"/>
          </p:cNvSpPr>
          <p:nvPr>
            <p:ph type="sldNum" sz="quarter" idx="11"/>
          </p:nvPr>
        </p:nvSpPr>
        <p:spPr/>
        <p:txBody>
          <a:bodyPr/>
          <a:lstStyle/>
          <a:p>
            <a:pPr lvl="0"/>
            <a:fld id="{86CB4B4D-7CA3-9044-876B-883B54F8677D}" type="slidenum">
              <a:rPr lang="en-US" noProof="0" smtClean="0">
                <a:sym typeface="Avenir Next LT Com Regular"/>
              </a:rPr>
              <a:pPr lvl="0"/>
              <a:t>20</a:t>
            </a:fld>
            <a:endParaRPr lang="en-US" noProof="0" dirty="0">
              <a:sym typeface="Avenir Next LT Com Regular"/>
            </a:endParaRPr>
          </a:p>
        </p:txBody>
      </p:sp>
      <p:sp>
        <p:nvSpPr>
          <p:cNvPr id="9" name="Title 8">
            <a:extLst>
              <a:ext uri="{FF2B5EF4-FFF2-40B4-BE49-F238E27FC236}">
                <a16:creationId xmlns:a16="http://schemas.microsoft.com/office/drawing/2014/main" id="{F031E658-ACA5-2748-F6CF-263CAB9E26F0}"/>
              </a:ext>
            </a:extLst>
          </p:cNvPr>
          <p:cNvSpPr>
            <a:spLocks noGrp="1"/>
          </p:cNvSpPr>
          <p:nvPr>
            <p:ph type="title"/>
          </p:nvPr>
        </p:nvSpPr>
        <p:spPr>
          <a:xfrm>
            <a:off x="571497" y="838200"/>
            <a:ext cx="11137837" cy="838200"/>
          </a:xfrm>
        </p:spPr>
        <p:txBody>
          <a:bodyPr/>
          <a:lstStyle/>
          <a:p>
            <a:pPr rtl="0" fontAlgn="auto" latinLnBrk="0" hangingPunct="0"/>
            <a:r>
              <a:rPr lang="en-US" sz="1600" i="0" spc="0" baseline="0" dirty="0">
                <a:ln>
                  <a:noFill/>
                </a:ln>
                <a:solidFill>
                  <a:srgbClr val="000000"/>
                </a:solidFill>
                <a:effectLst/>
                <a:latin typeface="AvenirNext LT Com Cn" panose="020B0506020202020204" pitchFamily="34" charset="0"/>
                <a:ea typeface="Avenir Next LT Com Regular" panose="020B0503020202020204" pitchFamily="34" charset="0"/>
                <a:cs typeface="Avenir Next LT Com Regular" panose="020B0503020202020204" pitchFamily="34"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 </a:t>
            </a:r>
            <a:endParaRPr lang="en-US" dirty="0">
              <a:effectLst/>
              <a:latin typeface="AvenirNext LT Com Cn" panose="020B0506020202020204" pitchFamily="34" charset="0"/>
            </a:endParaRPr>
          </a:p>
          <a:p>
            <a:endParaRPr lang="en-US" dirty="0"/>
          </a:p>
        </p:txBody>
      </p:sp>
      <p:sp>
        <p:nvSpPr>
          <p:cNvPr id="15" name="TextBox 14">
            <a:extLst>
              <a:ext uri="{FF2B5EF4-FFF2-40B4-BE49-F238E27FC236}">
                <a16:creationId xmlns:a16="http://schemas.microsoft.com/office/drawing/2014/main" id="{E97E335B-C555-D49A-3D70-0BB418135C6D}"/>
              </a:ext>
            </a:extLst>
          </p:cNvPr>
          <p:cNvSpPr txBox="1"/>
          <p:nvPr/>
        </p:nvSpPr>
        <p:spPr>
          <a:xfrm>
            <a:off x="571530" y="1501620"/>
            <a:ext cx="11048939" cy="46012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lvl="0" algn="l" defTabSz="228600" hangingPunct="0">
              <a:spcAft>
                <a:spcPts val="1500"/>
              </a:spcAft>
              <a:defRPr/>
            </a:pPr>
            <a:r>
              <a:rPr lang="en-US" sz="1400" kern="0" dirty="0">
                <a:solidFill>
                  <a:schemeClr val="tx1"/>
                </a:solidFill>
                <a:latin typeface="Avenir Next LT Com Regular" panose="020B0503020202020204" pitchFamily="34" charset="0"/>
                <a:sym typeface="Avenir Next LT Com Regular"/>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 </a:t>
            </a:r>
          </a:p>
          <a:p>
            <a:pPr lvl="0" algn="l" defTabSz="228600" hangingPunct="0">
              <a:spcAft>
                <a:spcPts val="1500"/>
              </a:spcAft>
              <a:defRPr/>
            </a:pPr>
            <a:r>
              <a:rPr lang="en-US" sz="1400" kern="0" dirty="0">
                <a:solidFill>
                  <a:schemeClr val="tx1"/>
                </a:solidFill>
                <a:latin typeface="Avenir Next LT Com Regular"/>
                <a:ea typeface="Avenir Next LT Com Regular"/>
                <a:cs typeface="Avenir Next LT Com Regular"/>
                <a:sym typeface="Avenir Next LT Com Regular"/>
              </a:rPr>
              <a:t>All Capital Group trademarks mentioned are owned by The Capital Group Companies, Inc., an affiliated company or fund. All other company and product names mentioned are the property of their respective companies.</a:t>
            </a:r>
          </a:p>
          <a:p>
            <a:pPr lvl="0" algn="l" defTabSz="228600" hangingPunct="0">
              <a:spcAft>
                <a:spcPts val="1500"/>
              </a:spcAft>
              <a:defRPr/>
            </a:pPr>
            <a:r>
              <a:rPr lang="en-US" sz="1400" kern="0" dirty="0">
                <a:solidFill>
                  <a:schemeClr val="tx1"/>
                </a:solidFill>
                <a:latin typeface="Avenir Next LT Com Regular" panose="020B0503020202020204" pitchFamily="34" charset="0"/>
                <a:sym typeface="Avenir Next LT Com Regular"/>
              </a:rPr>
              <a:t>Capital Client Group, Inc. </a:t>
            </a:r>
          </a:p>
          <a:p>
            <a:pPr lvl="0" algn="l" defTabSz="228600" hangingPunct="0">
              <a:spcAft>
                <a:spcPts val="1500"/>
              </a:spcAft>
              <a:defRPr/>
            </a:pPr>
            <a:r>
              <a:rPr lang="en-US" sz="1400" kern="0" dirty="0">
                <a:solidFill>
                  <a:schemeClr val="tx1"/>
                </a:solidFill>
                <a:latin typeface="Avenir Next LT Com Regular"/>
                <a:ea typeface="Avenir Next LT Com Regular"/>
                <a:cs typeface="Avenir Next LT Com Regular"/>
                <a:sym typeface="Avenir Next LT Com Regular"/>
              </a:rPr>
              <a:t>This content, developed by Capital Group, home of American Funds, should not be used as a primary basis for investment decisions and is not intended to serve as impartial investment or fiduciary advice.</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The S&amp;P 500 Index (“Index”) is a product of S&amp;P Dow Jones Indices LLC and/or its affiliates and has been licensed for use by Capital Group. Copyright © 2025 S&amp;P Dow Jones Indices LLC, a division of S&amp;P Global, and/or its affiliates. All rights reserved. Redistribution or reproduction in whole or in part is prohibited without written permission of S&amp;P Dow Jones Indices LLC.</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Although the target date portfolios are managed for investors on a projected retirement date time frame, the allocation strategy does not guarantee that investors’ retirement goals will be met. Investment professionals manage the portfolio, moving it from a more growth-oriented strategy to a more income-oriented focus as the target date gets closer. The target date is the year that corresponds roughly to the year in which an investor is assumed to retire and begin taking withdrawals. Investment professionals continue to manage each portfolio for approximately 30 years after it reaches its target date.</a:t>
            </a:r>
          </a:p>
        </p:txBody>
      </p:sp>
    </p:spTree>
    <p:extLst>
      <p:ext uri="{BB962C8B-B14F-4D97-AF65-F5344CB8AC3E}">
        <p14:creationId xmlns:p14="http://schemas.microsoft.com/office/powerpoint/2010/main" val="71005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GAF – widescreen master">
  <a:themeElements>
    <a:clrScheme name="CG Brand">
      <a:dk1>
        <a:srgbClr val="000000"/>
      </a:dk1>
      <a:lt1>
        <a:srgbClr val="FFFFFF"/>
      </a:lt1>
      <a:dk2>
        <a:srgbClr val="00294B"/>
      </a:dk2>
      <a:lt2>
        <a:srgbClr val="BEB7B3"/>
      </a:lt2>
      <a:accent1>
        <a:srgbClr val="005F9E"/>
      </a:accent1>
      <a:accent2>
        <a:srgbClr val="009CDC"/>
      </a:accent2>
      <a:accent3>
        <a:srgbClr val="7BD0E2"/>
      </a:accent3>
      <a:accent4>
        <a:srgbClr val="00AEA9"/>
      </a:accent4>
      <a:accent5>
        <a:srgbClr val="008E77"/>
      </a:accent5>
      <a:accent6>
        <a:srgbClr val="B42573"/>
      </a:accent6>
      <a:hlink>
        <a:srgbClr val="0070C0"/>
      </a:hlink>
      <a:folHlink>
        <a:srgbClr val="00B0F0"/>
      </a:folHlink>
    </a:clrScheme>
    <a:fontScheme name="CG Brand font">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Presentation3" id="{9E5B10C7-11D5-CE44-A589-D0EDE54317C6}" vid="{10F6013C-AF51-B846-9CBE-8EDB183B8CB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CGAF-PPTX-template-widescreen-2022</Template>
  <TotalTime>7128</TotalTime>
  <Words>5072</Words>
  <Application>Microsoft Office PowerPoint</Application>
  <PresentationFormat>Widescreen</PresentationFormat>
  <Paragraphs>329</Paragraphs>
  <Slides>20</Slides>
  <Notes>20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Aptos</vt:lpstr>
      <vt:lpstr>Aptos Display</vt:lpstr>
      <vt:lpstr>Arial</vt:lpstr>
      <vt:lpstr>Avenir Next LT Com Regular</vt:lpstr>
      <vt:lpstr>AvenirNext LT Com Cn</vt:lpstr>
      <vt:lpstr>AvenirNext LT Com Medium</vt:lpstr>
      <vt:lpstr>AvenirNext LT Com Regular</vt:lpstr>
      <vt:lpstr>Courier New</vt:lpstr>
      <vt:lpstr>ProximaNova-Regular</vt:lpstr>
      <vt:lpstr>System Font Regular</vt:lpstr>
      <vt:lpstr>CGAF – widescreen master</vt:lpstr>
      <vt:lpstr>Custom Design</vt:lpstr>
      <vt:lpstr>Plan your journey to retirement</vt:lpstr>
      <vt:lpstr>Envision the  retirement  you want</vt:lpstr>
      <vt:lpstr>40% of an average worker’s income may be replaced by Social Security in retirement.  The rest is up to you. </vt:lpstr>
      <vt:lpstr>Three key questions</vt:lpstr>
      <vt:lpstr>How much should  I contribute?</vt:lpstr>
      <vt:lpstr>Start investing as soon as you can</vt:lpstr>
      <vt:lpstr>Small steps can help you get there</vt:lpstr>
      <vt:lpstr>Take advantage of tax benefits</vt:lpstr>
      <vt:lpstr>Consider two options for contributing to your plan</vt:lpstr>
      <vt:lpstr>What funds should I invest in?</vt:lpstr>
      <vt:lpstr>Access a full range of investment options</vt:lpstr>
      <vt:lpstr>Target date funds simplify investing</vt:lpstr>
      <vt:lpstr>Choosing a target date fund is easy</vt:lpstr>
      <vt:lpstr>How do I stay  the course?</vt:lpstr>
      <vt:lpstr>Tune out  the noise</vt:lpstr>
      <vt:lpstr>A long-term approach can pay off</vt:lpstr>
      <vt:lpstr>The value of a return</vt:lpstr>
      <vt:lpstr>We’re here to help</vt:lpstr>
      <vt:lpstr>Remember these key takeaways:</vt:lpstr>
      <vt:lpstr>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Carmen Germaine (CREG)</dc:creator>
  <cp:lastModifiedBy>Victoria Wilner (VILW)</cp:lastModifiedBy>
  <cp:revision>304</cp:revision>
  <cp:lastPrinted>2025-05-22T06:02:52Z</cp:lastPrinted>
  <dcterms:created xsi:type="dcterms:W3CDTF">2022-06-09T14:34:27Z</dcterms:created>
  <dcterms:modified xsi:type="dcterms:W3CDTF">2025-07-31T21:06:48Z</dcterms:modified>
</cp:coreProperties>
</file>