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377" r:id="rId5"/>
    <p:sldId id="281" r:id="rId6"/>
    <p:sldId id="371" r:id="rId7"/>
    <p:sldId id="319" r:id="rId8"/>
    <p:sldId id="274" r:id="rId9"/>
    <p:sldId id="347" r:id="rId10"/>
    <p:sldId id="366" r:id="rId11"/>
    <p:sldId id="325" r:id="rId12"/>
    <p:sldId id="374" r:id="rId13"/>
    <p:sldId id="375" r:id="rId14"/>
    <p:sldId id="376" r:id="rId15"/>
    <p:sldId id="328" r:id="rId16"/>
    <p:sldId id="361" r:id="rId17"/>
    <p:sldId id="330" r:id="rId18"/>
    <p:sldId id="373" r:id="rId19"/>
    <p:sldId id="332" r:id="rId20"/>
    <p:sldId id="333" r:id="rId21"/>
    <p:sldId id="379" r:id="rId22"/>
    <p:sldId id="329" r:id="rId23"/>
    <p:sldId id="352" r:id="rId24"/>
    <p:sldId id="359" r:id="rId25"/>
    <p:sldId id="360" r:id="rId26"/>
    <p:sldId id="356" r:id="rId27"/>
    <p:sldId id="293" r:id="rId28"/>
    <p:sldId id="341" r:id="rId29"/>
    <p:sldId id="349" r:id="rId30"/>
    <p:sldId id="343" r:id="rId31"/>
    <p:sldId id="344" r:id="rId32"/>
  </p:sldIdLst>
  <p:sldSz cx="12192000" cy="6858000"/>
  <p:notesSz cx="7315200" cy="96012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p:defaultTextStyle>
  <p:extLst>
    <p:ext uri="{EFAFB233-063F-42B5-8137-9DF3F51BA10A}">
      <p15:sldGuideLst xmlns:p15="http://schemas.microsoft.com/office/powerpoint/2012/main">
        <p15:guide id="1" orient="horz" pos="2040" userDrawn="1">
          <p15:clr>
            <a:srgbClr val="A4A3A4"/>
          </p15:clr>
        </p15:guide>
        <p15:guide id="2" pos="53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Sakamoto" initials="JS" lastIdx="2" clrIdx="0"/>
  <p:cmAuthor id="2" name="James Sakamoto" initials="JS [2]" lastIdx="1" clrIdx="1"/>
  <p:cmAuthor id="3" name="James Sakamoto" initials="JS [3]" lastIdx="1" clrIdx="2"/>
  <p:cmAuthor id="4" name="James Sakamoto" initials="JS [4]" lastIdx="1" clrIdx="3"/>
  <p:cmAuthor id="5" name="James Sakamoto" initials="JS [5]" lastIdx="1" clrIdx="4"/>
  <p:cmAuthor id="6" name="James Sakamoto" initials="JS [6]" lastIdx="1" clrIdx="5"/>
  <p:cmAuthor id="7" name="James Sakamoto" initials="JS [7]" lastIdx="1" clrIdx="6"/>
  <p:cmAuthor id="8" name="James Sakamoto" initials="JS [8]" lastIdx="1" clrIdx="7"/>
  <p:cmAuthor id="9" name="James Sakamoto" initials="JS [9]" lastIdx="1" clrIdx="8"/>
  <p:cmAuthor id="10" name="James Sakamoto" initials="JS [10]" lastIdx="1" clrIdx="9"/>
  <p:cmAuthor id="11" name="James Sakamoto" initials="JS [11]" lastIdx="1" clrIdx="10"/>
  <p:cmAuthor id="12" name="James Sakamoto" initials="JS [12]" lastIdx="1" clrIdx="11"/>
  <p:cmAuthor id="13" name="James Sakamoto" initials="JS [13]" lastIdx="1" clrIdx="12"/>
  <p:cmAuthor id="14" name="James Sakamoto" initials="JS [14]" lastIdx="1" clrIdx="13"/>
  <p:cmAuthor id="15" name="James Sakamoto" initials="JS [15]" lastIdx="1" clrIdx="14"/>
  <p:cmAuthor id="16" name="James Sakamoto" initials="JS [16]" lastIdx="1" clrIdx="15"/>
  <p:cmAuthor id="17" name="James Sakamoto" initials="JS [17]" lastIdx="1" clrIdx="16"/>
  <p:cmAuthor id="18" name="James Sakamoto" initials="JS [18]" lastIdx="1" clrIdx="17"/>
  <p:cmAuthor id="19" name="James Sakamoto" initials="JS [19]" lastIdx="1" clrIdx="18"/>
  <p:cmAuthor id="20" name="James Sakamoto" initials="JS [20]" lastIdx="1" clrIdx="19"/>
  <p:cmAuthor id="21" name="James Sakamoto" initials="JS [21]" lastIdx="1" clrIdx="20"/>
  <p:cmAuthor id="22" name="James Sakamoto" initials="JS [22]" lastIdx="1" clrIdx="21"/>
  <p:cmAuthor id="23" name="Alisa Wolf" initials="AW" lastIdx="9" clrIdx="22"/>
  <p:cmAuthor id="24" name="Frederick Jr." initials="FJ" lastIdx="1" clrIdx="23">
    <p:extLst>
      <p:ext uri="{19B8F6BF-5375-455C-9EA6-DF929625EA0E}">
        <p15:presenceInfo xmlns:p15="http://schemas.microsoft.com/office/powerpoint/2012/main" userId="Frederick J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5EAED"/>
    <a:srgbClr val="7C878E"/>
    <a:srgbClr val="008EAA"/>
    <a:srgbClr val="007878"/>
    <a:srgbClr val="0068AE"/>
    <a:srgbClr val="00A882"/>
    <a:srgbClr val="0B336D"/>
    <a:srgbClr val="E6ECEE"/>
    <a:srgbClr val="26394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Avenir Next LT Com Regular"/>
          <a:ea typeface="Avenir Next LT Com Regular"/>
          <a:cs typeface="Avenir Next LT Com Regular"/>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DB100"/>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394938"/>
              <a:satOff val="-28078"/>
              <a:lumOff val="-30405"/>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575724"/>
              <a:satOff val="56070"/>
              <a:lumOff val="-30294"/>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4D8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3" autoAdjust="0"/>
    <p:restoredTop sz="87530" autoAdjust="0"/>
  </p:normalViewPr>
  <p:slideViewPr>
    <p:cSldViewPr snapToGrid="0">
      <p:cViewPr varScale="1">
        <p:scale>
          <a:sx n="93" d="100"/>
          <a:sy n="93" d="100"/>
        </p:scale>
        <p:origin x="1674" y="84"/>
      </p:cViewPr>
      <p:guideLst>
        <p:guide orient="horz" pos="2040"/>
        <p:guide pos="535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2574" y="-6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kesh Kumar (SPTREK)" userId="3665b96c-4135-4863-99e6-de5e977f05a3" providerId="ADAL" clId="{0EF7226E-6234-4258-A0A1-94248FD740D9}"/>
    <pc:docChg chg="undo custSel addSld delSld modSld modMainMaster modNotesMaster">
      <pc:chgData name="Rakesh Kumar (SPTREK)" userId="3665b96c-4135-4863-99e6-de5e977f05a3" providerId="ADAL" clId="{0EF7226E-6234-4258-A0A1-94248FD740D9}" dt="2026-07-03T04:39:40.683" v="2368" actId="6549"/>
      <pc:docMkLst>
        <pc:docMk/>
      </pc:docMkLst>
      <pc:sldChg chg="modNotesTx">
        <pc:chgData name="Rakesh Kumar (SPTREK)" userId="3665b96c-4135-4863-99e6-de5e977f05a3" providerId="ADAL" clId="{0EF7226E-6234-4258-A0A1-94248FD740D9}" dt="2026-06-30T05:43:49.919" v="2363" actId="20577"/>
        <pc:sldMkLst>
          <pc:docMk/>
          <pc:sldMk cId="0" sldId="274"/>
        </pc:sldMkLst>
      </pc:sldChg>
      <pc:sldChg chg="modSp mod">
        <pc:chgData name="Rakesh Kumar (SPTREK)" userId="3665b96c-4135-4863-99e6-de5e977f05a3" providerId="ADAL" clId="{0EF7226E-6234-4258-A0A1-94248FD740D9}" dt="2026-06-30T05:32:18.228" v="2354" actId="27107"/>
        <pc:sldMkLst>
          <pc:docMk/>
          <pc:sldMk cId="426498562" sldId="293"/>
        </pc:sldMkLst>
        <pc:spChg chg="mod">
          <ac:chgData name="Rakesh Kumar (SPTREK)" userId="3665b96c-4135-4863-99e6-de5e977f05a3" providerId="ADAL" clId="{0EF7226E-6234-4258-A0A1-94248FD740D9}" dt="2026-06-30T05:32:18.228" v="2354" actId="27107"/>
          <ac:spMkLst>
            <pc:docMk/>
            <pc:sldMk cId="426498562" sldId="293"/>
            <ac:spMk id="5" creationId="{00000000-0000-0000-0000-000000000000}"/>
          </ac:spMkLst>
        </pc:spChg>
      </pc:sldChg>
      <pc:sldChg chg="modSp mod modNotesTx">
        <pc:chgData name="Rakesh Kumar (SPTREK)" userId="3665b96c-4135-4863-99e6-de5e977f05a3" providerId="ADAL" clId="{0EF7226E-6234-4258-A0A1-94248FD740D9}" dt="2026-07-03T04:39:40.683" v="2368" actId="6549"/>
        <pc:sldMkLst>
          <pc:docMk/>
          <pc:sldMk cId="1051849638" sldId="319"/>
        </pc:sldMkLst>
        <pc:spChg chg="mod">
          <ac:chgData name="Rakesh Kumar (SPTREK)" userId="3665b96c-4135-4863-99e6-de5e977f05a3" providerId="ADAL" clId="{0EF7226E-6234-4258-A0A1-94248FD740D9}" dt="2026-06-30T05:28:41.251" v="2349" actId="6549"/>
          <ac:spMkLst>
            <pc:docMk/>
            <pc:sldMk cId="1051849638" sldId="319"/>
            <ac:spMk id="9" creationId="{00000000-0000-0000-0000-000000000000}"/>
          </ac:spMkLst>
        </pc:spChg>
        <pc:spChg chg="mod">
          <ac:chgData name="Rakesh Kumar (SPTREK)" userId="3665b96c-4135-4863-99e6-de5e977f05a3" providerId="ADAL" clId="{0EF7226E-6234-4258-A0A1-94248FD740D9}" dt="2026-06-30T05:25:04.675" v="2337"/>
          <ac:spMkLst>
            <pc:docMk/>
            <pc:sldMk cId="1051849638" sldId="319"/>
            <ac:spMk id="904" creationId="{00000000-0000-0000-0000-000000000000}"/>
          </ac:spMkLst>
        </pc:spChg>
      </pc:sldChg>
      <pc:sldChg chg="modNotesTx">
        <pc:chgData name="Rakesh Kumar (SPTREK)" userId="3665b96c-4135-4863-99e6-de5e977f05a3" providerId="ADAL" clId="{0EF7226E-6234-4258-A0A1-94248FD740D9}" dt="2026-06-30T05:39:40.730" v="2359" actId="20577"/>
        <pc:sldMkLst>
          <pc:docMk/>
          <pc:sldMk cId="819894391" sldId="330"/>
        </pc:sldMkLst>
      </pc:sldChg>
      <pc:sldChg chg="modNotesTx">
        <pc:chgData name="Rakesh Kumar (SPTREK)" userId="3665b96c-4135-4863-99e6-de5e977f05a3" providerId="ADAL" clId="{0EF7226E-6234-4258-A0A1-94248FD740D9}" dt="2026-06-29T04:41:20.871" v="2312" actId="20577"/>
        <pc:sldMkLst>
          <pc:docMk/>
          <pc:sldMk cId="2683437580" sldId="359"/>
        </pc:sldMkLst>
      </pc:sldChg>
      <pc:sldChg chg="modSp mod modNotesTx">
        <pc:chgData name="Rakesh Kumar (SPTREK)" userId="3665b96c-4135-4863-99e6-de5e977f05a3" providerId="ADAL" clId="{0EF7226E-6234-4258-A0A1-94248FD740D9}" dt="2026-06-05T05:53:13.051" v="2279" actId="20577"/>
        <pc:sldMkLst>
          <pc:docMk/>
          <pc:sldMk cId="1950592473" sldId="361"/>
        </pc:sldMkLst>
        <pc:spChg chg="mod">
          <ac:chgData name="Rakesh Kumar (SPTREK)" userId="3665b96c-4135-4863-99e6-de5e977f05a3" providerId="ADAL" clId="{0EF7226E-6234-4258-A0A1-94248FD740D9}" dt="2026-06-05T05:53:05.719" v="2276" actId="20577"/>
          <ac:spMkLst>
            <pc:docMk/>
            <pc:sldMk cId="1950592473" sldId="361"/>
            <ac:spMk id="16" creationId="{211D0126-777B-468E-BEDB-F3916CAFDBCC}"/>
          </ac:spMkLst>
        </pc:spChg>
      </pc:sldChg>
      <pc:sldChg chg="modNotesTx">
        <pc:chgData name="Rakesh Kumar (SPTREK)" userId="3665b96c-4135-4863-99e6-de5e977f05a3" providerId="ADAL" clId="{0EF7226E-6234-4258-A0A1-94248FD740D9}" dt="2026-06-29T04:30:00.002" v="2301" actId="6549"/>
        <pc:sldMkLst>
          <pc:docMk/>
          <pc:sldMk cId="2148191968" sldId="371"/>
        </pc:sldMkLst>
      </pc:sldChg>
      <pc:sldChg chg="modSp mod modNotesTx">
        <pc:chgData name="Rakesh Kumar (SPTREK)" userId="3665b96c-4135-4863-99e6-de5e977f05a3" providerId="ADAL" clId="{0EF7226E-6234-4258-A0A1-94248FD740D9}" dt="2026-06-30T05:30:51.748" v="2352" actId="20577"/>
        <pc:sldMkLst>
          <pc:docMk/>
          <pc:sldMk cId="563641507" sldId="373"/>
        </pc:sldMkLst>
        <pc:spChg chg="mod">
          <ac:chgData name="Rakesh Kumar (SPTREK)" userId="3665b96c-4135-4863-99e6-de5e977f05a3" providerId="ADAL" clId="{0EF7226E-6234-4258-A0A1-94248FD740D9}" dt="2026-06-30T05:30:51.748" v="2352" actId="20577"/>
          <ac:spMkLst>
            <pc:docMk/>
            <pc:sldMk cId="563641507" sldId="373"/>
            <ac:spMk id="3" creationId="{0AFC5D4B-214E-9321-144A-7D894D21EDCA}"/>
          </ac:spMkLst>
        </pc:spChg>
      </pc:sldChg>
      <pc:sldChg chg="addSp modSp mod">
        <pc:chgData name="Rakesh Kumar (SPTREK)" userId="3665b96c-4135-4863-99e6-de5e977f05a3" providerId="ADAL" clId="{0EF7226E-6234-4258-A0A1-94248FD740D9}" dt="2026-06-04T05:37:20.687" v="2270" actId="1035"/>
        <pc:sldMkLst>
          <pc:docMk/>
          <pc:sldMk cId="2206459736" sldId="374"/>
        </pc:sldMkLst>
        <pc:spChg chg="add mod">
          <ac:chgData name="Rakesh Kumar (SPTREK)" userId="3665b96c-4135-4863-99e6-de5e977f05a3" providerId="ADAL" clId="{0EF7226E-6234-4258-A0A1-94248FD740D9}" dt="2026-06-04T05:37:20.687" v="2270" actId="1035"/>
          <ac:spMkLst>
            <pc:docMk/>
            <pc:sldMk cId="2206459736" sldId="374"/>
            <ac:spMk id="2" creationId="{D7994ECD-7A76-BA82-5531-8C804FB16D4A}"/>
          </ac:spMkLst>
        </pc:spChg>
        <pc:graphicFrameChg chg="mod">
          <ac:chgData name="Rakesh Kumar (SPTREK)" userId="3665b96c-4135-4863-99e6-de5e977f05a3" providerId="ADAL" clId="{0EF7226E-6234-4258-A0A1-94248FD740D9}" dt="2026-06-04T05:35:54.201" v="2262"/>
          <ac:graphicFrameMkLst>
            <pc:docMk/>
            <pc:sldMk cId="2206459736" sldId="374"/>
            <ac:graphicFrameMk id="7" creationId="{AFFEE119-B80A-85DF-CCF4-79BB3EBBD30E}"/>
          </ac:graphicFrameMkLst>
        </pc:graphicFrameChg>
      </pc:sldChg>
      <pc:sldChg chg="modSp mod">
        <pc:chgData name="Rakesh Kumar (SPTREK)" userId="3665b96c-4135-4863-99e6-de5e977f05a3" providerId="ADAL" clId="{0EF7226E-6234-4258-A0A1-94248FD740D9}" dt="2026-06-04T05:38:05.010" v="2271" actId="6549"/>
        <pc:sldMkLst>
          <pc:docMk/>
          <pc:sldMk cId="1559124525" sldId="375"/>
        </pc:sldMkLst>
        <pc:spChg chg="mod">
          <ac:chgData name="Rakesh Kumar (SPTREK)" userId="3665b96c-4135-4863-99e6-de5e977f05a3" providerId="ADAL" clId="{0EF7226E-6234-4258-A0A1-94248FD740D9}" dt="2026-06-04T05:38:05.010" v="2271" actId="6549"/>
          <ac:spMkLst>
            <pc:docMk/>
            <pc:sldMk cId="1559124525" sldId="375"/>
            <ac:spMk id="4" creationId="{DC3818B3-A134-6161-47E4-EB917933A0C5}"/>
          </ac:spMkLst>
        </pc:spChg>
      </pc:sldChg>
      <pc:sldChg chg="addSp delSp modSp add mod">
        <pc:chgData name="Rakesh Kumar (SPTREK)" userId="3665b96c-4135-4863-99e6-de5e977f05a3" providerId="ADAL" clId="{0EF7226E-6234-4258-A0A1-94248FD740D9}" dt="2026-06-04T05:27:01.363" v="2202" actId="1036"/>
        <pc:sldMkLst>
          <pc:docMk/>
          <pc:sldMk cId="1350942429" sldId="379"/>
        </pc:sldMkLst>
        <pc:spChg chg="ord">
          <ac:chgData name="Rakesh Kumar (SPTREK)" userId="3665b96c-4135-4863-99e6-de5e977f05a3" providerId="ADAL" clId="{0EF7226E-6234-4258-A0A1-94248FD740D9}" dt="2026-06-03T07:12:03.140" v="2192" actId="13244"/>
          <ac:spMkLst>
            <pc:docMk/>
            <pc:sldMk cId="1350942429" sldId="379"/>
            <ac:spMk id="2" creationId="{2465B448-E78A-C36C-CBB0-93AA3A9398D3}"/>
          </ac:spMkLst>
        </pc:spChg>
        <pc:spChg chg="ord">
          <ac:chgData name="Rakesh Kumar (SPTREK)" userId="3665b96c-4135-4863-99e6-de5e977f05a3" providerId="ADAL" clId="{0EF7226E-6234-4258-A0A1-94248FD740D9}" dt="2026-06-03T07:12:06.973" v="2193" actId="13244"/>
          <ac:spMkLst>
            <pc:docMk/>
            <pc:sldMk cId="1350942429" sldId="379"/>
            <ac:spMk id="6" creationId="{DAA249C7-5223-0D14-3C76-935231861553}"/>
          </ac:spMkLst>
        </pc:spChg>
        <pc:spChg chg="ord">
          <ac:chgData name="Rakesh Kumar (SPTREK)" userId="3665b96c-4135-4863-99e6-de5e977f05a3" providerId="ADAL" clId="{0EF7226E-6234-4258-A0A1-94248FD740D9}" dt="2026-06-03T07:12:41.884" v="2195" actId="13244"/>
          <ac:spMkLst>
            <pc:docMk/>
            <pc:sldMk cId="1350942429" sldId="379"/>
            <ac:spMk id="10" creationId="{DE1CB0FF-AB51-AD99-E693-4DAF304A4648}"/>
          </ac:spMkLst>
        </pc:spChg>
        <pc:spChg chg="mod">
          <ac:chgData name="Rakesh Kumar (SPTREK)" userId="3665b96c-4135-4863-99e6-de5e977f05a3" providerId="ADAL" clId="{0EF7226E-6234-4258-A0A1-94248FD740D9}" dt="2026-06-03T07:13:18.518" v="2199" actId="962"/>
          <ac:spMkLst>
            <pc:docMk/>
            <pc:sldMk cId="1350942429" sldId="379"/>
            <ac:spMk id="11" creationId="{F5BD024B-F92D-906D-10FC-C61EEC1141AD}"/>
          </ac:spMkLst>
        </pc:spChg>
        <pc:spChg chg="mod">
          <ac:chgData name="Rakesh Kumar (SPTREK)" userId="3665b96c-4135-4863-99e6-de5e977f05a3" providerId="ADAL" clId="{0EF7226E-6234-4258-A0A1-94248FD740D9}" dt="2026-06-03T07:13:19.158" v="2200" actId="962"/>
          <ac:spMkLst>
            <pc:docMk/>
            <pc:sldMk cId="1350942429" sldId="379"/>
            <ac:spMk id="12" creationId="{A46BD879-A4EE-2891-4F49-AC98EA5BD2A0}"/>
          </ac:spMkLst>
        </pc:spChg>
        <pc:spChg chg="add mod">
          <ac:chgData name="Rakesh Kumar (SPTREK)" userId="3665b96c-4135-4863-99e6-de5e977f05a3" providerId="ADAL" clId="{0EF7226E-6234-4258-A0A1-94248FD740D9}" dt="2026-06-04T05:27:01.363" v="2202" actId="1036"/>
          <ac:spMkLst>
            <pc:docMk/>
            <pc:sldMk cId="1350942429" sldId="379"/>
            <ac:spMk id="13" creationId="{E72A0730-04E5-393D-07DC-5F917983BD42}"/>
          </ac:spMkLst>
        </pc:spChg>
        <pc:spChg chg="mod">
          <ac:chgData name="Rakesh Kumar (SPTREK)" userId="3665b96c-4135-4863-99e6-de5e977f05a3" providerId="ADAL" clId="{0EF7226E-6234-4258-A0A1-94248FD740D9}" dt="2026-06-03T07:12:27.567" v="2194" actId="14100"/>
          <ac:spMkLst>
            <pc:docMk/>
            <pc:sldMk cId="1350942429" sldId="379"/>
            <ac:spMk id="36" creationId="{BA315C65-2B7C-CB3E-5FD2-2F21955807BC}"/>
          </ac:spMkLst>
        </pc:spChg>
        <pc:graphicFrameChg chg="add mod">
          <ac:chgData name="Rakesh Kumar (SPTREK)" userId="3665b96c-4135-4863-99e6-de5e977f05a3" providerId="ADAL" clId="{0EF7226E-6234-4258-A0A1-94248FD740D9}" dt="2026-06-03T07:12:59.811" v="2198" actId="13244"/>
          <ac:graphicFrameMkLst>
            <pc:docMk/>
            <pc:sldMk cId="1350942429" sldId="379"/>
            <ac:graphicFrameMk id="4" creationId="{ABE39510-1EB1-4028-8DC4-3E0E05CECF60}"/>
          </ac:graphicFrameMkLst>
        </pc:graphicFrameChg>
        <pc:cxnChg chg="mod">
          <ac:chgData name="Rakesh Kumar (SPTREK)" userId="3665b96c-4135-4863-99e6-de5e977f05a3" providerId="ADAL" clId="{0EF7226E-6234-4258-A0A1-94248FD740D9}" dt="2026-06-03T07:12:50.328" v="2196" actId="962"/>
          <ac:cxnSpMkLst>
            <pc:docMk/>
            <pc:sldMk cId="1350942429" sldId="379"/>
            <ac:cxnSpMk id="7" creationId="{6AC57A3F-32FD-E39D-707B-F6D9F8C062D3}"/>
          </ac:cxnSpMkLst>
        </pc:cxnChg>
        <pc:cxnChg chg="mod">
          <ac:chgData name="Rakesh Kumar (SPTREK)" userId="3665b96c-4135-4863-99e6-de5e977f05a3" providerId="ADAL" clId="{0EF7226E-6234-4258-A0A1-94248FD740D9}" dt="2026-06-03T07:12:51.483" v="2197" actId="962"/>
          <ac:cxnSpMkLst>
            <pc:docMk/>
            <pc:sldMk cId="1350942429" sldId="379"/>
            <ac:cxnSpMk id="8" creationId="{B8169DE2-5089-0579-F19F-0F8E642F32E9}"/>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capgroup.sharepoint.com/sites/NextGenMarketing-Managedservices/Mng%20svs%20Sapient%20Deliverables/BAU%20Deliverables/LAO/Data%20Reports/2025/December/FRA/529%20Employer%20Presentation/Progress%20Through%20a%20Challenging%20Time%20Frame_TRIAD%20529-E_2"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68AE"/>
            </a:solidFill>
            <a:ln>
              <a:noFill/>
            </a:ln>
            <a:effectLst/>
          </c:spPr>
          <c:invertIfNegative val="0"/>
          <c:dLbls>
            <c:dLbl>
              <c:idx val="0"/>
              <c:tx>
                <c:rich>
                  <a:bodyPr rot="0" spcFirstLastPara="1" vertOverflow="clip" horzOverflow="clip" vert="horz" wrap="square" lIns="38100" tIns="19050" rIns="38100" bIns="19050" anchor="ctr" anchorCtr="1">
                    <a:spAutoFit/>
                  </a:bodyPr>
                  <a:lstStyle/>
                  <a:p>
                    <a:pPr>
                      <a:defRPr sz="2600" b="1" i="0" u="none" strike="noStrike" kern="1200" baseline="0">
                        <a:solidFill>
                          <a:srgbClr val="005F9E"/>
                        </a:solidFill>
                        <a:latin typeface="Capital Group Sans" panose="02000503000000020004" pitchFamily="2" charset="0"/>
                        <a:ea typeface="+mn-ea"/>
                        <a:cs typeface="+mn-cs"/>
                      </a:defRPr>
                    </a:pPr>
                    <a:fld id="{10B4D2B4-6096-4942-A7C7-BACD531C6BE3}" type="VALUE">
                      <a:rPr lang="en-US">
                        <a:solidFill>
                          <a:srgbClr val="0068AE"/>
                        </a:solidFill>
                        <a:latin typeface="Capital Group Sans" panose="02000503000000020004" pitchFamily="2" charset="0"/>
                      </a:rPr>
                      <a:pPr>
                        <a:defRPr sz="2600" b="1">
                          <a:solidFill>
                            <a:srgbClr val="005F9E"/>
                          </a:solidFill>
                          <a:latin typeface="Capital Group Sans" panose="02000503000000020004" pitchFamily="2" charset="0"/>
                        </a:defRPr>
                      </a:pPr>
                      <a:t>[VALUE]</a:t>
                    </a:fld>
                    <a:endParaRPr lang="en-US"/>
                  </a:p>
                </c:rich>
              </c:tx>
              <c:numFmt formatCode="\8\8\%" sourceLinked="0"/>
              <c:spPr>
                <a:noFill/>
                <a:ln>
                  <a:noFill/>
                </a:ln>
                <a:effectLst/>
              </c:spPr>
              <c:txPr>
                <a:bodyPr rot="0" spcFirstLastPara="1" vertOverflow="clip" horzOverflow="clip" vert="horz" wrap="square" lIns="38100" tIns="19050" rIns="38100" bIns="19050" anchor="ctr" anchorCtr="1">
                  <a:spAutoFit/>
                </a:bodyPr>
                <a:lstStyle/>
                <a:p>
                  <a:pPr>
                    <a:defRPr sz="2600" b="1" i="0" u="none" strike="noStrike" kern="1200" baseline="0">
                      <a:solidFill>
                        <a:srgbClr val="005F9E"/>
                      </a:solidFill>
                      <a:latin typeface="Capital Group Sans" panose="02000503000000020004" pitchFamily="2"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E38-4760-BB66-6E6201EC9851}"/>
                </c:ext>
              </c:extLst>
            </c:dLbl>
            <c:numFmt formatCode="00000" sourceLinked="0"/>
            <c:spPr>
              <a:noFill/>
              <a:ln>
                <a:noFill/>
              </a:ln>
              <a:effectLst/>
            </c:spPr>
            <c:txPr>
              <a:bodyPr rot="0" spcFirstLastPara="1" vertOverflow="clip" horzOverflow="clip" vert="horz" wrap="square" lIns="38100" tIns="19050" rIns="38100" bIns="19050" anchor="ctr" anchorCtr="1">
                <a:spAutoFit/>
              </a:bodyPr>
              <a:lstStyle/>
              <a:p>
                <a:pPr>
                  <a:defRPr sz="2600" b="1" i="0" u="none" strike="noStrike" kern="1200" baseline="0">
                    <a:solidFill>
                      <a:schemeClr val="tx1">
                        <a:lumMod val="50000"/>
                        <a:lumOff val="50000"/>
                      </a:schemeClr>
                    </a:solidFill>
                    <a:latin typeface="Capital Group Sans" panose="0200050300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Category 1</c:v>
                </c:pt>
              </c:strCache>
            </c:strRef>
          </c:cat>
          <c:val>
            <c:numRef>
              <c:f>Sheet1!$B$2</c:f>
              <c:numCache>
                <c:formatCode>General</c:formatCode>
                <c:ptCount val="1"/>
                <c:pt idx="0">
                  <c:v>88</c:v>
                </c:pt>
              </c:numCache>
            </c:numRef>
          </c:val>
          <c:extLst>
            <c:ext xmlns:c16="http://schemas.microsoft.com/office/drawing/2014/chart" uri="{C3380CC4-5D6E-409C-BE32-E72D297353CC}">
              <c16:uniqueId val="{00000000-1630-470D-B505-31C07202EE76}"/>
            </c:ext>
          </c:extLst>
        </c:ser>
        <c:ser>
          <c:idx val="1"/>
          <c:order val="1"/>
          <c:tx>
            <c:strRef>
              <c:f>Sheet1!$C$1</c:f>
              <c:strCache>
                <c:ptCount val="1"/>
                <c:pt idx="0">
                  <c:v>Series 2</c:v>
                </c:pt>
              </c:strCache>
            </c:strRef>
          </c:tx>
          <c:spPr>
            <a:solidFill>
              <a:srgbClr val="0D90CF"/>
            </a:solidFill>
            <a:ln>
              <a:noFill/>
            </a:ln>
            <a:effectLst/>
          </c:spPr>
          <c:invertIfNegative val="0"/>
          <c:dPt>
            <c:idx val="0"/>
            <c:invertIfNegative val="0"/>
            <c:bubble3D val="0"/>
            <c:spPr>
              <a:solidFill>
                <a:srgbClr val="263940"/>
              </a:solidFill>
              <a:ln>
                <a:noFill/>
              </a:ln>
              <a:effectLst/>
            </c:spPr>
            <c:extLst>
              <c:ext xmlns:c16="http://schemas.microsoft.com/office/drawing/2014/chart" uri="{C3380CC4-5D6E-409C-BE32-E72D297353CC}">
                <c16:uniqueId val="{00000002-1630-470D-B505-31C07202EE76}"/>
              </c:ext>
            </c:extLst>
          </c:dPt>
          <c:dLbls>
            <c:dLbl>
              <c:idx val="0"/>
              <c:layout>
                <c:manualLayout>
                  <c:x val="-1.1458200967217994E-16"/>
                  <c:y val="1.0294451020704275E-2"/>
                </c:manualLayout>
              </c:layout>
              <c:tx>
                <c:rich>
                  <a:bodyPr/>
                  <a:lstStyle/>
                  <a:p>
                    <a:r>
                      <a:rPr lang="en-US" dirty="0">
                        <a:solidFill>
                          <a:srgbClr val="263940"/>
                        </a:solidFill>
                        <a:latin typeface="Capital Group Sans" panose="02000503000000020004" pitchFamily="2" charset="0"/>
                      </a:rPr>
                      <a:t>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630-470D-B505-31C07202EE76}"/>
                </c:ext>
              </c:extLst>
            </c:dLbl>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2600" b="1" i="0" u="none" strike="noStrike" kern="1200" baseline="0">
                    <a:solidFill>
                      <a:srgbClr val="263940"/>
                    </a:solidFill>
                    <a:latin typeface="Capital Group Sans" panose="0200050300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Category 1</c:v>
                </c:pt>
              </c:strCache>
            </c:strRef>
          </c:cat>
          <c:val>
            <c:numRef>
              <c:f>Sheet1!$C$2</c:f>
              <c:numCache>
                <c:formatCode>General</c:formatCode>
                <c:ptCount val="1"/>
                <c:pt idx="0">
                  <c:v>6</c:v>
                </c:pt>
              </c:numCache>
            </c:numRef>
          </c:val>
          <c:extLst>
            <c:ext xmlns:c16="http://schemas.microsoft.com/office/drawing/2014/chart" uri="{C3380CC4-5D6E-409C-BE32-E72D297353CC}">
              <c16:uniqueId val="{00000003-1630-470D-B505-31C07202EE76}"/>
            </c:ext>
          </c:extLst>
        </c:ser>
        <c:dLbls>
          <c:dLblPos val="outEnd"/>
          <c:showLegendKey val="0"/>
          <c:showVal val="1"/>
          <c:showCatName val="0"/>
          <c:showSerName val="0"/>
          <c:showPercent val="0"/>
          <c:showBubbleSize val="0"/>
        </c:dLbls>
        <c:gapWidth val="172"/>
        <c:overlap val="-100"/>
        <c:axId val="1310054415"/>
        <c:axId val="1310055375"/>
      </c:barChart>
      <c:catAx>
        <c:axId val="1310054415"/>
        <c:scaling>
          <c:orientation val="minMax"/>
        </c:scaling>
        <c:delete val="1"/>
        <c:axPos val="b"/>
        <c:numFmt formatCode="General" sourceLinked="1"/>
        <c:majorTickMark val="none"/>
        <c:minorTickMark val="none"/>
        <c:tickLblPos val="nextTo"/>
        <c:crossAx val="1310055375"/>
        <c:crosses val="autoZero"/>
        <c:auto val="1"/>
        <c:lblAlgn val="ctr"/>
        <c:lblOffset val="100"/>
        <c:noMultiLvlLbl val="0"/>
      </c:catAx>
      <c:valAx>
        <c:axId val="1310055375"/>
        <c:scaling>
          <c:orientation val="minMax"/>
        </c:scaling>
        <c:delete val="1"/>
        <c:axPos val="l"/>
        <c:numFmt formatCode="General" sourceLinked="1"/>
        <c:majorTickMark val="none"/>
        <c:minorTickMark val="none"/>
        <c:tickLblPos val="nextTo"/>
        <c:crossAx val="13100544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045901954194076E-2"/>
          <c:y val="1.3238388900103837E-2"/>
          <c:w val="0.97392489417604022"/>
          <c:h val="0.86573991611218659"/>
        </c:manualLayout>
      </c:layout>
      <c:barChart>
        <c:barDir val="col"/>
        <c:grouping val="clustered"/>
        <c:varyColors val="0"/>
        <c:ser>
          <c:idx val="0"/>
          <c:order val="0"/>
          <c:tx>
            <c:strRef>
              <c:f>Sheet1!$B$1</c:f>
              <c:strCache>
                <c:ptCount val="1"/>
                <c:pt idx="0">
                  <c:v>2026</c:v>
                </c:pt>
              </c:strCache>
            </c:strRef>
          </c:tx>
          <c:spPr>
            <a:solidFill>
              <a:srgbClr val="263940"/>
            </a:solidFill>
            <a:ln>
              <a:noFill/>
            </a:ln>
            <a:effectLst/>
          </c:spPr>
          <c:invertIfNegative val="0"/>
          <c:dLbls>
            <c:dLbl>
              <c:idx val="0"/>
              <c:layout>
                <c:manualLayout>
                  <c:x val="5.5896346966406498E-18"/>
                  <c:y val="6.0010556838664658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spc="-50" baseline="0">
                      <a:solidFill>
                        <a:srgbClr val="FFFFFF">
                          <a:alpha val="0"/>
                        </a:srgbClr>
                      </a:solidFill>
                      <a:latin typeface="Capital Group Sans" panose="02000503000000020004" pitchFamily="2"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4527488356460369E-2"/>
                      <c:h val="6.5469917619778634E-2"/>
                    </c:manualLayout>
                  </c15:layout>
                </c:ext>
                <c:ext xmlns:c16="http://schemas.microsoft.com/office/drawing/2014/chart" uri="{C3380CC4-5D6E-409C-BE32-E72D297353CC}">
                  <c16:uniqueId val="{00000002-E62C-46DD-9AEE-D100023D1A68}"/>
                </c:ext>
              </c:extLst>
            </c:dLbl>
            <c:dLbl>
              <c:idx val="1"/>
              <c:layout>
                <c:manualLayout>
                  <c:x val="-4.4717077573125198E-17"/>
                  <c:y val="6.44013258282968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62C-46DD-9AEE-D100023D1A68}"/>
                </c:ext>
              </c:extLst>
            </c:dLbl>
            <c:dLbl>
              <c:idx val="2"/>
              <c:layout>
                <c:manualLayout>
                  <c:x val="-8.9434155146250396E-17"/>
                  <c:y val="6.44013258282968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2C-46DD-9AEE-D100023D1A68}"/>
                </c:ext>
              </c:extLst>
            </c:dLbl>
            <c:dLbl>
              <c:idx val="3"/>
              <c:layout>
                <c:manualLayout>
                  <c:x val="0"/>
                  <c:y val="6.44013258282968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2C-46DD-9AEE-D100023D1A68}"/>
                </c:ext>
              </c:extLst>
            </c:dLbl>
            <c:dLbl>
              <c:idx val="4"/>
              <c:layout>
                <c:manualLayout>
                  <c:x val="0"/>
                  <c:y val="6.440132582829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2C-46DD-9AEE-D100023D1A6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50" baseline="0">
                    <a:solidFill>
                      <a:schemeClr val="bg1"/>
                    </a:solidFill>
                    <a:latin typeface="Capital Group Sans" panose="02000503000000020004"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2-year public (in–state)</c:v>
                </c:pt>
                <c:pt idx="1">
                  <c:v>4-year public (in–state)</c:v>
                </c:pt>
                <c:pt idx="2">
                  <c:v>4-year public (out–of–state)</c:v>
                </c:pt>
                <c:pt idx="3">
                  <c:v>Private university</c:v>
                </c:pt>
                <c:pt idx="4">
                  <c:v>Ivy League university</c:v>
                </c:pt>
              </c:strCache>
            </c:strRef>
          </c:cat>
          <c:val>
            <c:numRef>
              <c:f>Sheet1!$B$2:$B$6</c:f>
              <c:numCache>
                <c:formatCode>"$"#,##0_);[Red]\("$"#,##0\)</c:formatCode>
                <c:ptCount val="5"/>
                <c:pt idx="0">
                  <c:v>45915</c:v>
                </c:pt>
                <c:pt idx="1">
                  <c:v>96536</c:v>
                </c:pt>
                <c:pt idx="2">
                  <c:v>129967</c:v>
                </c:pt>
                <c:pt idx="3">
                  <c:v>200965</c:v>
                </c:pt>
                <c:pt idx="4">
                  <c:v>397468</c:v>
                </c:pt>
              </c:numCache>
            </c:numRef>
          </c:val>
          <c:extLst>
            <c:ext xmlns:c16="http://schemas.microsoft.com/office/drawing/2014/chart" uri="{C3380CC4-5D6E-409C-BE32-E72D297353CC}">
              <c16:uniqueId val="{00000000-61E8-47A3-9F6D-52CF3F5CCFCF}"/>
            </c:ext>
          </c:extLst>
        </c:ser>
        <c:ser>
          <c:idx val="1"/>
          <c:order val="1"/>
          <c:tx>
            <c:strRef>
              <c:f>Sheet1!$C$1</c:f>
              <c:strCache>
                <c:ptCount val="1"/>
                <c:pt idx="0">
                  <c:v>2043</c:v>
                </c:pt>
              </c:strCache>
            </c:strRef>
          </c:tx>
          <c:spPr>
            <a:solidFill>
              <a:srgbClr val="0068AE"/>
            </a:solidFill>
            <a:ln>
              <a:noFill/>
            </a:ln>
            <a:effectLst/>
          </c:spPr>
          <c:invertIfNegative val="0"/>
          <c:dLbls>
            <c:dLbl>
              <c:idx val="0"/>
              <c:layout>
                <c:manualLayout>
                  <c:x val="0"/>
                  <c:y val="6.4401325828296829E-2"/>
                </c:manualLayout>
              </c:layout>
              <c:tx>
                <c:rich>
                  <a:bodyPr/>
                  <a:lstStyle/>
                  <a:p>
                    <a:fld id="{65414198-891F-457B-8E4E-CAA7507125E5}" type="VALUE">
                      <a:rPr lang="en-US" spc="-50" baseline="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1E8-47A3-9F6D-52CF3F5CCFCF}"/>
                </c:ext>
              </c:extLst>
            </c:dLbl>
            <c:dLbl>
              <c:idx val="1"/>
              <c:layout>
                <c:manualLayout>
                  <c:x val="-4.4717077573125198E-17"/>
                  <c:y val="6.440132582829694E-2"/>
                </c:manualLayout>
              </c:layout>
              <c:tx>
                <c:rich>
                  <a:bodyPr/>
                  <a:lstStyle/>
                  <a:p>
                    <a:fld id="{6D35BE20-2B88-4CD9-9792-9C878B29ABA0}" type="VALUE">
                      <a:rPr lang="en-US" spc="-50" baseline="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1E8-47A3-9F6D-52CF3F5CCFCF}"/>
                </c:ext>
              </c:extLst>
            </c:dLbl>
            <c:dLbl>
              <c:idx val="2"/>
              <c:layout>
                <c:manualLayout>
                  <c:x val="0"/>
                  <c:y val="6.4401325828296829E-2"/>
                </c:manualLayout>
              </c:layout>
              <c:tx>
                <c:rich>
                  <a:bodyPr/>
                  <a:lstStyle/>
                  <a:p>
                    <a:fld id="{896BA10D-6767-4351-BDFE-D8757B2030A3}" type="VALUE">
                      <a:rPr lang="en-US" spc="-50" baseline="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1E8-47A3-9F6D-52CF3F5CCFCF}"/>
                </c:ext>
              </c:extLst>
            </c:dLbl>
            <c:dLbl>
              <c:idx val="3"/>
              <c:layout>
                <c:manualLayout>
                  <c:x val="-1.7886831029250079E-16"/>
                  <c:y val="6.440132582829694E-2"/>
                </c:manualLayout>
              </c:layout>
              <c:tx>
                <c:rich>
                  <a:bodyPr/>
                  <a:lstStyle/>
                  <a:p>
                    <a:fld id="{0B12FD77-6CC6-41BA-9AD8-3305695C85EC}" type="VALUE">
                      <a:rPr lang="en-US" spc="-50" baseline="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1E8-47A3-9F6D-52CF3F5CCFCF}"/>
                </c:ext>
              </c:extLst>
            </c:dLbl>
            <c:dLbl>
              <c:idx val="4"/>
              <c:layout>
                <c:manualLayout>
                  <c:x val="-1.7886831029250079E-16"/>
                  <c:y val="6.4401325828296954E-2"/>
                </c:manualLayout>
              </c:layout>
              <c:tx>
                <c:rich>
                  <a:bodyPr/>
                  <a:lstStyle/>
                  <a:p>
                    <a:fld id="{2BA7F065-17B2-462D-AFC3-200EB754EE5E}" type="VALUE">
                      <a:rPr lang="en-US" spc="-50" baseline="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1E8-47A3-9F6D-52CF3F5CCFC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spc="-50" baseline="0">
                    <a:solidFill>
                      <a:schemeClr val="bg1"/>
                    </a:solidFill>
                    <a:latin typeface="Capital Group Sans" panose="02000503000000020004"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2-year public (in–state)</c:v>
                </c:pt>
                <c:pt idx="1">
                  <c:v>4-year public (in–state)</c:v>
                </c:pt>
                <c:pt idx="2">
                  <c:v>4-year public (out–of–state)</c:v>
                </c:pt>
                <c:pt idx="3">
                  <c:v>Private university</c:v>
                </c:pt>
                <c:pt idx="4">
                  <c:v>Ivy League university</c:v>
                </c:pt>
              </c:strCache>
            </c:strRef>
          </c:cat>
          <c:val>
            <c:numRef>
              <c:f>Sheet1!$C$2:$C$6</c:f>
              <c:numCache>
                <c:formatCode>"$"#,##0_);[Red]\("$"#,##0\)</c:formatCode>
                <c:ptCount val="5"/>
                <c:pt idx="0">
                  <c:v>105238</c:v>
                </c:pt>
                <c:pt idx="1">
                  <c:v>221263</c:v>
                </c:pt>
                <c:pt idx="2">
                  <c:v>297887</c:v>
                </c:pt>
                <c:pt idx="3">
                  <c:v>460616</c:v>
                </c:pt>
                <c:pt idx="4">
                  <c:v>911004</c:v>
                </c:pt>
              </c:numCache>
            </c:numRef>
          </c:val>
          <c:extLst>
            <c:ext xmlns:c16="http://schemas.microsoft.com/office/drawing/2014/chart" uri="{C3380CC4-5D6E-409C-BE32-E72D297353CC}">
              <c16:uniqueId val="{00000006-61E8-47A3-9F6D-52CF3F5CCFCF}"/>
            </c:ext>
          </c:extLst>
        </c:ser>
        <c:dLbls>
          <c:showLegendKey val="0"/>
          <c:showVal val="0"/>
          <c:showCatName val="0"/>
          <c:showSerName val="0"/>
          <c:showPercent val="0"/>
          <c:showBubbleSize val="0"/>
        </c:dLbls>
        <c:gapWidth val="63"/>
        <c:overlap val="-27"/>
        <c:axId val="1155968464"/>
        <c:axId val="1120308368"/>
      </c:barChart>
      <c:catAx>
        <c:axId val="115596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Capital Group Sans" panose="02000503000000020004" pitchFamily="2" charset="0"/>
                <a:ea typeface="+mn-ea"/>
                <a:cs typeface="+mn-cs"/>
              </a:defRPr>
            </a:pPr>
            <a:endParaRPr lang="en-US"/>
          </a:p>
        </c:txPr>
        <c:crossAx val="1120308368"/>
        <c:crosses val="autoZero"/>
        <c:auto val="1"/>
        <c:lblAlgn val="ctr"/>
        <c:lblOffset val="100"/>
        <c:noMultiLvlLbl val="0"/>
      </c:catAx>
      <c:valAx>
        <c:axId val="1120308368"/>
        <c:scaling>
          <c:orientation val="minMax"/>
        </c:scaling>
        <c:delete val="1"/>
        <c:axPos val="l"/>
        <c:numFmt formatCode="&quot;$&quot;#,##0_);[Red]\(&quot;$&quot;#,##0\)" sourceLinked="1"/>
        <c:majorTickMark val="none"/>
        <c:minorTickMark val="none"/>
        <c:tickLblPos val="nextTo"/>
        <c:crossAx val="1155968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348849567578399E-2"/>
          <c:y val="4.7817733051350599E-2"/>
          <c:w val="0.94530230086484301"/>
          <c:h val="0.83868248967328096"/>
        </c:manualLayout>
      </c:layout>
      <c:barChart>
        <c:barDir val="col"/>
        <c:grouping val="stacked"/>
        <c:varyColors val="0"/>
        <c:ser>
          <c:idx val="0"/>
          <c:order val="0"/>
          <c:tx>
            <c:strRef>
              <c:f>Sheet1!$B$1</c:f>
              <c:strCache>
                <c:ptCount val="1"/>
                <c:pt idx="0">
                  <c:v>Series 1</c:v>
                </c:pt>
              </c:strCache>
            </c:strRef>
          </c:tx>
          <c:spPr>
            <a:solidFill>
              <a:schemeClr val="accent2"/>
            </a:solidFill>
            <a:ln>
              <a:noFill/>
            </a:ln>
            <a:effectLst/>
          </c:spPr>
          <c:invertIfNegative val="0"/>
          <c:dPt>
            <c:idx val="0"/>
            <c:invertIfNegative val="0"/>
            <c:bubble3D val="0"/>
            <c:spPr>
              <a:solidFill>
                <a:srgbClr val="0068AE"/>
              </a:solidFill>
              <a:ln>
                <a:noFill/>
              </a:ln>
              <a:effectLst/>
            </c:spPr>
            <c:extLst>
              <c:ext xmlns:c16="http://schemas.microsoft.com/office/drawing/2014/chart" uri="{C3380CC4-5D6E-409C-BE32-E72D297353CC}">
                <c16:uniqueId val="{00000001-13D7-4CC2-BB53-41DA840F793B}"/>
              </c:ext>
            </c:extLst>
          </c:dPt>
          <c:dPt>
            <c:idx val="1"/>
            <c:invertIfNegative val="0"/>
            <c:bubble3D val="0"/>
            <c:spPr>
              <a:solidFill>
                <a:srgbClr val="00A882"/>
              </a:solidFill>
              <a:ln>
                <a:noFill/>
              </a:ln>
              <a:effectLst/>
            </c:spPr>
            <c:extLst>
              <c:ext xmlns:c16="http://schemas.microsoft.com/office/drawing/2014/chart" uri="{C3380CC4-5D6E-409C-BE32-E72D297353CC}">
                <c16:uniqueId val="{00000002-BEB3-DA48-BA7E-C106313DE70C}"/>
              </c:ext>
            </c:extLst>
          </c:dPt>
          <c:cat>
            <c:strRef>
              <c:f>Sheet1!$A$2:$A$3</c:f>
              <c:strCache>
                <c:ptCount val="2"/>
                <c:pt idx="0">
                  <c:v>Save</c:v>
                </c:pt>
                <c:pt idx="1">
                  <c:v>Borrow</c:v>
                </c:pt>
              </c:strCache>
            </c:strRef>
          </c:cat>
          <c:val>
            <c:numRef>
              <c:f>Sheet1!$B$2:$B$3</c:f>
              <c:numCache>
                <c:formatCode>General</c:formatCode>
                <c:ptCount val="2"/>
                <c:pt idx="0">
                  <c:v>25000</c:v>
                </c:pt>
                <c:pt idx="1">
                  <c:v>25000</c:v>
                </c:pt>
              </c:numCache>
            </c:numRef>
          </c:val>
          <c:extLst>
            <c:ext xmlns:c16="http://schemas.microsoft.com/office/drawing/2014/chart" uri="{C3380CC4-5D6E-409C-BE32-E72D297353CC}">
              <c16:uniqueId val="{00000002-13D7-4CC2-BB53-41DA840F793B}"/>
            </c:ext>
          </c:extLst>
        </c:ser>
        <c:ser>
          <c:idx val="1"/>
          <c:order val="1"/>
          <c:tx>
            <c:strRef>
              <c:f>Sheet1!$C$1</c:f>
              <c:strCache>
                <c:ptCount val="1"/>
                <c:pt idx="0">
                  <c:v>Series 2</c:v>
                </c:pt>
              </c:strCache>
            </c:strRef>
          </c:tx>
          <c:spPr>
            <a:solidFill>
              <a:srgbClr val="00A882"/>
            </a:solidFill>
            <a:ln>
              <a:noFill/>
            </a:ln>
            <a:effectLst/>
          </c:spPr>
          <c:invertIfNegative val="0"/>
          <c:cat>
            <c:strRef>
              <c:f>Sheet1!$A$2:$A$3</c:f>
              <c:strCache>
                <c:ptCount val="2"/>
                <c:pt idx="0">
                  <c:v>Save</c:v>
                </c:pt>
                <c:pt idx="1">
                  <c:v>Borrow</c:v>
                </c:pt>
              </c:strCache>
            </c:strRef>
          </c:cat>
          <c:val>
            <c:numRef>
              <c:f>Sheet1!$C$2:$C$3</c:f>
              <c:numCache>
                <c:formatCode>General</c:formatCode>
                <c:ptCount val="2"/>
                <c:pt idx="0">
                  <c:v>0</c:v>
                </c:pt>
                <c:pt idx="1">
                  <c:v>8360</c:v>
                </c:pt>
              </c:numCache>
            </c:numRef>
          </c:val>
          <c:extLst>
            <c:ext xmlns:c16="http://schemas.microsoft.com/office/drawing/2014/chart" uri="{C3380CC4-5D6E-409C-BE32-E72D297353CC}">
              <c16:uniqueId val="{00000003-13D7-4CC2-BB53-41DA840F793B}"/>
            </c:ext>
          </c:extLst>
        </c:ser>
        <c:dLbls>
          <c:showLegendKey val="0"/>
          <c:showVal val="0"/>
          <c:showCatName val="0"/>
          <c:showSerName val="0"/>
          <c:showPercent val="0"/>
          <c:showBubbleSize val="0"/>
        </c:dLbls>
        <c:gapWidth val="149"/>
        <c:overlap val="100"/>
        <c:axId val="561649736"/>
        <c:axId val="561645816"/>
      </c:barChart>
      <c:catAx>
        <c:axId val="561649736"/>
        <c:scaling>
          <c:orientation val="minMax"/>
        </c:scaling>
        <c:delete val="1"/>
        <c:axPos val="b"/>
        <c:numFmt formatCode="General" sourceLinked="1"/>
        <c:majorTickMark val="none"/>
        <c:minorTickMark val="none"/>
        <c:tickLblPos val="nextTo"/>
        <c:crossAx val="561645816"/>
        <c:crosses val="autoZero"/>
        <c:auto val="1"/>
        <c:lblAlgn val="ctr"/>
        <c:lblOffset val="100"/>
        <c:noMultiLvlLbl val="0"/>
      </c:catAx>
      <c:valAx>
        <c:axId val="561645816"/>
        <c:scaling>
          <c:orientation val="minMax"/>
        </c:scaling>
        <c:delete val="1"/>
        <c:axPos val="l"/>
        <c:numFmt formatCode="General" sourceLinked="0"/>
        <c:majorTickMark val="none"/>
        <c:minorTickMark val="none"/>
        <c:tickLblPos val="nextTo"/>
        <c:crossAx val="561649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97754705264801E-2"/>
          <c:y val="4.369252975954549E-2"/>
          <c:w val="0.95937499999999998"/>
          <c:h val="0.85981284963245475"/>
        </c:manualLayout>
      </c:layout>
      <c:barChart>
        <c:barDir val="col"/>
        <c:grouping val="clustered"/>
        <c:varyColors val="0"/>
        <c:ser>
          <c:idx val="0"/>
          <c:order val="0"/>
          <c:tx>
            <c:strRef>
              <c:f>Sheet1!$B$1</c:f>
              <c:strCache>
                <c:ptCount val="1"/>
                <c:pt idx="0">
                  <c:v>Taxable account</c:v>
                </c:pt>
              </c:strCache>
            </c:strRef>
          </c:tx>
          <c:spPr>
            <a:solidFill>
              <a:srgbClr val="263940"/>
            </a:solidFill>
            <a:ln>
              <a:noFill/>
            </a:ln>
            <a:effectLst/>
          </c:spPr>
          <c:invertIfNegative val="0"/>
          <c:cat>
            <c:strRef>
              <c:f>Sheet1!$A$2:$A$4</c:f>
              <c:strCache>
                <c:ptCount val="3"/>
                <c:pt idx="0">
                  <c:v>$100 per month</c:v>
                </c:pt>
                <c:pt idx="1">
                  <c:v>$200 per month</c:v>
                </c:pt>
                <c:pt idx="2">
                  <c:v>$300 per month</c:v>
                </c:pt>
              </c:strCache>
            </c:strRef>
          </c:cat>
          <c:val>
            <c:numRef>
              <c:f>Sheet1!$B$2:$B$4</c:f>
              <c:numCache>
                <c:formatCode>General</c:formatCode>
                <c:ptCount val="3"/>
                <c:pt idx="0" formatCode="#,##0">
                  <c:v>33311</c:v>
                </c:pt>
                <c:pt idx="1">
                  <c:v>66623</c:v>
                </c:pt>
                <c:pt idx="2">
                  <c:v>99934</c:v>
                </c:pt>
              </c:numCache>
            </c:numRef>
          </c:val>
          <c:extLst>
            <c:ext xmlns:c16="http://schemas.microsoft.com/office/drawing/2014/chart" uri="{C3380CC4-5D6E-409C-BE32-E72D297353CC}">
              <c16:uniqueId val="{00000000-23B8-4390-B6FC-BED3C045C104}"/>
            </c:ext>
          </c:extLst>
        </c:ser>
        <c:ser>
          <c:idx val="1"/>
          <c:order val="1"/>
          <c:tx>
            <c:strRef>
              <c:f>Sheet1!$C$1</c:f>
              <c:strCache>
                <c:ptCount val="1"/>
                <c:pt idx="0">
                  <c:v>Tax-free account</c:v>
                </c:pt>
              </c:strCache>
            </c:strRef>
          </c:tx>
          <c:spPr>
            <a:solidFill>
              <a:srgbClr val="0068AE"/>
            </a:solidFill>
            <a:ln>
              <a:noFill/>
            </a:ln>
            <a:effectLst/>
          </c:spPr>
          <c:invertIfNegative val="0"/>
          <c:cat>
            <c:strRef>
              <c:f>Sheet1!$A$2:$A$4</c:f>
              <c:strCache>
                <c:ptCount val="3"/>
                <c:pt idx="0">
                  <c:v>$100 per month</c:v>
                </c:pt>
                <c:pt idx="1">
                  <c:v>$200 per month</c:v>
                </c:pt>
                <c:pt idx="2">
                  <c:v>$300 per month</c:v>
                </c:pt>
              </c:strCache>
            </c:strRef>
          </c:cat>
          <c:val>
            <c:numRef>
              <c:f>Sheet1!$C$2:$C$4</c:f>
              <c:numCache>
                <c:formatCode>General</c:formatCode>
                <c:ptCount val="3"/>
                <c:pt idx="0">
                  <c:v>38929</c:v>
                </c:pt>
                <c:pt idx="1">
                  <c:v>77858</c:v>
                </c:pt>
                <c:pt idx="2">
                  <c:v>116787</c:v>
                </c:pt>
              </c:numCache>
            </c:numRef>
          </c:val>
          <c:extLst>
            <c:ext xmlns:c16="http://schemas.microsoft.com/office/drawing/2014/chart" uri="{C3380CC4-5D6E-409C-BE32-E72D297353CC}">
              <c16:uniqueId val="{00000001-23B8-4390-B6FC-BED3C045C104}"/>
            </c:ext>
          </c:extLst>
        </c:ser>
        <c:dLbls>
          <c:showLegendKey val="0"/>
          <c:showVal val="0"/>
          <c:showCatName val="0"/>
          <c:showSerName val="0"/>
          <c:showPercent val="0"/>
          <c:showBubbleSize val="0"/>
        </c:dLbls>
        <c:gapWidth val="111"/>
        <c:overlap val="-27"/>
        <c:axId val="561649344"/>
        <c:axId val="561648560"/>
      </c:barChart>
      <c:catAx>
        <c:axId val="561649344"/>
        <c:scaling>
          <c:orientation val="minMax"/>
        </c:scaling>
        <c:delete val="0"/>
        <c:axPos val="b"/>
        <c:numFmt formatCode="General" sourceLinked="1"/>
        <c:majorTickMark val="none"/>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Capital Group Sans" panose="02000503000000020004" pitchFamily="2" charset="0"/>
                <a:ea typeface="+mn-ea"/>
                <a:cs typeface="+mn-cs"/>
              </a:defRPr>
            </a:pPr>
            <a:endParaRPr lang="en-US"/>
          </a:p>
        </c:txPr>
        <c:crossAx val="561648560"/>
        <c:crosses val="autoZero"/>
        <c:auto val="1"/>
        <c:lblAlgn val="ctr"/>
        <c:lblOffset val="100"/>
        <c:noMultiLvlLbl val="0"/>
      </c:catAx>
      <c:valAx>
        <c:axId val="56164856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649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'[Progress Through a Challenging Time Frame_TRIAD 529-E_2025 1231_DATA.xlsx]Mountain Chart'!$B$2</c:f>
              <c:strCache>
                <c:ptCount val="1"/>
                <c:pt idx="0">
                  <c:v>Investment Company of America 529 E, New Perspective Fund 529 E, &amp; Bond Fund of America 529 E</c:v>
                </c:pt>
              </c:strCache>
            </c:strRef>
          </c:tx>
          <c:spPr>
            <a:ln w="28575" cap="rnd">
              <a:solidFill>
                <a:srgbClr val="005F9E"/>
              </a:solidFill>
              <a:round/>
            </a:ln>
            <a:effectLst/>
          </c:spPr>
          <c:marker>
            <c:symbol val="none"/>
          </c:marker>
          <c:cat>
            <c:numRef>
              <c:f>'[Progress Through a Challenging Time Frame_TRIAD 529-E_2025 1231_DATA.xlsx]Mountain Chart'!$A$3:$A$23</c:f>
              <c:numCache>
                <c:formatCode>m/d/yyyy</c:formatCode>
                <c:ptCount val="21"/>
                <c:pt idx="0">
                  <c:v>39447</c:v>
                </c:pt>
                <c:pt idx="1">
                  <c:v>39813</c:v>
                </c:pt>
                <c:pt idx="2">
                  <c:v>40178</c:v>
                </c:pt>
                <c:pt idx="3">
                  <c:v>40543</c:v>
                </c:pt>
                <c:pt idx="4">
                  <c:v>40908</c:v>
                </c:pt>
                <c:pt idx="5">
                  <c:v>41274</c:v>
                </c:pt>
                <c:pt idx="6">
                  <c:v>41639</c:v>
                </c:pt>
                <c:pt idx="7">
                  <c:v>42004</c:v>
                </c:pt>
                <c:pt idx="8">
                  <c:v>42369</c:v>
                </c:pt>
                <c:pt idx="9">
                  <c:v>42735</c:v>
                </c:pt>
                <c:pt idx="10">
                  <c:v>43100</c:v>
                </c:pt>
                <c:pt idx="11">
                  <c:v>43465</c:v>
                </c:pt>
                <c:pt idx="12">
                  <c:v>43830</c:v>
                </c:pt>
                <c:pt idx="13">
                  <c:v>44196</c:v>
                </c:pt>
                <c:pt idx="14">
                  <c:v>44561</c:v>
                </c:pt>
                <c:pt idx="15">
                  <c:v>44926</c:v>
                </c:pt>
                <c:pt idx="16">
                  <c:v>45291</c:v>
                </c:pt>
                <c:pt idx="17">
                  <c:v>45657</c:v>
                </c:pt>
                <c:pt idx="18">
                  <c:v>46022</c:v>
                </c:pt>
              </c:numCache>
            </c:numRef>
          </c:cat>
          <c:val>
            <c:numRef>
              <c:f>'[Progress Through a Challenging Time Frame_TRIAD 529-E_2025 1231_DATA.xlsx]Mountain Chart'!$B$3:$B$23</c:f>
              <c:numCache>
                <c:formatCode>"$"#,##0_);\("$"#,##0\)</c:formatCode>
                <c:ptCount val="21"/>
                <c:pt idx="0">
                  <c:v>5000</c:v>
                </c:pt>
                <c:pt idx="1">
                  <c:v>4272.483969931799</c:v>
                </c:pt>
                <c:pt idx="2">
                  <c:v>6705.5640768253334</c:v>
                </c:pt>
                <c:pt idx="3">
                  <c:v>8628.1124289929303</c:v>
                </c:pt>
                <c:pt idx="4">
                  <c:v>9631.4945325390363</c:v>
                </c:pt>
                <c:pt idx="5">
                  <c:v>12134.835321560571</c:v>
                </c:pt>
                <c:pt idx="6">
                  <c:v>15522.537005257946</c:v>
                </c:pt>
                <c:pt idx="7">
                  <c:v>17710.758047518109</c:v>
                </c:pt>
                <c:pt idx="8">
                  <c:v>19047.791370168296</c:v>
                </c:pt>
                <c:pt idx="9">
                  <c:v>21368.588924983207</c:v>
                </c:pt>
                <c:pt idx="10">
                  <c:v>26099.134969372004</c:v>
                </c:pt>
                <c:pt idx="11">
                  <c:v>26073.17511964788</c:v>
                </c:pt>
                <c:pt idx="12">
                  <c:v>32620.069805777101</c:v>
                </c:pt>
                <c:pt idx="13">
                  <c:v>40340.973098763221</c:v>
                </c:pt>
                <c:pt idx="14">
                  <c:v>46898.52552856128</c:v>
                </c:pt>
                <c:pt idx="15">
                  <c:v>39487.769161414319</c:v>
                </c:pt>
                <c:pt idx="16">
                  <c:v>48083.774411828861</c:v>
                </c:pt>
                <c:pt idx="17">
                  <c:v>55845.257486314644</c:v>
                </c:pt>
                <c:pt idx="18">
                  <c:v>65916.147668934093</c:v>
                </c:pt>
              </c:numCache>
            </c:numRef>
          </c:val>
          <c:smooth val="0"/>
          <c:extLst>
            <c:ext xmlns:c16="http://schemas.microsoft.com/office/drawing/2014/chart" uri="{C3380CC4-5D6E-409C-BE32-E72D297353CC}">
              <c16:uniqueId val="{00000000-F17D-45F9-8BBA-85F596CD80A0}"/>
            </c:ext>
          </c:extLst>
        </c:ser>
        <c:ser>
          <c:idx val="1"/>
          <c:order val="1"/>
          <c:tx>
            <c:strRef>
              <c:f>'[Progress Through a Challenging Time Frame_TRIAD 529-E_2025 1231_DATA.xlsx]Mountain Chart'!$C$2</c:f>
              <c:strCache>
                <c:ptCount val="1"/>
                <c:pt idx="0">
                  <c:v>USTREAS T-Bill Auction Ave 3 Mon</c:v>
                </c:pt>
              </c:strCache>
            </c:strRef>
          </c:tx>
          <c:spPr>
            <a:ln w="28575" cap="rnd">
              <a:solidFill>
                <a:schemeClr val="tx1"/>
              </a:solidFill>
              <a:round/>
            </a:ln>
            <a:effectLst/>
          </c:spPr>
          <c:marker>
            <c:symbol val="none"/>
          </c:marker>
          <c:cat>
            <c:numRef>
              <c:f>'[Progress Through a Challenging Time Frame_TRIAD 529-E_2025 1231_DATA.xlsx]Mountain Chart'!$A$3:$A$23</c:f>
              <c:numCache>
                <c:formatCode>m/d/yyyy</c:formatCode>
                <c:ptCount val="21"/>
                <c:pt idx="0">
                  <c:v>39447</c:v>
                </c:pt>
                <c:pt idx="1">
                  <c:v>39813</c:v>
                </c:pt>
                <c:pt idx="2">
                  <c:v>40178</c:v>
                </c:pt>
                <c:pt idx="3">
                  <c:v>40543</c:v>
                </c:pt>
                <c:pt idx="4">
                  <c:v>40908</c:v>
                </c:pt>
                <c:pt idx="5">
                  <c:v>41274</c:v>
                </c:pt>
                <c:pt idx="6">
                  <c:v>41639</c:v>
                </c:pt>
                <c:pt idx="7">
                  <c:v>42004</c:v>
                </c:pt>
                <c:pt idx="8">
                  <c:v>42369</c:v>
                </c:pt>
                <c:pt idx="9">
                  <c:v>42735</c:v>
                </c:pt>
                <c:pt idx="10">
                  <c:v>43100</c:v>
                </c:pt>
                <c:pt idx="11">
                  <c:v>43465</c:v>
                </c:pt>
                <c:pt idx="12">
                  <c:v>43830</c:v>
                </c:pt>
                <c:pt idx="13">
                  <c:v>44196</c:v>
                </c:pt>
                <c:pt idx="14">
                  <c:v>44561</c:v>
                </c:pt>
                <c:pt idx="15">
                  <c:v>44926</c:v>
                </c:pt>
                <c:pt idx="16">
                  <c:v>45291</c:v>
                </c:pt>
                <c:pt idx="17">
                  <c:v>45657</c:v>
                </c:pt>
                <c:pt idx="18">
                  <c:v>46022</c:v>
                </c:pt>
              </c:numCache>
            </c:numRef>
          </c:cat>
          <c:val>
            <c:numRef>
              <c:f>'[Progress Through a Challenging Time Frame_TRIAD 529-E_2025 1231_DATA.xlsx]Mountain Chart'!$C$3:$C$23</c:f>
              <c:numCache>
                <c:formatCode>"$"#,##0_);\("$"#,##0\)</c:formatCode>
                <c:ptCount val="21"/>
                <c:pt idx="0">
                  <c:v>5000</c:v>
                </c:pt>
                <c:pt idx="1">
                  <c:v>6281.3357394037102</c:v>
                </c:pt>
                <c:pt idx="2">
                  <c:v>7492.37442256337</c:v>
                </c:pt>
                <c:pt idx="3">
                  <c:v>8703.628983594961</c:v>
                </c:pt>
                <c:pt idx="4">
                  <c:v>9908.5910635876935</c:v>
                </c:pt>
                <c:pt idx="5">
                  <c:v>11118.074809309994</c:v>
                </c:pt>
                <c:pt idx="6">
                  <c:v>12325.257475330271</c:v>
                </c:pt>
                <c:pt idx="7">
                  <c:v>13529.500372505867</c:v>
                </c:pt>
                <c:pt idx="8">
                  <c:v>14737.191375655089</c:v>
                </c:pt>
                <c:pt idx="9">
                  <c:v>15988.6674853237</c:v>
                </c:pt>
                <c:pt idx="10">
                  <c:v>17350.478662267516</c:v>
                </c:pt>
                <c:pt idx="11">
                  <c:v>18913.681466409118</c:v>
                </c:pt>
                <c:pt idx="12">
                  <c:v>20530.780302035346</c:v>
                </c:pt>
                <c:pt idx="13">
                  <c:v>21810.79321765912</c:v>
                </c:pt>
                <c:pt idx="14">
                  <c:v>23021.382180286411</c:v>
                </c:pt>
                <c:pt idx="15">
                  <c:v>24728.080186648574</c:v>
                </c:pt>
                <c:pt idx="16">
                  <c:v>27298.329026069263</c:v>
                </c:pt>
                <c:pt idx="17">
                  <c:v>29966.477844954807</c:v>
                </c:pt>
                <c:pt idx="18">
                  <c:v>32374.974817431234</c:v>
                </c:pt>
              </c:numCache>
            </c:numRef>
          </c:val>
          <c:smooth val="0"/>
          <c:extLst>
            <c:ext xmlns:c16="http://schemas.microsoft.com/office/drawing/2014/chart" uri="{C3380CC4-5D6E-409C-BE32-E72D297353CC}">
              <c16:uniqueId val="{00000001-F17D-45F9-8BBA-85F596CD80A0}"/>
            </c:ext>
          </c:extLst>
        </c:ser>
        <c:dLbls>
          <c:showLegendKey val="0"/>
          <c:showVal val="0"/>
          <c:showCatName val="0"/>
          <c:showSerName val="0"/>
          <c:showPercent val="0"/>
          <c:showBubbleSize val="0"/>
        </c:dLbls>
        <c:smooth val="0"/>
        <c:axId val="240935824"/>
        <c:axId val="531894928"/>
      </c:lineChart>
      <c:catAx>
        <c:axId val="240935824"/>
        <c:scaling>
          <c:orientation val="minMax"/>
          <c:max val="19"/>
          <c:min val="1"/>
        </c:scaling>
        <c:delete val="0"/>
        <c:axPos val="b"/>
        <c:numFmt formatCode="m/d/yy"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800" b="1" i="0" u="none" strike="noStrike" kern="1200" baseline="0">
                <a:solidFill>
                  <a:schemeClr val="tx1"/>
                </a:solidFill>
                <a:latin typeface="Capital Group Sans" panose="02000503000000020004" pitchFamily="2" charset="0"/>
                <a:ea typeface="+mn-ea"/>
                <a:cs typeface="+mn-cs"/>
              </a:defRPr>
            </a:pPr>
            <a:endParaRPr lang="en-US"/>
          </a:p>
        </c:txPr>
        <c:crossAx val="531894928"/>
        <c:crosses val="autoZero"/>
        <c:auto val="0"/>
        <c:lblAlgn val="ctr"/>
        <c:lblOffset val="100"/>
        <c:tickLblSkip val="2"/>
        <c:noMultiLvlLbl val="1"/>
      </c:catAx>
      <c:valAx>
        <c:axId val="531894928"/>
        <c:scaling>
          <c:orientation val="minMax"/>
        </c:scaling>
        <c:delete val="0"/>
        <c:axPos val="l"/>
        <c:majorGridlines>
          <c:spPr>
            <a:ln w="9525" cap="flat" cmpd="sng" algn="ctr">
              <a:noFill/>
              <a:round/>
            </a:ln>
            <a:effectLst/>
          </c:spPr>
        </c:majorGridlines>
        <c:numFmt formatCode="#,##0" sourceLinked="0"/>
        <c:majorTickMark val="none"/>
        <c:minorTickMark val="none"/>
        <c:tickLblPos val="low"/>
        <c:spPr>
          <a:noFill/>
          <a:ln>
            <a:noFill/>
          </a:ln>
          <a:effectLst/>
        </c:spPr>
        <c:txPr>
          <a:bodyPr rot="-60000000" spcFirstLastPara="1" vertOverflow="ellipsis" vert="horz" wrap="square" anchor="ctr" anchorCtr="1"/>
          <a:lstStyle/>
          <a:p>
            <a:pPr>
              <a:defRPr sz="800" b="1" i="0" u="none" strike="noStrike" kern="1200" baseline="0">
                <a:solidFill>
                  <a:schemeClr val="tx1"/>
                </a:solidFill>
                <a:latin typeface="Capital Group Sans" panose="02000503000000020004" pitchFamily="2" charset="0"/>
                <a:ea typeface="+mn-ea"/>
                <a:cs typeface="+mn-cs"/>
              </a:defRPr>
            </a:pPr>
            <a:endParaRPr lang="en-US"/>
          </a:p>
        </c:txPr>
        <c:crossAx val="240935824"/>
        <c:crossesAt val="39447"/>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499023" y="8985504"/>
            <a:ext cx="2960103" cy="481726"/>
          </a:xfrm>
          <a:prstGeom prst="rect">
            <a:avLst/>
          </a:prstGeom>
        </p:spPr>
        <p:txBody>
          <a:bodyPr vert="horz" lIns="0" tIns="0" rIns="0" bIns="0" rtlCol="0" anchor="t" anchorCtr="0"/>
          <a:lstStyle>
            <a:lvl1pPr algn="l">
              <a:defRPr sz="1300"/>
            </a:lvl1pPr>
          </a:lstStyle>
          <a:p>
            <a:r>
              <a:rPr lang="en-US" sz="800" dirty="0">
                <a:latin typeface="AvenirNext LT Com Regular" panose="020B0503020202020204" pitchFamily="34" charset="0"/>
              </a:rPr>
              <a:t>© Capital Group. All rights reserved.</a:t>
            </a:r>
          </a:p>
        </p:txBody>
      </p:sp>
      <p:sp>
        <p:nvSpPr>
          <p:cNvPr id="5" name="Slide Number Placeholder 4"/>
          <p:cNvSpPr>
            <a:spLocks noGrp="1"/>
          </p:cNvSpPr>
          <p:nvPr>
            <p:ph type="sldNum" sz="quarter" idx="3"/>
          </p:nvPr>
        </p:nvSpPr>
        <p:spPr>
          <a:xfrm>
            <a:off x="3788025" y="8936783"/>
            <a:ext cx="3028153" cy="528781"/>
          </a:xfrm>
          <a:prstGeom prst="rect">
            <a:avLst/>
          </a:prstGeom>
        </p:spPr>
        <p:txBody>
          <a:bodyPr vert="horz" lIns="0" tIns="0" rIns="0" bIns="0" rtlCol="0" anchor="t" anchorCtr="0"/>
          <a:lstStyle>
            <a:lvl1pPr algn="r">
              <a:defRPr sz="1300"/>
            </a:lvl1pPr>
          </a:lstStyle>
          <a:p>
            <a:fld id="{36A13049-6E6B-4E42-BAE6-B016CA40E06B}" type="slidenum">
              <a:rPr lang="en-US" smtClean="0">
                <a:latin typeface="AvenirNext LT Com Regular" panose="020B0503020202020204" pitchFamily="34" charset="0"/>
              </a:rPr>
              <a:t>‹#›</a:t>
            </a:fld>
            <a:endParaRPr lang="en-US" dirty="0">
              <a:latin typeface="AvenirNext LT Com Regular" panose="020B0503020202020204" pitchFamily="34" charset="0"/>
            </a:endParaRPr>
          </a:p>
        </p:txBody>
      </p:sp>
      <p:sp>
        <p:nvSpPr>
          <p:cNvPr id="7" name="TextBox 6"/>
          <p:cNvSpPr txBox="1"/>
          <p:nvPr/>
        </p:nvSpPr>
        <p:spPr>
          <a:xfrm>
            <a:off x="499022" y="279105"/>
            <a:ext cx="6317156" cy="290849"/>
          </a:xfrm>
          <a:prstGeom prst="rect">
            <a:avLst/>
          </a:prstGeom>
          <a:noFill/>
        </p:spPr>
        <p:txBody>
          <a:bodyPr wrap="square" lIns="0" tIns="0" rIns="0" bIns="0" rtlCol="0">
            <a:noAutofit/>
          </a:bodyPr>
          <a:lstStyle/>
          <a:p>
            <a:pPr algn="l"/>
            <a:r>
              <a:rPr lang="en-US" sz="1900" dirty="0" err="1">
                <a:solidFill>
                  <a:schemeClr val="tx1"/>
                </a:solidFill>
                <a:effectLst/>
                <a:latin typeface="+mj-lt"/>
                <a:ea typeface="Calibri" panose="020F0502020204030204" pitchFamily="34" charset="0"/>
              </a:rPr>
              <a:t>CollegeAmerica</a:t>
            </a:r>
            <a:r>
              <a:rPr lang="en-US" sz="1900" dirty="0">
                <a:solidFill>
                  <a:schemeClr val="tx1"/>
                </a:solidFill>
                <a:effectLst/>
                <a:latin typeface="+mj-lt"/>
                <a:ea typeface="Calibri" panose="020F0502020204030204" pitchFamily="34" charset="0"/>
              </a:rPr>
              <a:t> at work</a:t>
            </a:r>
            <a:endParaRPr lang="en-US" sz="1900" dirty="0">
              <a:solidFill>
                <a:schemeClr val="tx1"/>
              </a:solidFill>
              <a:latin typeface="+mj-lt"/>
            </a:endParaRPr>
          </a:p>
        </p:txBody>
      </p:sp>
      <p:cxnSp>
        <p:nvCxnSpPr>
          <p:cNvPr id="9" name="Straight Connector 8"/>
          <p:cNvCxnSpPr/>
          <p:nvPr/>
        </p:nvCxnSpPr>
        <p:spPr>
          <a:xfrm>
            <a:off x="499022" y="684894"/>
            <a:ext cx="63171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2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5" name="Shape 665"/>
          <p:cNvSpPr>
            <a:spLocks noGrp="1" noRot="1" noChangeAspect="1"/>
          </p:cNvSpPr>
          <p:nvPr>
            <p:ph type="sldImg"/>
          </p:nvPr>
        </p:nvSpPr>
        <p:spPr>
          <a:xfrm>
            <a:off x="339725" y="979488"/>
            <a:ext cx="3413125" cy="1919287"/>
          </a:xfrm>
          <a:prstGeom prst="rect">
            <a:avLst/>
          </a:prstGeom>
          <a:ln>
            <a:solidFill>
              <a:schemeClr val="bg1">
                <a:lumMod val="65000"/>
              </a:schemeClr>
            </a:solidFill>
          </a:ln>
          <a:effectLst>
            <a:outerShdw blurRad="50800" dist="38100" dir="2700000" algn="tl" rotWithShape="0">
              <a:prstClr val="black">
                <a:alpha val="40000"/>
              </a:prstClr>
            </a:outerShdw>
          </a:effectLst>
        </p:spPr>
        <p:txBody>
          <a:bodyPr lIns="96661" tIns="48331" rIns="96661" bIns="48331"/>
          <a:lstStyle/>
          <a:p>
            <a:endParaRPr dirty="0"/>
          </a:p>
        </p:txBody>
      </p:sp>
      <p:sp>
        <p:nvSpPr>
          <p:cNvPr id="666" name="Shape 666"/>
          <p:cNvSpPr>
            <a:spLocks noGrp="1"/>
          </p:cNvSpPr>
          <p:nvPr>
            <p:ph type="body" sz="quarter" idx="1"/>
          </p:nvPr>
        </p:nvSpPr>
        <p:spPr>
          <a:xfrm>
            <a:off x="312115" y="3456432"/>
            <a:ext cx="6681216" cy="5760720"/>
          </a:xfrm>
          <a:prstGeom prst="rect">
            <a:avLst/>
          </a:prstGeom>
        </p:spPr>
        <p:txBody>
          <a:bodyPr lIns="96661" tIns="48331" rIns="96661" bIns="48331"/>
          <a:lstStyle/>
          <a:p>
            <a:pPr marL="181240" marR="0" lvl="0"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ysClr val="windowText" lastClr="000000"/>
                </a:solidFill>
                <a:effectLst/>
                <a:uLnTx/>
                <a:uFillTx/>
                <a:latin typeface="AvenirNext LT Com Regular"/>
                <a:sym typeface="Avenir Next LT Com Regular"/>
              </a:rPr>
              <a:t>Click to edit Master text styles</a:t>
            </a:r>
          </a:p>
          <a:p>
            <a:pPr marL="362480" marR="0" lvl="1" indent="-181240" defTabSz="241653" eaLnBrk="1" fontAlgn="auto" latinLnBrk="0" hangingPunct="1">
              <a:lnSpc>
                <a:spcPts val="1480"/>
              </a:lnSpc>
              <a:spcBef>
                <a:spcPts val="0"/>
              </a:spcBef>
              <a:spcAft>
                <a:spcPts val="0"/>
              </a:spcAft>
              <a:buClrTx/>
              <a:buSzTx/>
              <a:buFont typeface="Avenir Next LT Com Regular" panose="020B0503020202020204" pitchFamily="34" charset="0"/>
              <a:buChar char="–"/>
              <a:tabLst/>
              <a:defRPr/>
            </a:pPr>
            <a:r>
              <a:rPr kumimoji="0" lang="en-US" sz="1000" b="0" i="0" u="none" strike="noStrike" kern="0" cap="none" spc="0" normalizeH="0" baseline="0" noProof="0" dirty="0">
                <a:ln>
                  <a:noFill/>
                </a:ln>
                <a:solidFill>
                  <a:sysClr val="windowText" lastClr="000000"/>
                </a:solidFill>
                <a:effectLst/>
                <a:uLnTx/>
                <a:uFillTx/>
                <a:latin typeface="AvenirNext LT Com Regular"/>
                <a:sym typeface="Avenir Next LT Com Regular"/>
              </a:rPr>
              <a:t>Second level</a:t>
            </a:r>
          </a:p>
          <a:p>
            <a:pPr marL="543719" marR="0" lvl="2"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ysClr val="windowText" lastClr="000000"/>
                </a:solidFill>
                <a:effectLst/>
                <a:uLnTx/>
                <a:uFillTx/>
                <a:latin typeface="AvenirNext LT Com Regular"/>
                <a:sym typeface="Avenir Next LT Com Regular"/>
              </a:rPr>
              <a:t>Third level</a:t>
            </a:r>
          </a:p>
          <a:p>
            <a:pPr marL="724959" marR="0" lvl="3" indent="-181240" defTabSz="241653" eaLnBrk="1" fontAlgn="auto" latinLnBrk="0" hangingPunct="1">
              <a:lnSpc>
                <a:spcPts val="1480"/>
              </a:lnSpc>
              <a:spcBef>
                <a:spcPts val="0"/>
              </a:spcBef>
              <a:spcAft>
                <a:spcPts val="0"/>
              </a:spcAft>
              <a:buClrTx/>
              <a:buSzTx/>
              <a:buFont typeface="Avenir Next LT Com Regular" panose="020B0503020202020204" pitchFamily="34" charset="0"/>
              <a:buChar char="–"/>
              <a:tabLst/>
              <a:defRPr/>
            </a:pPr>
            <a:r>
              <a:rPr kumimoji="0" lang="en-US" sz="800" b="0" i="0" u="none" strike="noStrike" kern="0" cap="none" spc="0" normalizeH="0" baseline="0" noProof="0" dirty="0">
                <a:ln>
                  <a:noFill/>
                </a:ln>
                <a:solidFill>
                  <a:sysClr val="windowText" lastClr="000000"/>
                </a:solidFill>
                <a:effectLst/>
                <a:uLnTx/>
                <a:uFillTx/>
                <a:latin typeface="AvenirNext LT Com Regular"/>
                <a:sym typeface="Avenir Next LT Com Regular"/>
              </a:rPr>
              <a:t>Fourth level</a:t>
            </a:r>
          </a:p>
          <a:p>
            <a:pPr marL="906199" marR="0" lvl="4"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sysClr val="windowText" lastClr="000000"/>
                </a:solidFill>
                <a:effectLst/>
                <a:uLnTx/>
                <a:uFillTx/>
                <a:latin typeface="AvenirNext LT Com Regular"/>
                <a:sym typeface="Avenir Next LT Com Regular"/>
              </a:rPr>
              <a:t>Fifth level</a:t>
            </a:r>
          </a:p>
          <a:p>
            <a:endParaRPr dirty="0"/>
          </a:p>
        </p:txBody>
      </p:sp>
      <p:sp>
        <p:nvSpPr>
          <p:cNvPr id="2" name="Footer Placeholder 1"/>
          <p:cNvSpPr>
            <a:spLocks noGrp="1"/>
          </p:cNvSpPr>
          <p:nvPr>
            <p:ph type="ftr" sz="quarter" idx="4"/>
          </p:nvPr>
        </p:nvSpPr>
        <p:spPr>
          <a:xfrm>
            <a:off x="192806" y="9119474"/>
            <a:ext cx="3169920" cy="481726"/>
          </a:xfrm>
          <a:prstGeom prst="rect">
            <a:avLst/>
          </a:prstGeom>
        </p:spPr>
        <p:txBody>
          <a:bodyPr vert="horz" lIns="96661" tIns="48331" rIns="96661" bIns="48331" rtlCol="0" anchor="ctr" anchorCtr="0"/>
          <a:lstStyle>
            <a:lvl1pPr algn="l">
              <a:defRPr sz="800" b="0" i="0">
                <a:latin typeface="Capital Group Sans" panose="02000503000000020004" pitchFamily="2" charset="0"/>
              </a:defRPr>
            </a:lvl1pPr>
          </a:lstStyle>
          <a:p>
            <a:r>
              <a:rPr lang="en-US"/>
              <a:t>© Capital Group. All rights reserved.</a:t>
            </a:r>
            <a:endParaRPr lang="en-US" dirty="0">
              <a:latin typeface="Capital Group Sans" panose="02000503000000020004" pitchFamily="2" charset="0"/>
            </a:endParaRPr>
          </a:p>
        </p:txBody>
      </p:sp>
      <p:sp>
        <p:nvSpPr>
          <p:cNvPr id="3" name="Slide Number Placeholder 2"/>
          <p:cNvSpPr>
            <a:spLocks noGrp="1"/>
          </p:cNvSpPr>
          <p:nvPr>
            <p:ph type="sldNum" sz="quarter" idx="5"/>
          </p:nvPr>
        </p:nvSpPr>
        <p:spPr>
          <a:xfrm>
            <a:off x="3950781" y="9119474"/>
            <a:ext cx="3169920" cy="481726"/>
          </a:xfrm>
          <a:prstGeom prst="rect">
            <a:avLst/>
          </a:prstGeom>
        </p:spPr>
        <p:txBody>
          <a:bodyPr vert="horz" lIns="96661" tIns="48331" rIns="96661" bIns="48331" rtlCol="0" anchor="ctr" anchorCtr="0"/>
          <a:lstStyle>
            <a:lvl1pPr algn="r">
              <a:defRPr sz="800" b="0" i="0">
                <a:latin typeface="Capital Group Sans" panose="02000503000000020004" pitchFamily="2" charset="0"/>
              </a:defRPr>
            </a:lvl1pPr>
          </a:lstStyle>
          <a:p>
            <a:fld id="{313BF4A9-858F-4D59-9EF7-6963AF44619B}" type="slidenum">
              <a:rPr lang="en-US" smtClean="0"/>
              <a:pPr/>
              <a:t>‹#›</a:t>
            </a:fld>
            <a:endParaRPr lang="en-US" dirty="0">
              <a:latin typeface="Capital Group Sans" panose="02000503000000020004" pitchFamily="2" charset="0"/>
            </a:endParaRPr>
          </a:p>
        </p:txBody>
      </p:sp>
      <p:sp>
        <p:nvSpPr>
          <p:cNvPr id="4" name="TextBox 3"/>
          <p:cNvSpPr txBox="1"/>
          <p:nvPr/>
        </p:nvSpPr>
        <p:spPr>
          <a:xfrm>
            <a:off x="312116" y="265523"/>
            <a:ext cx="3831472" cy="261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40276" rtlCol="0" anchor="ctr">
            <a:spAutoFit/>
          </a:bodyPr>
          <a:lstStyle/>
          <a:p>
            <a:pPr marL="0" marR="0" indent="0" algn="l" defTabSz="483306" rtl="0" fontAlgn="auto" latinLnBrk="0" hangingPunct="0">
              <a:lnSpc>
                <a:spcPct val="100000"/>
              </a:lnSpc>
              <a:spcBef>
                <a:spcPts val="0"/>
              </a:spcBef>
              <a:spcAft>
                <a:spcPts val="0"/>
              </a:spcAft>
              <a:buClrTx/>
              <a:buSzTx/>
              <a:buFontTx/>
              <a:buNone/>
              <a:tabLst/>
            </a:pPr>
            <a:r>
              <a:rPr lang="en-US" sz="1700" b="0" i="0" dirty="0">
                <a:solidFill>
                  <a:schemeClr val="tx1"/>
                </a:solidFill>
                <a:effectLst/>
                <a:latin typeface="Capital Group Sans" panose="02000503000000020004" pitchFamily="2" charset="0"/>
              </a:rPr>
              <a:t>Unlock a world of possibilities</a:t>
            </a:r>
            <a:endParaRPr kumimoji="0" lang="en-US" sz="1700" b="0" i="0" u="none" strike="noStrike" cap="none" spc="0" normalizeH="0" baseline="0" dirty="0">
              <a:ln>
                <a:noFill/>
              </a:ln>
              <a:solidFill>
                <a:schemeClr val="tx1"/>
              </a:solidFill>
              <a:effectLst/>
              <a:uFillTx/>
              <a:latin typeface="Capital Group Sans" panose="02000503000000020004" pitchFamily="2" charset="0"/>
              <a:ea typeface="Avenir Next LT Com Regular"/>
              <a:cs typeface="Avenir Next LT Com Regular"/>
              <a:sym typeface="Avenir Next LT Com Regular"/>
            </a:endParaRPr>
          </a:p>
        </p:txBody>
      </p:sp>
      <p:sp>
        <p:nvSpPr>
          <p:cNvPr id="7" name="TextBox 6"/>
          <p:cNvSpPr txBox="1"/>
          <p:nvPr/>
        </p:nvSpPr>
        <p:spPr>
          <a:xfrm>
            <a:off x="312116" y="517576"/>
            <a:ext cx="3831472"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40276" rtlCol="0" anchor="ctr">
            <a:spAutoFit/>
          </a:bodyPr>
          <a:lstStyle/>
          <a:p>
            <a:pPr marL="0" marR="0" indent="0" algn="l" defTabSz="483306" rtl="0" fontAlgn="auto" latinLnBrk="0" hangingPunct="0">
              <a:lnSpc>
                <a:spcPct val="100000"/>
              </a:lnSpc>
              <a:spcBef>
                <a:spcPts val="0"/>
              </a:spcBef>
              <a:spcAft>
                <a:spcPts val="0"/>
              </a:spcAft>
              <a:buClrTx/>
              <a:buSzTx/>
              <a:buFontTx/>
              <a:buNone/>
              <a:tabLst/>
            </a:pPr>
            <a:r>
              <a:rPr kumimoji="0" lang="en-US" sz="1300" b="0" i="0" u="none" strike="noStrike" cap="none" spc="0" normalizeH="0" baseline="0" dirty="0">
                <a:ln>
                  <a:noFill/>
                </a:ln>
                <a:solidFill>
                  <a:schemeClr val="tx1"/>
                </a:solidFill>
                <a:effectLst/>
                <a:uFillTx/>
                <a:latin typeface="Capital Group Sans" panose="02000503000000020004" pitchFamily="2" charset="0"/>
                <a:ea typeface="Avenir Next LT Com Regular"/>
                <a:cs typeface="Avenir Next LT Com Regular"/>
                <a:sym typeface="Avenir Next LT Com Regular"/>
              </a:rPr>
              <a:t>Slide </a:t>
            </a:r>
            <a:fld id="{A99E4A69-A5ED-9345-AF93-F399852D58B6}" type="slidenum">
              <a:rPr kumimoji="0" lang="en-US" sz="1300" b="0" i="0" u="none" strike="noStrike" cap="none" spc="0" normalizeH="0" baseline="0" smtClean="0">
                <a:ln>
                  <a:noFill/>
                </a:ln>
                <a:solidFill>
                  <a:schemeClr val="tx1"/>
                </a:solidFill>
                <a:effectLst/>
                <a:uFillTx/>
                <a:latin typeface="Capital Group Sans" panose="02000503000000020004" pitchFamily="2" charset="0"/>
                <a:ea typeface="Avenir Next LT Com Regular"/>
                <a:cs typeface="Avenir Next LT Com Regular"/>
                <a:sym typeface="Avenir Next LT Com Regular"/>
              </a:rPr>
              <a:pPr marL="0" marR="0" indent="0" algn="l" defTabSz="483306" rtl="0" fontAlgn="auto" latinLnBrk="0" hangingPunct="0">
                <a:lnSpc>
                  <a:spcPct val="100000"/>
                </a:lnSpc>
                <a:spcBef>
                  <a:spcPts val="0"/>
                </a:spcBef>
                <a:spcAft>
                  <a:spcPts val="0"/>
                </a:spcAft>
                <a:buClrTx/>
                <a:buSzTx/>
                <a:buFontTx/>
                <a:buNone/>
                <a:tabLst/>
              </a:pPr>
              <a:t>‹#›</a:t>
            </a:fld>
            <a:endParaRPr kumimoji="0" lang="en-US" sz="1300" b="0" i="0" u="none" strike="noStrike" cap="none" spc="0" normalizeH="0" baseline="0" dirty="0">
              <a:ln>
                <a:noFill/>
              </a:ln>
              <a:solidFill>
                <a:schemeClr val="tx1"/>
              </a:solidFill>
              <a:effectLst/>
              <a:uFillTx/>
              <a:latin typeface="Capital Group Sans" panose="02000503000000020004" pitchFamily="2" charset="0"/>
              <a:ea typeface="Avenir Next LT Com Regular"/>
              <a:cs typeface="Avenir Next LT Com Regular"/>
              <a:sym typeface="Avenir Next LT Com Regular"/>
            </a:endParaRPr>
          </a:p>
        </p:txBody>
      </p:sp>
      <p:sp>
        <p:nvSpPr>
          <p:cNvPr id="8" name="Line 9"/>
          <p:cNvSpPr>
            <a:spLocks noChangeShapeType="1"/>
          </p:cNvSpPr>
          <p:nvPr/>
        </p:nvSpPr>
        <p:spPr bwMode="auto">
          <a:xfrm>
            <a:off x="313267" y="3424389"/>
            <a:ext cx="6700723" cy="0"/>
          </a:xfrm>
          <a:prstGeom prst="line">
            <a:avLst/>
          </a:prstGeom>
          <a:noFill/>
          <a:ln w="9525">
            <a:solidFill>
              <a:schemeClr val="accent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7435" tIns="48718" rIns="97435" bIns="48718"/>
          <a:lstStyle/>
          <a:p>
            <a:endParaRPr lang="en-US" b="0" i="0" dirty="0">
              <a:latin typeface="Capital Group Sans" panose="02000503000000020004" pitchFamily="2" charset="0"/>
            </a:endParaRPr>
          </a:p>
        </p:txBody>
      </p:sp>
    </p:spTree>
    <p:extLst>
      <p:ext uri="{BB962C8B-B14F-4D97-AF65-F5344CB8AC3E}">
        <p14:creationId xmlns:p14="http://schemas.microsoft.com/office/powerpoint/2010/main" val="2861976928"/>
      </p:ext>
    </p:extLst>
  </p:cSld>
  <p:clrMap bg1="lt1" tx1="dk1" bg2="lt2" tx2="dk2" accent1="accent1" accent2="accent2" accent3="accent3" accent4="accent4" accent5="accent5" accent6="accent6" hlink="hlink" folHlink="folHlink"/>
  <p:notesStyle>
    <a:lvl1pPr marL="1714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1000" b="0" i="0">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1pPr>
    <a:lvl2pPr marL="342900" marR="0" indent="-171450" defTabSz="228600" eaLnBrk="1" fontAlgn="auto" latinLnBrk="0" hangingPunct="1">
      <a:lnSpc>
        <a:spcPts val="1400"/>
      </a:lnSpc>
      <a:spcBef>
        <a:spcPts val="0"/>
      </a:spcBef>
      <a:spcAft>
        <a:spcPts val="0"/>
      </a:spcAft>
      <a:buClrTx/>
      <a:buSzTx/>
      <a:buFont typeface="Avenir Next LT Com Regular" panose="020B0503020202020204" pitchFamily="34" charset="0"/>
      <a:buChar char="–"/>
      <a:tabLst/>
      <a:defRPr sz="800" b="0" i="0">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2pPr>
    <a:lvl3pPr marL="5143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800" b="0" i="0">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3pPr>
    <a:lvl4pPr marL="685800" marR="0" indent="-171450" defTabSz="228600" eaLnBrk="1" fontAlgn="auto" latinLnBrk="0" hangingPunct="1">
      <a:lnSpc>
        <a:spcPts val="1400"/>
      </a:lnSpc>
      <a:spcBef>
        <a:spcPts val="0"/>
      </a:spcBef>
      <a:spcAft>
        <a:spcPts val="0"/>
      </a:spcAft>
      <a:buClrTx/>
      <a:buSzTx/>
      <a:buFont typeface="Avenir Next LT Com Regular" panose="020B0503020202020204" pitchFamily="34" charset="0"/>
      <a:buChar char="–"/>
      <a:tabLst/>
      <a:defRPr sz="800" b="0" i="0">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4pPr>
    <a:lvl5pPr marL="8572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800" b="0" i="0">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5pPr>
    <a:lvl6pPr indent="571500" defTabSz="228600" latinLnBrk="0">
      <a:defRPr sz="800">
        <a:latin typeface="Avenir Next LT Com Regular"/>
        <a:ea typeface="Avenir Next LT Com Regular"/>
        <a:cs typeface="Avenir Next LT Com Regular"/>
        <a:sym typeface="Avenir Next LT Com Regular"/>
      </a:defRPr>
    </a:lvl6pPr>
    <a:lvl7pPr indent="685800" defTabSz="228600" latinLnBrk="0">
      <a:defRPr sz="800">
        <a:latin typeface="Avenir Next LT Com Regular"/>
        <a:ea typeface="Avenir Next LT Com Regular"/>
        <a:cs typeface="Avenir Next LT Com Regular"/>
        <a:sym typeface="Avenir Next LT Com Regular"/>
      </a:defRPr>
    </a:lvl7pPr>
    <a:lvl8pPr indent="800100" defTabSz="228600" latinLnBrk="0">
      <a:defRPr sz="800">
        <a:latin typeface="Avenir Next LT Com Regular"/>
        <a:ea typeface="Avenir Next LT Com Regular"/>
        <a:cs typeface="Avenir Next LT Com Regular"/>
        <a:sym typeface="Avenir Next LT Com Regular"/>
      </a:defRPr>
    </a:lvl8pPr>
    <a:lvl9pPr indent="914400" defTabSz="228600" latinLnBrk="0">
      <a:defRPr sz="800">
        <a:latin typeface="Avenir Next LT Com Regular"/>
        <a:ea typeface="Avenir Next LT Com Regular"/>
        <a:cs typeface="Avenir Next LT Com Regular"/>
        <a:sym typeface="Avenir Next LT Com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475B4-04B4-F1CC-D637-9ED392B1D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C33D4-BDF1-2BBC-1EC5-85735A2FDAF8}"/>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283FFF76-0B44-9217-F10C-F586AA380118}"/>
              </a:ext>
            </a:extLst>
          </p:cNvPr>
          <p:cNvSpPr>
            <a:spLocks noGrp="1"/>
          </p:cNvSpPr>
          <p:nvPr>
            <p:ph type="sldNum" sz="quarter" idx="10"/>
          </p:nvPr>
        </p:nvSpPr>
        <p:spPr/>
        <p:txBody>
          <a:bodyPr/>
          <a:lstStyle/>
          <a:p>
            <a:fld id="{313BF4A9-858F-4D59-9EF7-6963AF44619B}" type="slidenum">
              <a:rPr lang="en-US" smtClean="0"/>
              <a:pPr/>
              <a:t>1</a:t>
            </a:fld>
            <a:endParaRPr lang="en-US" dirty="0"/>
          </a:p>
        </p:txBody>
      </p:sp>
      <p:sp>
        <p:nvSpPr>
          <p:cNvPr id="7" name="Notes Placeholder 2">
            <a:extLst>
              <a:ext uri="{FF2B5EF4-FFF2-40B4-BE49-F238E27FC236}">
                <a16:creationId xmlns:a16="http://schemas.microsoft.com/office/drawing/2014/main" id="{8683C2FD-0AEF-42EC-3BF0-13EA9643DA16}"/>
              </a:ext>
            </a:extLst>
          </p:cNvPr>
          <p:cNvSpPr>
            <a:spLocks noGrp="1"/>
          </p:cNvSpPr>
          <p:nvPr>
            <p:ph type="body" idx="1"/>
          </p:nvPr>
        </p:nvSpPr>
        <p:spPr>
          <a:xfrm>
            <a:off x="312115" y="3456432"/>
            <a:ext cx="6681216" cy="5760720"/>
          </a:xfrm>
        </p:spPr>
        <p:txBody>
          <a:bodyPr/>
          <a:lstStyle/>
          <a:p>
            <a:pPr lvl="0"/>
            <a:r>
              <a:rPr lang="en-US" b="1" dirty="0">
                <a:latin typeface="Capital Group Sans" panose="02000503000000020004" pitchFamily="2" charset="0"/>
              </a:rPr>
              <a:t>[Note to presenters: You can tell your own opening story about how you (or someone you know) paid for college. Or start here.]</a:t>
            </a:r>
            <a:endParaRPr lang="en-US" dirty="0">
              <a:latin typeface="Capital Group Sans" panose="02000503000000020004" pitchFamily="2" charset="0"/>
            </a:endParaRPr>
          </a:p>
          <a:p>
            <a:pPr lvl="0"/>
            <a:r>
              <a:rPr lang="en-US" dirty="0">
                <a:latin typeface="Capital Group Sans" panose="02000503000000020004" pitchFamily="2" charset="0"/>
              </a:rPr>
              <a:t>Whether you have toddlers, teenagers, grandchildren — or even higher education in mind for </a:t>
            </a:r>
            <a:br>
              <a:rPr lang="en-US" dirty="0">
                <a:latin typeface="Capital Group Sans" panose="02000503000000020004" pitchFamily="2" charset="0"/>
              </a:rPr>
            </a:br>
            <a:r>
              <a:rPr lang="en-US" dirty="0">
                <a:latin typeface="Capital Group Sans" panose="02000503000000020004" pitchFamily="2" charset="0"/>
              </a:rPr>
              <a:t>yourself — one thing is certain: A college education is one of the most significant investments you and your family will make. </a:t>
            </a:r>
          </a:p>
          <a:p>
            <a:endParaRPr lang="en-US" dirty="0">
              <a:latin typeface="Capital Group Sans" panose="02000503000000020004" pitchFamily="2" charset="0"/>
            </a:endParaRPr>
          </a:p>
        </p:txBody>
      </p:sp>
    </p:spTree>
    <p:extLst>
      <p:ext uri="{BB962C8B-B14F-4D97-AF65-F5344CB8AC3E}">
        <p14:creationId xmlns:p14="http://schemas.microsoft.com/office/powerpoint/2010/main" val="4210498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2</a:t>
            </a:fld>
            <a:endParaRPr lang="en-US" dirty="0"/>
          </a:p>
        </p:txBody>
      </p:sp>
      <p:sp>
        <p:nvSpPr>
          <p:cNvPr id="7" name="Notes Placeholder 2">
            <a:extLst>
              <a:ext uri="{FF2B5EF4-FFF2-40B4-BE49-F238E27FC236}">
                <a16:creationId xmlns:a16="http://schemas.microsoft.com/office/drawing/2014/main" id="{DA42F986-35CB-4E2E-AF27-6C56BC0AAB6F}"/>
              </a:ext>
            </a:extLst>
          </p:cNvPr>
          <p:cNvSpPr>
            <a:spLocks noGrp="1"/>
          </p:cNvSpPr>
          <p:nvPr>
            <p:ph type="body" idx="1"/>
          </p:nvPr>
        </p:nvSpPr>
        <p:spPr>
          <a:xfrm>
            <a:off x="312115" y="3456432"/>
            <a:ext cx="6681216" cy="5760720"/>
          </a:xfrm>
        </p:spPr>
        <p:txBody>
          <a:bodyPr/>
          <a:lstStyle/>
          <a:p>
            <a:pPr marL="181240" indent="-181240" defTabSz="241653">
              <a:lnSpc>
                <a:spcPts val="1480"/>
              </a:lnSpc>
              <a:defRPr/>
            </a:pPr>
            <a:r>
              <a:rPr lang="en-US" dirty="0">
                <a:solidFill>
                  <a:schemeClr val="bg2">
                    <a:lumMod val="10000"/>
                  </a:schemeClr>
                </a:solidFill>
                <a:latin typeface="Capital Group Sans" panose="02000503000000020004" pitchFamily="2" charset="0"/>
              </a:rPr>
              <a:t>There’s no denying that education is expensive. But as most of you know, it’s an investment worth making. </a:t>
            </a:r>
          </a:p>
          <a:p>
            <a:pPr marL="181240" indent="-181240" defTabSz="241653">
              <a:lnSpc>
                <a:spcPts val="1480"/>
              </a:lnSpc>
              <a:defRPr/>
            </a:pPr>
            <a:r>
              <a:rPr lang="en-US" dirty="0">
                <a:solidFill>
                  <a:schemeClr val="bg2">
                    <a:lumMod val="10000"/>
                  </a:schemeClr>
                </a:solidFill>
                <a:latin typeface="Capital Group Sans" panose="02000503000000020004" pitchFamily="2" charset="0"/>
              </a:rPr>
              <a:t>While the price of attending college continues to rise and its value is questioned, pursuing higher education can pay off. </a:t>
            </a:r>
          </a:p>
          <a:p>
            <a:pPr marL="181240" indent="-181240" defTabSz="241653">
              <a:lnSpc>
                <a:spcPts val="1480"/>
              </a:lnSpc>
              <a:defRPr/>
            </a:pPr>
            <a:r>
              <a:rPr lang="en-US" dirty="0">
                <a:solidFill>
                  <a:schemeClr val="bg2">
                    <a:lumMod val="10000"/>
                  </a:schemeClr>
                </a:solidFill>
                <a:latin typeface="Capital Group Sans" panose="02000503000000020004" pitchFamily="2" charset="0"/>
              </a:rPr>
              <a:t>According to the College Board’s latest report, </a:t>
            </a:r>
            <a:r>
              <a:rPr lang="en-US" i="1" dirty="0">
                <a:solidFill>
                  <a:schemeClr val="bg2">
                    <a:lumMod val="10000"/>
                  </a:schemeClr>
                </a:solidFill>
                <a:latin typeface="Capital Group Sans" panose="02000503000000020004" pitchFamily="2" charset="0"/>
              </a:rPr>
              <a:t>Education Pays 2023, </a:t>
            </a:r>
            <a:r>
              <a:rPr lang="en-US" dirty="0">
                <a:solidFill>
                  <a:schemeClr val="bg2">
                    <a:lumMod val="10000"/>
                  </a:schemeClr>
                </a:solidFill>
                <a:latin typeface="Capital Group Sans" panose="02000503000000020004" pitchFamily="2" charset="0"/>
              </a:rPr>
              <a:t>“Most college students cite improved job prospects and financial security as a primary reason for college attendance.” </a:t>
            </a:r>
          </a:p>
          <a:p>
            <a:pPr marL="181240" indent="-181240" defTabSz="241653">
              <a:lnSpc>
                <a:spcPts val="1480"/>
              </a:lnSpc>
              <a:defRPr/>
            </a:pPr>
            <a:r>
              <a:rPr lang="en-US" dirty="0">
                <a:solidFill>
                  <a:schemeClr val="bg2">
                    <a:lumMod val="10000"/>
                  </a:schemeClr>
                </a:solidFill>
                <a:latin typeface="Capital Group Sans" panose="02000503000000020004" pitchFamily="2" charset="0"/>
              </a:rPr>
              <a:t>According to this same report: “The benefits of a college education extend beyond financial gains. More educated citizens have greater access to health care and retirement plans. They are more likely to prioritize healthy behaviors, pursue civic engagement, and provide better opportunities for their children.”</a:t>
            </a:r>
          </a:p>
          <a:p>
            <a:pPr marL="182880" lvl="1" indent="-182880">
              <a:buFont typeface="Arial" panose="020B0604020202020204" pitchFamily="34" charset="0"/>
              <a:buChar char="•"/>
              <a:defRPr/>
            </a:pPr>
            <a:r>
              <a:rPr lang="en-US" sz="1000" dirty="0">
                <a:solidFill>
                  <a:schemeClr val="bg2">
                    <a:lumMod val="10000"/>
                  </a:schemeClr>
                </a:solidFill>
                <a:latin typeface="Capital Group Sans" panose="02000503000000020004" pitchFamily="2" charset="0"/>
              </a:rPr>
              <a:t>Of course, individual experiences differ, depending on factors such as field of study and occupation.</a:t>
            </a:r>
          </a:p>
          <a:p>
            <a:pPr marL="171450" lvl="1" indent="0">
              <a:buFontTx/>
              <a:buNone/>
              <a:defRPr/>
            </a:pPr>
            <a:endParaRPr lang="en-US" sz="1000" dirty="0">
              <a:latin typeface="Capital Group Sans" panose="02000503000000020004" pitchFamily="2" charset="0"/>
            </a:endParaRPr>
          </a:p>
          <a:p>
            <a:pPr marL="342900" lvl="1" indent="-171450">
              <a:buFontTx/>
              <a:buChar char="–"/>
              <a:defRPr/>
            </a:pPr>
            <a:endParaRPr lang="en-US" sz="1000" dirty="0">
              <a:latin typeface="Capital Group Sans" panose="02000503000000020004" pitchFamily="2" charset="0"/>
            </a:endParaRPr>
          </a:p>
          <a:p>
            <a:pPr marL="7504" indent="0" defTabSz="241653">
              <a:lnSpc>
                <a:spcPts val="1480"/>
              </a:lnSpc>
              <a:buNone/>
              <a:defRPr/>
            </a:pPr>
            <a:endParaRPr lang="en-US" dirty="0">
              <a:latin typeface="Capital Group Sans" panose="02000503000000020004" pitchFamily="2" charset="0"/>
            </a:endParaRPr>
          </a:p>
        </p:txBody>
      </p:sp>
    </p:spTree>
    <p:extLst>
      <p:ext uri="{BB962C8B-B14F-4D97-AF65-F5344CB8AC3E}">
        <p14:creationId xmlns:p14="http://schemas.microsoft.com/office/powerpoint/2010/main" val="2945192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F948-2CA4-D00B-802D-DCF2994DC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56A12-3E2E-BFE2-A99C-30317304185D}"/>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37154577-CD88-128E-0CE2-5FE92ED4D4A5}"/>
              </a:ext>
            </a:extLst>
          </p:cNvPr>
          <p:cNvSpPr>
            <a:spLocks noGrp="1"/>
          </p:cNvSpPr>
          <p:nvPr>
            <p:ph type="sldNum" sz="quarter" idx="10"/>
          </p:nvPr>
        </p:nvSpPr>
        <p:spPr/>
        <p:txBody>
          <a:bodyPr/>
          <a:lstStyle/>
          <a:p>
            <a:fld id="{313BF4A9-858F-4D59-9EF7-6963AF44619B}" type="slidenum">
              <a:rPr lang="en-US" smtClean="0"/>
              <a:pPr/>
              <a:t>3</a:t>
            </a:fld>
            <a:endParaRPr lang="en-US" dirty="0"/>
          </a:p>
        </p:txBody>
      </p:sp>
      <p:sp>
        <p:nvSpPr>
          <p:cNvPr id="8" name="Notes Placeholder 2">
            <a:extLst>
              <a:ext uri="{FF2B5EF4-FFF2-40B4-BE49-F238E27FC236}">
                <a16:creationId xmlns:a16="http://schemas.microsoft.com/office/drawing/2014/main" id="{AD0AD28A-850D-86C0-2A07-DD6EC4D233FF}"/>
              </a:ext>
            </a:extLst>
          </p:cNvPr>
          <p:cNvSpPr>
            <a:spLocks noGrp="1"/>
          </p:cNvSpPr>
          <p:nvPr>
            <p:ph type="body" idx="1"/>
          </p:nvPr>
        </p:nvSpPr>
        <p:spPr>
          <a:xfrm>
            <a:off x="312115" y="3456432"/>
            <a:ext cx="6681216" cy="5760720"/>
          </a:xfrm>
        </p:spPr>
        <p:txBody>
          <a:bodyPr/>
          <a:lstStyle/>
          <a:p>
            <a:pPr marL="0" indent="0">
              <a:buNone/>
            </a:pPr>
            <a:r>
              <a:rPr lang="en-US" b="1" dirty="0">
                <a:solidFill>
                  <a:srgbClr val="222222"/>
                </a:solidFill>
                <a:latin typeface="Capital Group Sans" panose="02000503000000020004" pitchFamily="2" charset="0"/>
              </a:rPr>
              <a:t>[Note to presenter: This slide is optional — targeted to employees.]</a:t>
            </a:r>
            <a:endParaRPr lang="en-US" dirty="0">
              <a:solidFill>
                <a:srgbClr val="222222"/>
              </a:solidFill>
              <a:latin typeface="Capital Group Sans" panose="02000503000000020004" pitchFamily="2" charset="0"/>
            </a:endParaRPr>
          </a:p>
          <a:p>
            <a:pPr lvl="0"/>
            <a:r>
              <a:rPr lang="en-US" dirty="0">
                <a:solidFill>
                  <a:srgbClr val="222222"/>
                </a:solidFill>
                <a:latin typeface="Capital Group Sans" panose="02000503000000020004" pitchFamily="2" charset="0"/>
              </a:rPr>
              <a:t>The fact that your employer offers a payroll-deduction 529 plan means it stands out from the crowd.</a:t>
            </a:r>
          </a:p>
          <a:p>
            <a:pPr lvl="0"/>
            <a:r>
              <a:rPr lang="en-US" dirty="0">
                <a:solidFill>
                  <a:srgbClr val="222222"/>
                </a:solidFill>
                <a:latin typeface="Capital Group Sans" panose="02000503000000020004" pitchFamily="2" charset="0"/>
              </a:rPr>
              <a:t>As you can see, although 88% of employees say they would be interested in opening a 529 account if it was offered at work, only 6.0</a:t>
            </a:r>
            <a:r>
              <a:rPr lang="en-US" b="0" i="0" dirty="0">
                <a:solidFill>
                  <a:srgbClr val="222222"/>
                </a:solidFill>
                <a:effectLst/>
                <a:latin typeface="Capital Group Sans" panose="02000503000000020004" pitchFamily="2" charset="0"/>
              </a:rPr>
              <a:t>% of employers offer a 529 plan with contributions permitted via employee payroll deductions. </a:t>
            </a:r>
          </a:p>
          <a:p>
            <a:pPr lvl="0"/>
            <a:r>
              <a:rPr lang="en-US" b="0" i="0" dirty="0">
                <a:solidFill>
                  <a:srgbClr val="222222"/>
                </a:solidFill>
                <a:effectLst/>
                <a:latin typeface="Capital Group Sans" panose="02000503000000020004" pitchFamily="2" charset="0"/>
              </a:rPr>
              <a:t>It also shows your employer’s commitment to helping you improve your overall financial health. </a:t>
            </a:r>
          </a:p>
          <a:p>
            <a:pPr marL="0" indent="0">
              <a:buNone/>
            </a:pPr>
            <a:endParaRPr lang="en-US" dirty="0">
              <a:solidFill>
                <a:srgbClr val="222222"/>
              </a:solidFill>
              <a:latin typeface="Capital Group Sans" panose="02000503000000020004" pitchFamily="2" charset="0"/>
            </a:endParaRPr>
          </a:p>
        </p:txBody>
      </p:sp>
    </p:spTree>
    <p:extLst>
      <p:ext uri="{BB962C8B-B14F-4D97-AF65-F5344CB8AC3E}">
        <p14:creationId xmlns:p14="http://schemas.microsoft.com/office/powerpoint/2010/main" val="185506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4</a:t>
            </a:fld>
            <a:endParaRPr lang="en-US" dirty="0"/>
          </a:p>
        </p:txBody>
      </p:sp>
      <p:sp>
        <p:nvSpPr>
          <p:cNvPr id="7" name="Notes Placeholder 2">
            <a:extLst>
              <a:ext uri="{FF2B5EF4-FFF2-40B4-BE49-F238E27FC236}">
                <a16:creationId xmlns:a16="http://schemas.microsoft.com/office/drawing/2014/main" id="{C1992CAD-F76C-435A-B908-14DFA7AF61D7}"/>
              </a:ext>
            </a:extLst>
          </p:cNvPr>
          <p:cNvSpPr>
            <a:spLocks noGrp="1"/>
          </p:cNvSpPr>
          <p:nvPr>
            <p:ph type="body" idx="1"/>
          </p:nvPr>
        </p:nvSpPr>
        <p:spPr>
          <a:xfrm>
            <a:off x="312115" y="3456432"/>
            <a:ext cx="6681216" cy="5760720"/>
          </a:xfrm>
        </p:spPr>
        <p:txBody>
          <a:bodyPr/>
          <a:lstStyle/>
          <a:p>
            <a:pPr marL="181240" indent="-181240"/>
            <a:r>
              <a:rPr lang="en-US" dirty="0">
                <a:latin typeface="Capital Group Sans" panose="02000503000000020004" pitchFamily="2" charset="0"/>
              </a:rPr>
              <a:t>Today, we’ll discuss how a 529 education savings plan can help you realize an educational goal for yourself or someone you love, no matter where you are in life.</a:t>
            </a:r>
          </a:p>
          <a:p>
            <a:pPr marL="181240" indent="-181240"/>
            <a:r>
              <a:rPr lang="en-US" dirty="0">
                <a:latin typeface="Capital Group Sans" panose="02000503000000020004" pitchFamily="2" charset="0"/>
              </a:rPr>
              <a:t>We’ll also talk about how a 529 provides a unique combination of </a:t>
            </a:r>
            <a:r>
              <a:rPr lang="en-US" b="0" i="0" dirty="0">
                <a:solidFill>
                  <a:srgbClr val="222222"/>
                </a:solidFill>
                <a:effectLst/>
                <a:latin typeface="Capital Group Sans" panose="02000503000000020004" pitchFamily="2" charset="0"/>
              </a:rPr>
              <a:t>flexibility, estate planning and gift benefits and tax advantages. </a:t>
            </a:r>
            <a:endParaRPr lang="en-US" strike="sngStrike" dirty="0">
              <a:latin typeface="Capital Group Sans" panose="02000503000000020004" pitchFamily="2" charset="0"/>
            </a:endParaRPr>
          </a:p>
          <a:p>
            <a:pPr marL="181240" indent="-181240"/>
            <a:r>
              <a:rPr lang="en-US" dirty="0">
                <a:latin typeface="Capital Group Sans" panose="02000503000000020004" pitchFamily="2" charset="0"/>
              </a:rPr>
              <a:t>Finally, I'll share some of the different ways a 529 plan can be built into an overall financial wellness plan.</a:t>
            </a:r>
          </a:p>
        </p:txBody>
      </p:sp>
    </p:spTree>
    <p:extLst>
      <p:ext uri="{BB962C8B-B14F-4D97-AF65-F5344CB8AC3E}">
        <p14:creationId xmlns:p14="http://schemas.microsoft.com/office/powerpoint/2010/main" val="351483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5</a:t>
            </a:fld>
            <a:endParaRPr lang="en-US" dirty="0"/>
          </a:p>
        </p:txBody>
      </p:sp>
      <p:sp>
        <p:nvSpPr>
          <p:cNvPr id="7" name="Notes Placeholder 2">
            <a:extLst>
              <a:ext uri="{FF2B5EF4-FFF2-40B4-BE49-F238E27FC236}">
                <a16:creationId xmlns:a16="http://schemas.microsoft.com/office/drawing/2014/main" id="{2CACF226-0EDC-4E6E-A218-5227635B2E95}"/>
              </a:ext>
            </a:extLst>
          </p:cNvPr>
          <p:cNvSpPr>
            <a:spLocks noGrp="1"/>
          </p:cNvSpPr>
          <p:nvPr>
            <p:ph type="body" idx="1"/>
          </p:nvPr>
        </p:nvSpPr>
        <p:spPr>
          <a:xfrm>
            <a:off x="312115" y="3456432"/>
            <a:ext cx="6681216" cy="5760720"/>
          </a:xfrm>
        </p:spPr>
        <p:txBody>
          <a:bodyPr/>
          <a:lstStyle/>
          <a:p>
            <a:r>
              <a:rPr lang="en-US" dirty="0">
                <a:latin typeface="Capital Group Sans" panose="02000503000000020004" pitchFamily="2" charset="0"/>
              </a:rPr>
              <a:t>It might surprise you to learn that a 529 can help you meet all kinds of educational needs, from helping pay tuition for a private </a:t>
            </a:r>
            <a:r>
              <a:rPr lang="en-US" dirty="0"/>
              <a:t>kindergarten through 12th grade (K-12)</a:t>
            </a:r>
            <a:r>
              <a:rPr lang="en-US" dirty="0">
                <a:latin typeface="Capital Group Sans" panose="02000503000000020004" pitchFamily="2" charset="0"/>
              </a:rPr>
              <a:t> school, to pursing a college degree, to learning a new trade or obtaining a professional certification. </a:t>
            </a:r>
            <a:r>
              <a:rPr lang="en-US" b="0" i="0" dirty="0">
                <a:solidFill>
                  <a:srgbClr val="222222"/>
                </a:solidFill>
                <a:effectLst/>
                <a:latin typeface="Capital Group Sans" panose="02000503000000020004" pitchFamily="2" charset="0"/>
              </a:rPr>
              <a:t>Qualified education expenses include tuition, textbooks, instructional materials, qualified tutoring services, fees for certain standardized tests (e.g., SAT, ACT and advance placement exams) and educational therapies for students with disabilities for an elementary or secondary private or religious school K-12 up to a maximum of $20,000 incurred </a:t>
            </a:r>
            <a:r>
              <a:rPr lang="en-US" dirty="0">
                <a:solidFill>
                  <a:srgbClr val="222222"/>
                </a:solidFill>
              </a:rPr>
              <a:t>per calendar year per beneficiary</a:t>
            </a:r>
            <a:r>
              <a:rPr lang="en-US" b="0" i="0" dirty="0">
                <a:solidFill>
                  <a:srgbClr val="222222"/>
                </a:solidFill>
                <a:effectLst/>
                <a:latin typeface="Capital Group Sans" panose="02000503000000020004" pitchFamily="2" charset="0"/>
              </a:rPr>
              <a:t>.</a:t>
            </a:r>
            <a:endParaRPr lang="en-US" dirty="0">
              <a:latin typeface="Capital Group Sans" panose="02000503000000020004" pitchFamily="2" charset="0"/>
            </a:endParaRPr>
          </a:p>
          <a:p>
            <a:pPr lvl="0"/>
            <a:r>
              <a:rPr lang="en-US" dirty="0">
                <a:latin typeface="Capital Group Sans" panose="02000503000000020004" pitchFamily="2" charset="0"/>
              </a:rPr>
              <a:t>We’ll look at three scenarios for choosing a 529 plan.</a:t>
            </a:r>
          </a:p>
          <a:p>
            <a:pPr marL="0" lvl="0" indent="0">
              <a:buNone/>
            </a:pPr>
            <a:endParaRPr lang="en-US" dirty="0">
              <a:latin typeface="Capital Group Sans" panose="02000503000000020004" pitchFamily="2" charset="0"/>
            </a:endParaRPr>
          </a:p>
          <a:p>
            <a:pPr marL="0" indent="0">
              <a:buNone/>
            </a:pPr>
            <a:endParaRPr lang="en-US" dirty="0">
              <a:latin typeface="Capital Group Sans" panose="02000503000000020004" pitchFamily="2" charset="0"/>
            </a:endParaRPr>
          </a:p>
        </p:txBody>
      </p:sp>
    </p:spTree>
    <p:extLst>
      <p:ext uri="{BB962C8B-B14F-4D97-AF65-F5344CB8AC3E}">
        <p14:creationId xmlns:p14="http://schemas.microsoft.com/office/powerpoint/2010/main" val="3770371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6</a:t>
            </a:fld>
            <a:endParaRPr lang="en-US" dirty="0"/>
          </a:p>
        </p:txBody>
      </p:sp>
      <p:sp>
        <p:nvSpPr>
          <p:cNvPr id="7" name="Notes Placeholder 2">
            <a:extLst>
              <a:ext uri="{FF2B5EF4-FFF2-40B4-BE49-F238E27FC236}">
                <a16:creationId xmlns:a16="http://schemas.microsoft.com/office/drawing/2014/main" id="{F00A5AB5-7A56-42EA-A661-DD8F35C22464}"/>
              </a:ext>
            </a:extLst>
          </p:cNvPr>
          <p:cNvSpPr>
            <a:spLocks noGrp="1"/>
          </p:cNvSpPr>
          <p:nvPr>
            <p:ph type="body" idx="1"/>
          </p:nvPr>
        </p:nvSpPr>
        <p:spPr>
          <a:xfrm>
            <a:off x="312115" y="3456432"/>
            <a:ext cx="6681216" cy="5760720"/>
          </a:xfrm>
        </p:spPr>
        <p:txBody>
          <a:bodyPr/>
          <a:lstStyle/>
          <a:p>
            <a:pPr lvl="0" algn="l"/>
            <a:r>
              <a:rPr lang="en-US" dirty="0">
                <a:latin typeface="Capital Group Sans" panose="02000503000000020004" pitchFamily="2" charset="0"/>
              </a:rPr>
              <a:t>Saving for an education makes sense wherever you are in life:</a:t>
            </a:r>
          </a:p>
          <a:p>
            <a:pPr lvl="1" algn="l"/>
            <a:r>
              <a:rPr lang="en-US" sz="1000" dirty="0">
                <a:latin typeface="Capital Group Sans" panose="02000503000000020004" pitchFamily="2" charset="0"/>
              </a:rPr>
              <a:t>Start building savings for your child’s future today</a:t>
            </a:r>
          </a:p>
          <a:p>
            <a:pPr lvl="1" algn="l"/>
            <a:r>
              <a:rPr lang="en-US" sz="1000" dirty="0">
                <a:latin typeface="Capital Group Sans" panose="02000503000000020004" pitchFamily="2" charset="0"/>
              </a:rPr>
              <a:t>Learning new skills or obtaining new degrees at any stage of your life</a:t>
            </a:r>
          </a:p>
          <a:p>
            <a:pPr lvl="1" algn="l"/>
            <a:r>
              <a:rPr lang="en-US" sz="1000" dirty="0">
                <a:latin typeface="Capital Group Sans" panose="02000503000000020004" pitchFamily="2" charset="0"/>
              </a:rPr>
              <a:t>Get an education in retirement and begin a new adventure</a:t>
            </a:r>
          </a:p>
          <a:p>
            <a:r>
              <a:rPr lang="en-US" dirty="0">
                <a:latin typeface="Capital Group Sans" panose="02000503000000020004" pitchFamily="2" charset="0"/>
              </a:rPr>
              <a:t>The cost of college is a significant financial concern for many parents. A 529 savings plan helps you prepare for a child’s future education. It can also help you and your family pursue an education beyond a four-year traditional college and at any age. Another feature of a 529 is the ability to transfer an account to a long list of beneficiaries, without incurring a tax penalty.</a:t>
            </a:r>
          </a:p>
        </p:txBody>
      </p:sp>
    </p:spTree>
    <p:extLst>
      <p:ext uri="{BB962C8B-B14F-4D97-AF65-F5344CB8AC3E}">
        <p14:creationId xmlns:p14="http://schemas.microsoft.com/office/powerpoint/2010/main" val="332089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71B0C-3CEA-17B1-C081-1AC1D12CA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96889-5350-7C09-D3AD-BF8C2C45DF6A}"/>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F418CC39-480D-B912-837E-D1491687C3BA}"/>
              </a:ext>
            </a:extLst>
          </p:cNvPr>
          <p:cNvSpPr>
            <a:spLocks noGrp="1"/>
          </p:cNvSpPr>
          <p:nvPr>
            <p:ph type="sldNum" sz="quarter" idx="10"/>
          </p:nvPr>
        </p:nvSpPr>
        <p:spPr/>
        <p:txBody>
          <a:bodyPr/>
          <a:lstStyle/>
          <a:p>
            <a:fld id="{313BF4A9-858F-4D59-9EF7-6963AF44619B}" type="slidenum">
              <a:rPr lang="en-US" smtClean="0"/>
              <a:pPr/>
              <a:t>7</a:t>
            </a:fld>
            <a:endParaRPr lang="en-US" dirty="0"/>
          </a:p>
        </p:txBody>
      </p:sp>
      <p:sp>
        <p:nvSpPr>
          <p:cNvPr id="7" name="Notes Placeholder 2">
            <a:extLst>
              <a:ext uri="{FF2B5EF4-FFF2-40B4-BE49-F238E27FC236}">
                <a16:creationId xmlns:a16="http://schemas.microsoft.com/office/drawing/2014/main" id="{C5A3E55E-59DA-A17E-7C35-7F563C4808B9}"/>
              </a:ext>
            </a:extLst>
          </p:cNvPr>
          <p:cNvSpPr>
            <a:spLocks noGrp="1"/>
          </p:cNvSpPr>
          <p:nvPr>
            <p:ph type="body" idx="1"/>
          </p:nvPr>
        </p:nvSpPr>
        <p:spPr>
          <a:xfrm>
            <a:off x="312115" y="3456432"/>
            <a:ext cx="6808586" cy="5760720"/>
          </a:xfrm>
        </p:spPr>
        <p:txBody>
          <a:bodyPr/>
          <a:lstStyle/>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Let’s look at the list of qualified education expenses for a 529 plan. You may be surprised to discover the different types of education expenses that a 529 plan covers for your loved ones and yourself.</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As most people know, you can use a 529 to help cover qualified education expenses at higher education institutions, such as public, private and community colleges and international schools, to name just a few.</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A 529 plan, however, can help you pay for more than just college. You can also use a 529:</a:t>
            </a:r>
          </a:p>
          <a:p>
            <a:pPr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To cover qualified expenses at eligible skill trade, vocational, credentialing or apprenticeship programs.</a:t>
            </a:r>
          </a:p>
          <a:p>
            <a:pPr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To pay for professional license and certification expenses </a:t>
            </a:r>
            <a:r>
              <a:rPr lang="en-US" sz="950" dirty="0">
                <a:ea typeface="AvenirNext LT Com Regular" panose="020B0503020202020204" pitchFamily="34" charset="0"/>
                <a:cs typeface="AvenirNext LT Com Regular" panose="020B0503020202020204" pitchFamily="34" charset="0"/>
              </a:rPr>
              <a:t>—</a:t>
            </a: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 such as CPA preparation and testing fees </a:t>
            </a:r>
            <a:r>
              <a:rPr lang="en-US" sz="950" dirty="0">
                <a:ea typeface="AvenirNext LT Com Regular" panose="020B0503020202020204" pitchFamily="34" charset="0"/>
                <a:cs typeface="AvenirNext LT Com Regular" panose="020B0503020202020204" pitchFamily="34" charset="0"/>
              </a:rPr>
              <a:t>—</a:t>
            </a: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 as well as training and certification for certain skilled trades and vocational careers, such as commercial driver’s license, plumbing and HVAC certification.</a:t>
            </a:r>
          </a:p>
          <a:p>
            <a:pPr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To pay for required continuing education courses necessary to maintain certain professional credentials for careers, such as nursing, teaching and real estate.</a:t>
            </a:r>
          </a:p>
          <a:p>
            <a:pPr lvl="1">
              <a:lnSpc>
                <a:spcPts val="1300"/>
              </a:lnSpc>
            </a:pPr>
            <a:r>
              <a:rPr lang="en-US" sz="950" dirty="0">
                <a:ea typeface="AvenirNext LT Com Regular" panose="020B0503020202020204" pitchFamily="34" charset="0"/>
                <a:cs typeface="AvenirNext LT Com Regular" panose="020B0503020202020204" pitchFamily="34" charset="0"/>
              </a:rPr>
              <a:t>To help pay off qualified student loans of up to $10,000 lifetime maximum.</a:t>
            </a:r>
            <a:endPar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endParaRPr>
          </a:p>
          <a:p>
            <a:pPr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To cover certain K-12 expenses in connection with enrollment or beneficiary’s sibling attendance at an elementary or secondary public, private or religious school including, but not limited to:</a:t>
            </a:r>
          </a:p>
          <a:p>
            <a:pPr marL="548640"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Tuition</a:t>
            </a:r>
          </a:p>
          <a:p>
            <a:pPr marL="548640"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Textbooks and instructional materials</a:t>
            </a:r>
          </a:p>
          <a:p>
            <a:pPr marL="548640"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Qualified tutoring services</a:t>
            </a:r>
          </a:p>
          <a:p>
            <a:pPr marL="548640"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Fees for certain standardized tests (e.g., SAT, ACT and advanced placement exams)</a:t>
            </a:r>
          </a:p>
          <a:p>
            <a:pPr marL="548640" lvl="1">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Educational therapies for students with disabilities</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For 2026, K-12 expenses are capped at a maximum of $20,000 per calendar year per beneficiary.</a:t>
            </a:r>
          </a:p>
          <a:p>
            <a:pPr lvl="0">
              <a:lnSpc>
                <a:spcPts val="1300"/>
              </a:lnSpc>
            </a:pPr>
            <a:r>
              <a:rPr lang="en-US" sz="950" b="1"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[Note to presenter: Add detail about K–12, if audience is interested.] </a:t>
            </a:r>
            <a:endPar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endParaRP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Although assets to pay for K-12 qualified education expenses may come from multiple 529 accounts, the $20,000 limit will be aggregated on a per beneficiary basis.</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The IRS has not provided guidance to date on the methodology of allocating the $20,000 annual maximum among withdrawals from different 529 accounts.</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States take different approaches to the income tax treatment of </a:t>
            </a:r>
            <a:r>
              <a:rPr lang="en-US" sz="950" dirty="0">
                <a:ea typeface="AvenirNext LT Com Regular" panose="020B0503020202020204" pitchFamily="34" charset="0"/>
                <a:cs typeface="AvenirNext LT Com Regular" panose="020B0503020202020204" pitchFamily="34" charset="0"/>
              </a:rPr>
              <a:t>withdrawals. Check in with your tax advisor for state-specific details.</a:t>
            </a:r>
            <a:endPar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endParaRP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And importantly, even though assets are considered completed gifts for gift-tax purposes, the account </a:t>
            </a:r>
            <a:b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b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owner — that’s the person who established and funded the account — still controls the assets and withdrawals.</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The account owner may also change the beneficiary with no tax penalty, provided the new beneficiary is part of the same family.</a:t>
            </a:r>
          </a:p>
          <a:p>
            <a:pPr lvl="0">
              <a:lnSpc>
                <a:spcPts val="1300"/>
              </a:lnSpc>
            </a:pPr>
            <a:r>
              <a:rPr lang="en-US" sz="95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Tax issues can be complicated, so make sure you also consult with a tax advisor.</a:t>
            </a:r>
          </a:p>
        </p:txBody>
      </p:sp>
    </p:spTree>
    <p:extLst>
      <p:ext uri="{BB962C8B-B14F-4D97-AF65-F5344CB8AC3E}">
        <p14:creationId xmlns:p14="http://schemas.microsoft.com/office/powerpoint/2010/main" val="2015834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8</a:t>
            </a:fld>
            <a:endParaRPr lang="en-US" dirty="0"/>
          </a:p>
        </p:txBody>
      </p:sp>
      <p:sp>
        <p:nvSpPr>
          <p:cNvPr id="7" name="Notes Placeholder 2">
            <a:extLst>
              <a:ext uri="{FF2B5EF4-FFF2-40B4-BE49-F238E27FC236}">
                <a16:creationId xmlns:a16="http://schemas.microsoft.com/office/drawing/2014/main" id="{DEF08F71-467F-460A-82D8-142E6E8C0C36}"/>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I want to call your attention to another benefit </a:t>
            </a:r>
            <a:r>
              <a:rPr lang="en-US" b="0" i="0" dirty="0">
                <a:solidFill>
                  <a:srgbClr val="222222"/>
                </a:solidFill>
                <a:effectLst/>
                <a:latin typeface="Capital Group Sans" panose="02000503000000020004" pitchFamily="2" charset="0"/>
              </a:rPr>
              <a:t>of a traditional 529 plan account</a:t>
            </a:r>
            <a:r>
              <a:rPr lang="en-US" dirty="0">
                <a:latin typeface="Capital Group Sans" panose="02000503000000020004" pitchFamily="2" charset="0"/>
              </a:rPr>
              <a:t>: The account owner always controls the account. Unlike </a:t>
            </a:r>
            <a:r>
              <a:rPr lang="en-US" b="0" i="0" dirty="0">
                <a:solidFill>
                  <a:srgbClr val="222222"/>
                </a:solidFill>
                <a:effectLst/>
                <a:latin typeface="Capital Group Sans" panose="02000503000000020004" pitchFamily="2" charset="0"/>
              </a:rPr>
              <a:t>a custodial 529 plan account, a traditional 529 plan account </a:t>
            </a:r>
            <a:r>
              <a:rPr lang="en-US" dirty="0">
                <a:latin typeface="Capital Group Sans" panose="02000503000000020004" pitchFamily="2" charset="0"/>
              </a:rPr>
              <a:t>— even when it’s being used — does not transfer to the beneficiary.</a:t>
            </a:r>
          </a:p>
          <a:p>
            <a:pPr lvl="0"/>
            <a:r>
              <a:rPr lang="en-US" dirty="0">
                <a:latin typeface="Capital Group Sans" panose="02000503000000020004" pitchFamily="2" charset="0"/>
              </a:rPr>
              <a:t>This feature can take the worry out of putting money into the hands of a young adult who is still learning how to be independent.</a:t>
            </a:r>
          </a:p>
          <a:p>
            <a:pPr lvl="0"/>
            <a:r>
              <a:rPr lang="en-US" dirty="0">
                <a:latin typeface="Capital Group Sans" panose="02000503000000020004" pitchFamily="2" charset="0"/>
              </a:rPr>
              <a:t>For example, an account owner oversees the assets for the beneficiary and determines the timing and amount of the distributions. They also are in control of any leftover money in the account after a beneficiary graduates. </a:t>
            </a:r>
          </a:p>
          <a:p>
            <a:pPr lvl="0"/>
            <a:r>
              <a:rPr lang="en-US" dirty="0">
                <a:latin typeface="Capital Group Sans" panose="02000503000000020004" pitchFamily="2" charset="0"/>
              </a:rPr>
              <a:t>Having control over the account means you can adapt easily to any number of scenarios. For example, if your child gets a full scholarship and doesn’t need the money in the account, or if your child decides not to go to a four-year college, it’s no problem. You can transfer the account to another eligible program or beneficiary, be it a younger sibling, a parent, an in-law, a cousin — or even yourself.</a:t>
            </a:r>
          </a:p>
        </p:txBody>
      </p:sp>
    </p:spTree>
    <p:extLst>
      <p:ext uri="{BB962C8B-B14F-4D97-AF65-F5344CB8AC3E}">
        <p14:creationId xmlns:p14="http://schemas.microsoft.com/office/powerpoint/2010/main" val="179985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DBFDA-0477-ABFA-1E14-B50C102A9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E154A-1ABD-D41C-8051-939A9A48DBCE}"/>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EFB9AD3D-42B3-721A-9B15-5D29C75B0A44}"/>
              </a:ext>
            </a:extLst>
          </p:cNvPr>
          <p:cNvSpPr>
            <a:spLocks noGrp="1"/>
          </p:cNvSpPr>
          <p:nvPr>
            <p:ph type="sldNum" sz="quarter" idx="10"/>
          </p:nvPr>
        </p:nvSpPr>
        <p:spPr/>
        <p:txBody>
          <a:bodyPr/>
          <a:lstStyle/>
          <a:p>
            <a:fld id="{313BF4A9-858F-4D59-9EF7-6963AF44619B}" type="slidenum">
              <a:rPr lang="en-US" smtClean="0"/>
              <a:pPr/>
              <a:t>9</a:t>
            </a:fld>
            <a:endParaRPr lang="en-US" dirty="0"/>
          </a:p>
        </p:txBody>
      </p:sp>
      <p:sp>
        <p:nvSpPr>
          <p:cNvPr id="8" name="Notes Placeholder 2">
            <a:extLst>
              <a:ext uri="{FF2B5EF4-FFF2-40B4-BE49-F238E27FC236}">
                <a16:creationId xmlns:a16="http://schemas.microsoft.com/office/drawing/2014/main" id="{8008E629-14FC-8440-E08D-04AAD3A839EE}"/>
              </a:ext>
            </a:extLst>
          </p:cNvPr>
          <p:cNvSpPr>
            <a:spLocks noGrp="1"/>
          </p:cNvSpPr>
          <p:nvPr>
            <p:ph type="body" idx="1"/>
          </p:nvPr>
        </p:nvSpPr>
        <p:spPr>
          <a:xfrm>
            <a:off x="312115" y="3456432"/>
            <a:ext cx="6681216" cy="5760720"/>
          </a:xfrm>
        </p:spPr>
        <p:txBody>
          <a:bodyPr/>
          <a:lstStyle/>
          <a:p>
            <a:pPr lvl="0"/>
            <a:r>
              <a:rPr lang="en-US" b="0" i="0" dirty="0">
                <a:solidFill>
                  <a:srgbClr val="222222"/>
                </a:solidFill>
                <a:effectLst/>
                <a:latin typeface="Capital Group Sans" panose="02000503000000020004" pitchFamily="2" charset="0"/>
              </a:rPr>
              <a:t>Saving for college is a challenge — especially if costs continue to rise at a rate close to what they have in recent years, which has been around 5% a year. </a:t>
            </a:r>
          </a:p>
          <a:p>
            <a:pPr lvl="0"/>
            <a:r>
              <a:rPr lang="en-US" b="0" i="0" dirty="0">
                <a:solidFill>
                  <a:srgbClr val="222222"/>
                </a:solidFill>
                <a:effectLst/>
                <a:latin typeface="Capital Group Sans" panose="02000503000000020004" pitchFamily="2" charset="0"/>
              </a:rPr>
              <a:t>As this chart shows, projections for what a college education may cost in 18 years can be daunting. </a:t>
            </a:r>
          </a:p>
          <a:p>
            <a:pPr lvl="0"/>
            <a:r>
              <a:rPr lang="en-US" b="0" i="0" dirty="0">
                <a:solidFill>
                  <a:srgbClr val="222222"/>
                </a:solidFill>
                <a:effectLst/>
                <a:latin typeface="Capital Group Sans" panose="02000503000000020004" pitchFamily="2" charset="0"/>
              </a:rPr>
              <a:t>In 2043, costs for four years at a public university are projected to be $</a:t>
            </a:r>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221,263</a:t>
            </a:r>
            <a:r>
              <a:rPr lang="en-US" b="0" i="0" dirty="0">
                <a:solidFill>
                  <a:srgbClr val="222222"/>
                </a:solidFill>
                <a:effectLst/>
                <a:latin typeface="Capital Group Sans" panose="02000503000000020004" pitchFamily="2" charset="0"/>
              </a:rPr>
              <a:t> for in-state students and $297,887 for out-of-state students. Four years at a private college could cost $460,616. </a:t>
            </a:r>
          </a:p>
          <a:p>
            <a:pPr lvl="0"/>
            <a:r>
              <a:rPr lang="en-US" b="0" i="0" dirty="0">
                <a:solidFill>
                  <a:srgbClr val="222222"/>
                </a:solidFill>
                <a:effectLst/>
                <a:latin typeface="Capital Group Sans" panose="02000503000000020004" pitchFamily="2" charset="0"/>
              </a:rPr>
              <a:t>And if you or your child has aspirations to attend an Ivy League university, four years could cost $911,004 in 2043.</a:t>
            </a:r>
            <a:endParaRPr lang="en-US" altLang="en-US" kern="1200" dirty="0">
              <a:solidFill>
                <a:srgbClr val="000000"/>
              </a:solidFill>
              <a:latin typeface="Capital Group Sans" panose="02000503000000020004" pitchFamily="2" charset="0"/>
              <a:ea typeface="MS PGothic" charset="-128"/>
              <a:cs typeface="Arial" charset="0"/>
            </a:endParaRPr>
          </a:p>
          <a:p>
            <a:pPr eaLnBrk="1" hangingPunct="1">
              <a:buFont typeface="Wingdings" panose="05000000000000000000" pitchFamily="2" charset="2"/>
              <a:buNone/>
            </a:pPr>
            <a:endParaRPr lang="en-US" altLang="en-US" dirty="0">
              <a:latin typeface="Capital Group Sans" panose="02000503000000020004" pitchFamily="2" charset="0"/>
            </a:endParaRPr>
          </a:p>
        </p:txBody>
      </p:sp>
    </p:spTree>
    <p:extLst>
      <p:ext uri="{BB962C8B-B14F-4D97-AF65-F5344CB8AC3E}">
        <p14:creationId xmlns:p14="http://schemas.microsoft.com/office/powerpoint/2010/main" val="333446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65E68-7FCB-8C21-881B-BF6537437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668E9-E250-69FE-0957-079E3C45F809}"/>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13094F31-BE82-E860-2340-16D430D0A7CA}"/>
              </a:ext>
            </a:extLst>
          </p:cNvPr>
          <p:cNvSpPr>
            <a:spLocks noGrp="1"/>
          </p:cNvSpPr>
          <p:nvPr>
            <p:ph type="sldNum" sz="quarter" idx="10"/>
          </p:nvPr>
        </p:nvSpPr>
        <p:spPr/>
        <p:txBody>
          <a:bodyPr/>
          <a:lstStyle/>
          <a:p>
            <a:fld id="{313BF4A9-858F-4D59-9EF7-6963AF44619B}" type="slidenum">
              <a:rPr lang="en-US" smtClean="0"/>
              <a:pPr/>
              <a:t>10</a:t>
            </a:fld>
            <a:endParaRPr lang="en-US" dirty="0"/>
          </a:p>
        </p:txBody>
      </p:sp>
      <p:sp>
        <p:nvSpPr>
          <p:cNvPr id="7" name="Notes Placeholder 2">
            <a:extLst>
              <a:ext uri="{FF2B5EF4-FFF2-40B4-BE49-F238E27FC236}">
                <a16:creationId xmlns:a16="http://schemas.microsoft.com/office/drawing/2014/main" id="{8CBFCB92-376D-57EE-522E-F5C499A56E81}"/>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This chart makes a compelling case for saving now rather than relying solely on student loans later.</a:t>
            </a:r>
          </a:p>
          <a:p>
            <a:pPr lvl="0"/>
            <a:r>
              <a:rPr lang="en-US" dirty="0">
                <a:latin typeface="Capital Group Sans" panose="02000503000000020004" pitchFamily="2" charset="0"/>
              </a:rPr>
              <a:t>Keep in mind that our figures are rounded and are not meant to portray an actual investment.</a:t>
            </a:r>
          </a:p>
          <a:p>
            <a:pPr lvl="0"/>
            <a:r>
              <a:rPr lang="en-US" dirty="0">
                <a:latin typeface="Capital Group Sans" panose="02000503000000020004" pitchFamily="2" charset="0"/>
              </a:rPr>
              <a:t>Say your goal, at the beginning, is to cover $25,000 worth of higher education expenses. </a:t>
            </a:r>
          </a:p>
          <a:p>
            <a:pPr lvl="0"/>
            <a:r>
              <a:rPr lang="en-US" dirty="0">
                <a:latin typeface="Capital Group Sans" panose="02000503000000020004" pitchFamily="2" charset="0"/>
              </a:rPr>
              <a:t>If you chose to do that by means of investing, you’d need to save about </a:t>
            </a:r>
            <a:r>
              <a:rPr lang="en-US" b="0" i="0" u="none" strike="noStrike"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$208 </a:t>
            </a:r>
            <a:r>
              <a:rPr lang="en-US" dirty="0">
                <a:latin typeface="Capital Group Sans" panose="02000503000000020004" pitchFamily="2" charset="0"/>
              </a:rPr>
              <a:t>a month for 10 years, assuming a 6% average annual rate of return. Your total amount invested at the end of 10 years would be $25,000.</a:t>
            </a:r>
          </a:p>
          <a:p>
            <a:pPr lvl="0"/>
            <a:r>
              <a:rPr lang="en-US" dirty="0">
                <a:latin typeface="Capital Group Sans" panose="02000503000000020004" pitchFamily="2" charset="0"/>
              </a:rPr>
              <a:t>Now let’s say that instead of saving to pay those expenses, you borrowed $25,000 at the time you incurred them. When it came time to pay the loan, assuming a 10-year repayment period and a 6% interest rate, the monthly payments would be $278 and the total amount to repay would be </a:t>
            </a:r>
            <a:r>
              <a:rPr lang="en-US" b="0" i="0" u="none" strike="noStrike"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$33,306.</a:t>
            </a:r>
          </a:p>
          <a:p>
            <a:pPr lvl="0"/>
            <a:r>
              <a:rPr lang="en-US" dirty="0">
                <a:latin typeface="Capital Group Sans" panose="02000503000000020004" pitchFamily="2" charset="0"/>
              </a:rPr>
              <a:t>So the difference between saving and borrowing when it comes to paying $25,000 of higher education expenses could be more than </a:t>
            </a:r>
            <a:r>
              <a:rPr lang="en-US" b="0" i="0" u="none" strike="noStrike"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$8,000.</a:t>
            </a:r>
          </a:p>
          <a:p>
            <a:pPr lvl="0"/>
            <a:r>
              <a:rPr lang="en-US" dirty="0">
                <a:latin typeface="Capital Group Sans" panose="02000503000000020004" pitchFamily="2" charset="0"/>
              </a:rPr>
              <a:t>Think of what that savings could mean to a new graduate just starting out.</a:t>
            </a:r>
          </a:p>
        </p:txBody>
      </p:sp>
    </p:spTree>
    <p:extLst>
      <p:ext uri="{BB962C8B-B14F-4D97-AF65-F5344CB8AC3E}">
        <p14:creationId xmlns:p14="http://schemas.microsoft.com/office/powerpoint/2010/main" val="900382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A832E-A2CE-28EF-9ADB-2A12339F7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60C78-E650-BCE1-04E6-AAEA7DE6EB6E}"/>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210DF9F6-ABAE-38E9-1F23-09F695993304}"/>
              </a:ext>
            </a:extLst>
          </p:cNvPr>
          <p:cNvSpPr>
            <a:spLocks noGrp="1"/>
          </p:cNvSpPr>
          <p:nvPr>
            <p:ph type="sldNum" sz="quarter" idx="10"/>
          </p:nvPr>
        </p:nvSpPr>
        <p:spPr/>
        <p:txBody>
          <a:bodyPr/>
          <a:lstStyle/>
          <a:p>
            <a:fld id="{313BF4A9-858F-4D59-9EF7-6963AF44619B}" type="slidenum">
              <a:rPr lang="en-US" smtClean="0"/>
              <a:pPr/>
              <a:t>11</a:t>
            </a:fld>
            <a:endParaRPr lang="en-US" dirty="0"/>
          </a:p>
        </p:txBody>
      </p:sp>
      <p:sp>
        <p:nvSpPr>
          <p:cNvPr id="7" name="Notes Placeholder 2">
            <a:extLst>
              <a:ext uri="{FF2B5EF4-FFF2-40B4-BE49-F238E27FC236}">
                <a16:creationId xmlns:a16="http://schemas.microsoft.com/office/drawing/2014/main" id="{5663B1F3-79EE-DD68-D439-0A15E8A39D8E}"/>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Another reason to start early is to take advantage of the tax benefits of a 529 account.</a:t>
            </a:r>
          </a:p>
          <a:p>
            <a:pPr lvl="0"/>
            <a:r>
              <a:rPr lang="en-US" dirty="0">
                <a:latin typeface="Capital Group Sans" panose="02000503000000020004" pitchFamily="2" charset="0"/>
              </a:rPr>
              <a:t>As you can see here, earnings in a 529 account, unlike those in a taxable account, are </a:t>
            </a:r>
            <a:r>
              <a:rPr lang="en-US" b="0" i="0" dirty="0">
                <a:solidFill>
                  <a:srgbClr val="222222"/>
                </a:solidFill>
                <a:effectLst/>
                <a:latin typeface="Capital Group Sans" panose="02000503000000020004" pitchFamily="2" charset="0"/>
              </a:rPr>
              <a:t>exempt</a:t>
            </a:r>
            <a:r>
              <a:rPr lang="en-US" dirty="0">
                <a:latin typeface="Capital Group Sans" panose="02000503000000020004" pitchFamily="2" charset="0"/>
              </a:rPr>
              <a:t> from federal and, in many cases, state taxes, provided they’re used to pay for a broad range of qualified educational expenses. Keep in mind, state tax treatment varies.</a:t>
            </a:r>
          </a:p>
          <a:p>
            <a:pPr lvl="0"/>
            <a:r>
              <a:rPr lang="en-US" dirty="0">
                <a:latin typeface="Capital Group Sans" panose="02000503000000020004" pitchFamily="2" charset="0"/>
              </a:rPr>
              <a:t>This hypothetical example illustrates how significant the tax benefits can be. Because dividends and capital gains are not taxed as long as plan assets are used to pay for qualified educational expenses, investors may realize a potentially significant advantage over saving for college in a taxable account — namely, a bigger college savings nest egg.</a:t>
            </a:r>
          </a:p>
        </p:txBody>
      </p:sp>
    </p:spTree>
    <p:extLst>
      <p:ext uri="{BB962C8B-B14F-4D97-AF65-F5344CB8AC3E}">
        <p14:creationId xmlns:p14="http://schemas.microsoft.com/office/powerpoint/2010/main" val="2998421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12</a:t>
            </a:fld>
            <a:endParaRPr lang="en-US" dirty="0"/>
          </a:p>
        </p:txBody>
      </p:sp>
      <p:sp>
        <p:nvSpPr>
          <p:cNvPr id="7" name="Notes Placeholder 2">
            <a:extLst>
              <a:ext uri="{FF2B5EF4-FFF2-40B4-BE49-F238E27FC236}">
                <a16:creationId xmlns:a16="http://schemas.microsoft.com/office/drawing/2014/main" id="{CD2610D9-7A30-446E-B620-3DBB7C4490C3}"/>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Now that we’ve talked about the flexible uses of a 529 plan, we’ll look at the different approaches you can take to build a plan that’s right for you. </a:t>
            </a:r>
          </a:p>
          <a:p>
            <a:pPr lvl="0"/>
            <a:r>
              <a:rPr lang="en-US" dirty="0">
                <a:latin typeface="Capital Group Sans" panose="02000503000000020004" pitchFamily="2" charset="0"/>
              </a:rPr>
              <a:t>There are many investment options to choose from, and I’m here to work with you to find the right fit for your unique financial situation. </a:t>
            </a:r>
          </a:p>
        </p:txBody>
      </p:sp>
    </p:spTree>
    <p:extLst>
      <p:ext uri="{BB962C8B-B14F-4D97-AF65-F5344CB8AC3E}">
        <p14:creationId xmlns:p14="http://schemas.microsoft.com/office/powerpoint/2010/main" val="1826131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13</a:t>
            </a:fld>
            <a:endParaRPr lang="en-US" dirty="0"/>
          </a:p>
        </p:txBody>
      </p:sp>
      <p:sp>
        <p:nvSpPr>
          <p:cNvPr id="7" name="Notes Placeholder 2">
            <a:extLst>
              <a:ext uri="{FF2B5EF4-FFF2-40B4-BE49-F238E27FC236}">
                <a16:creationId xmlns:a16="http://schemas.microsoft.com/office/drawing/2014/main" id="{C216084B-BE1E-45C5-B8F7-879F47775D3E}"/>
              </a:ext>
            </a:extLst>
          </p:cNvPr>
          <p:cNvSpPr>
            <a:spLocks noGrp="1"/>
          </p:cNvSpPr>
          <p:nvPr>
            <p:ph type="body" idx="1"/>
          </p:nvPr>
        </p:nvSpPr>
        <p:spPr>
          <a:xfrm>
            <a:off x="312115" y="3463412"/>
            <a:ext cx="6681216" cy="5760720"/>
          </a:xfrm>
        </p:spPr>
        <p:txBody>
          <a:bodyPr/>
          <a:lstStyle/>
          <a:p>
            <a:pPr marL="181240" indent="-181240" algn="l" defTabSz="966612" rtl="0" fontAlgn="base">
              <a:lnSpc>
                <a:spcPct val="100000"/>
              </a:lnSpc>
              <a:spcBef>
                <a:spcPct val="30000"/>
              </a:spcBef>
              <a:spcAft>
                <a:spcPct val="0"/>
              </a:spcAft>
              <a:defRPr/>
            </a:pPr>
            <a:r>
              <a:rPr lang="en-US" altLang="en-US" kern="1200" dirty="0" err="1">
                <a:solidFill>
                  <a:srgbClr val="000000"/>
                </a:solidFill>
                <a:latin typeface="Capital Group Sans" panose="02000503000000020004" pitchFamily="2" charset="0"/>
                <a:ea typeface="MS PGothic" panose="020B0600070205080204" pitchFamily="34" charset="-128"/>
                <a:cs typeface="Arial" pitchFamily="34" charset="0"/>
              </a:rPr>
              <a:t>CollegeAmerica</a:t>
            </a:r>
            <a:r>
              <a:rPr lang="en-US" altLang="en-US" kern="1200" dirty="0">
                <a:solidFill>
                  <a:srgbClr val="000000"/>
                </a:solidFill>
                <a:latin typeface="Capital Group Sans" panose="02000503000000020004" pitchFamily="2" charset="0"/>
                <a:ea typeface="MS PGothic" panose="020B0600070205080204" pitchFamily="34" charset="-128"/>
                <a:cs typeface="Arial" pitchFamily="34" charset="0"/>
              </a:rPr>
              <a:t> has low start-up amounts, high contribution limits and the option to make automatic payments</a:t>
            </a:r>
            <a:r>
              <a:rPr lang="en-US" altLang="en-US" kern="1200" dirty="0">
                <a:solidFill>
                  <a:srgbClr val="000000"/>
                </a:solidFill>
                <a:ea typeface="MS PGothic" panose="020B0600070205080204" pitchFamily="34" charset="-128"/>
                <a:cs typeface="Arial" pitchFamily="34" charset="0"/>
              </a:rPr>
              <a:t>:</a:t>
            </a:r>
            <a:endParaRPr lang="en-US" altLang="en-US" kern="1200" dirty="0">
              <a:solidFill>
                <a:srgbClr val="000000"/>
              </a:solidFill>
              <a:latin typeface="Capital Group Sans" panose="02000503000000020004" pitchFamily="2" charset="0"/>
              <a:ea typeface="MS PGothic" panose="020B0600070205080204" pitchFamily="34" charset="-128"/>
              <a:cs typeface="Arial" pitchFamily="34" charset="0"/>
            </a:endParaRPr>
          </a:p>
          <a:p>
            <a:pPr marL="483306" indent="-181240" algn="l" defTabSz="966612" rtl="0" fontAlgn="base">
              <a:lnSpc>
                <a:spcPct val="100000"/>
              </a:lnSpc>
              <a:spcBef>
                <a:spcPct val="30000"/>
              </a:spcBef>
              <a:spcAft>
                <a:spcPct val="0"/>
              </a:spcAft>
              <a:buFont typeface="System Font Regular"/>
              <a:buChar char="–"/>
              <a:defRPr/>
            </a:pPr>
            <a:r>
              <a:rPr lang="en-US" altLang="en-US" kern="1200" dirty="0">
                <a:solidFill>
                  <a:srgbClr val="000000"/>
                </a:solidFill>
                <a:latin typeface="Capital Group Sans" panose="02000503000000020004" pitchFamily="2" charset="0"/>
                <a:ea typeface="MS PGothic" panose="020B0600070205080204" pitchFamily="34" charset="-128"/>
                <a:cs typeface="Arial" pitchFamily="34" charset="0"/>
              </a:rPr>
              <a:t>In a </a:t>
            </a:r>
            <a:r>
              <a:rPr lang="en-US" altLang="en-US" kern="1200" dirty="0" err="1">
                <a:solidFill>
                  <a:srgbClr val="000000"/>
                </a:solidFill>
                <a:latin typeface="Capital Group Sans" panose="02000503000000020004" pitchFamily="2" charset="0"/>
                <a:ea typeface="MS PGothic" panose="020B0600070205080204" pitchFamily="34" charset="-128"/>
                <a:cs typeface="Arial" pitchFamily="34" charset="0"/>
              </a:rPr>
              <a:t>CollegeAmerica</a:t>
            </a:r>
            <a:r>
              <a:rPr lang="en-US" altLang="en-US" kern="1200" dirty="0">
                <a:solidFill>
                  <a:srgbClr val="000000"/>
                </a:solidFill>
                <a:latin typeface="Capital Group Sans" panose="02000503000000020004" pitchFamily="2" charset="0"/>
                <a:ea typeface="MS PGothic" panose="020B0600070205080204" pitchFamily="34" charset="-128"/>
                <a:cs typeface="Arial" pitchFamily="34" charset="0"/>
              </a:rPr>
              <a:t> 529 employer-sponsored plan, you can invest as little as $25 per fund</a:t>
            </a:r>
            <a:r>
              <a:rPr lang="en-US" dirty="0">
                <a:solidFill>
                  <a:srgbClr val="000000"/>
                </a:solidFill>
                <a:latin typeface="Capital Group Sans" panose="02000503000000020004" pitchFamily="2" charset="0"/>
              </a:rPr>
              <a:t>. You can contribute until the balance (including earnings) reaches $675,000 per beneficiary.</a:t>
            </a:r>
          </a:p>
          <a:p>
            <a:pPr marL="483306" indent="-181240" algn="l" defTabSz="966612" rtl="0" fontAlgn="base">
              <a:lnSpc>
                <a:spcPct val="100000"/>
              </a:lnSpc>
              <a:spcBef>
                <a:spcPct val="30000"/>
              </a:spcBef>
              <a:spcAft>
                <a:spcPct val="0"/>
              </a:spcAft>
              <a:buFont typeface="System Font Regular"/>
              <a:buChar char="–"/>
              <a:defRPr/>
            </a:pPr>
            <a:r>
              <a:rPr lang="en-US" dirty="0">
                <a:solidFill>
                  <a:srgbClr val="000000"/>
                </a:solidFill>
                <a:latin typeface="Capital Group Sans" panose="02000503000000020004" pitchFamily="2" charset="0"/>
              </a:rPr>
              <a:t>Regular investments can help you pursue your goals.</a:t>
            </a:r>
            <a:endParaRPr lang="en-US" altLang="en-US" kern="1200" dirty="0">
              <a:solidFill>
                <a:srgbClr val="000000"/>
              </a:solidFill>
              <a:latin typeface="Capital Group Sans" panose="02000503000000020004" pitchFamily="2" charset="0"/>
              <a:ea typeface="MS PGothic" panose="020B0600070205080204" pitchFamily="34" charset="-128"/>
              <a:cs typeface="Arial" pitchFamily="34" charset="0"/>
            </a:endParaRPr>
          </a:p>
        </p:txBody>
      </p:sp>
    </p:spTree>
    <p:extLst>
      <p:ext uri="{BB962C8B-B14F-4D97-AF65-F5344CB8AC3E}">
        <p14:creationId xmlns:p14="http://schemas.microsoft.com/office/powerpoint/2010/main" val="849564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14</a:t>
            </a:fld>
            <a:endParaRPr lang="en-US" dirty="0"/>
          </a:p>
        </p:txBody>
      </p:sp>
      <p:sp>
        <p:nvSpPr>
          <p:cNvPr id="7" name="Notes Placeholder 2">
            <a:extLst>
              <a:ext uri="{FF2B5EF4-FFF2-40B4-BE49-F238E27FC236}">
                <a16:creationId xmlns:a16="http://schemas.microsoft.com/office/drawing/2014/main" id="{9227E637-E09D-4CC8-83DB-8F17529D252B}"/>
              </a:ext>
            </a:extLst>
          </p:cNvPr>
          <p:cNvSpPr>
            <a:spLocks noGrp="1"/>
          </p:cNvSpPr>
          <p:nvPr>
            <p:ph type="body" idx="1"/>
          </p:nvPr>
        </p:nvSpPr>
        <p:spPr>
          <a:xfrm>
            <a:off x="312115" y="3456432"/>
            <a:ext cx="6681216" cy="5760720"/>
          </a:xfrm>
        </p:spPr>
        <p:txBody>
          <a:bodyPr/>
          <a:lstStyle/>
          <a:p>
            <a:pPr lvl="0"/>
            <a:r>
              <a:rPr lang="en-US" dirty="0" err="1">
                <a:solidFill>
                  <a:srgbClr val="000000"/>
                </a:solidFill>
                <a:latin typeface="Capital Group Sans" panose="02000503000000020004" pitchFamily="2" charset="0"/>
              </a:rPr>
              <a:t>CollegeAmerica</a:t>
            </a:r>
            <a:r>
              <a:rPr lang="en-US" dirty="0">
                <a:solidFill>
                  <a:srgbClr val="000000"/>
                </a:solidFill>
                <a:latin typeface="Capital Group Sans" panose="02000503000000020004" pitchFamily="2" charset="0"/>
              </a:rPr>
              <a:t> offers a full range of investment options. Depending on your situation and the tax benefits you might want to take advantage of, your approach will be unique to you. </a:t>
            </a:r>
          </a:p>
          <a:p>
            <a:pPr lvl="0"/>
            <a:r>
              <a:rPr lang="en-US" dirty="0">
                <a:solidFill>
                  <a:srgbClr val="000000"/>
                </a:solidFill>
                <a:latin typeface="Capital Group Sans" panose="02000503000000020004" pitchFamily="2" charset="0"/>
              </a:rPr>
              <a:t>And I can help you select the investments that fit your education savings plan.  </a:t>
            </a:r>
          </a:p>
          <a:p>
            <a:pPr lvl="0"/>
            <a:r>
              <a:rPr lang="en-US" dirty="0">
                <a:solidFill>
                  <a:srgbClr val="000000"/>
                </a:solidFill>
                <a:latin typeface="Capital Group Sans" panose="02000503000000020004" pitchFamily="2" charset="0"/>
              </a:rPr>
              <a:t>First, a brief overview:</a:t>
            </a:r>
          </a:p>
          <a:p>
            <a:pPr marL="347472" lvl="0" indent="-171450">
              <a:buFont typeface="AvenirNext LT Com Regular" panose="020B0503020202020204" pitchFamily="34" charset="0"/>
              <a:buChar char="–"/>
            </a:pPr>
            <a:r>
              <a:rPr lang="en-US" b="1" baseline="0" dirty="0">
                <a:solidFill>
                  <a:srgbClr val="000000"/>
                </a:solidFill>
                <a:latin typeface="Capital Group Sans" panose="02000503000000020004" pitchFamily="2" charset="0"/>
              </a:rPr>
              <a:t>American Funds College Target Date Series</a:t>
            </a:r>
            <a:r>
              <a:rPr lang="en-US" b="1" baseline="30000" dirty="0">
                <a:solidFill>
                  <a:srgbClr val="000000"/>
                </a:solidFill>
                <a:latin typeface="Capital Group Sans" panose="02000503000000020004" pitchFamily="2" charset="0"/>
              </a:rPr>
              <a:t>®</a:t>
            </a:r>
            <a:r>
              <a:rPr lang="en-US" b="1" dirty="0">
                <a:solidFill>
                  <a:srgbClr val="000000"/>
                </a:solidFill>
                <a:latin typeface="Capital Group Sans" panose="02000503000000020004" pitchFamily="2" charset="0"/>
              </a:rPr>
              <a:t> </a:t>
            </a:r>
            <a:r>
              <a:rPr lang="en-US" dirty="0">
                <a:solidFill>
                  <a:srgbClr val="000000"/>
                </a:solidFill>
                <a:latin typeface="Capital Group Sans" panose="02000503000000020004" pitchFamily="2" charset="0"/>
              </a:rPr>
              <a:t>offers convenience. This is a simple, single selection you make, guided by a beneficiary’s projected college enrollment date.</a:t>
            </a:r>
          </a:p>
          <a:p>
            <a:pPr marL="347472" lvl="0" indent="-171450">
              <a:buFont typeface="AvenirNext LT Com Regular" panose="020B0503020202020204" pitchFamily="34" charset="0"/>
              <a:buChar char="–"/>
            </a:pPr>
            <a:r>
              <a:rPr lang="en-US" b="1" dirty="0">
                <a:solidFill>
                  <a:srgbClr val="000000"/>
                </a:solidFill>
                <a:latin typeface="Capital Group Sans" panose="02000503000000020004" pitchFamily="2" charset="0"/>
              </a:rPr>
              <a:t>American Funds</a:t>
            </a:r>
            <a:r>
              <a:rPr lang="en-US" b="1" baseline="30000" dirty="0">
                <a:solidFill>
                  <a:srgbClr val="000000"/>
                </a:solidFill>
                <a:latin typeface="Capital Group Sans" panose="02000503000000020004" pitchFamily="2" charset="0"/>
              </a:rPr>
              <a:t>®</a:t>
            </a:r>
            <a:r>
              <a:rPr lang="en-US" b="1" dirty="0">
                <a:solidFill>
                  <a:srgbClr val="000000"/>
                </a:solidFill>
                <a:latin typeface="Capital Group Sans" panose="02000503000000020004" pitchFamily="2" charset="0"/>
              </a:rPr>
              <a:t> Portfolio Series </a:t>
            </a:r>
            <a:r>
              <a:rPr lang="en-US" dirty="0">
                <a:solidFill>
                  <a:srgbClr val="000000"/>
                </a:solidFill>
                <a:latin typeface="Capital Group Sans" panose="02000503000000020004" pitchFamily="2" charset="0"/>
              </a:rPr>
              <a:t>features diversified, objective-based funds of funds. With </a:t>
            </a:r>
            <a:r>
              <a:rPr lang="en-US">
                <a:solidFill>
                  <a:srgbClr val="000000"/>
                </a:solidFill>
                <a:latin typeface="Capital Group Sans" panose="02000503000000020004" pitchFamily="2" charset="0"/>
              </a:rPr>
              <a:t>specific objectives like growth, growth and income, and preservation and income, the Portfolio Series can help 529 owners address the varying education needs and expenses throughout a beneficiary's life cycle.</a:t>
            </a:r>
            <a:endParaRPr lang="en-US" dirty="0">
              <a:solidFill>
                <a:srgbClr val="000000"/>
              </a:solidFill>
              <a:latin typeface="Capital Group Sans" panose="02000503000000020004" pitchFamily="2" charset="0"/>
            </a:endParaRPr>
          </a:p>
          <a:p>
            <a:pPr marL="347472" lvl="0" indent="-171450">
              <a:buFont typeface="AvenirNext LT Com Regular" panose="020B0503020202020204" pitchFamily="34" charset="0"/>
              <a:buChar char="–"/>
            </a:pPr>
            <a:r>
              <a:rPr lang="en-US" b="1" dirty="0">
                <a:solidFill>
                  <a:srgbClr val="000000"/>
                </a:solidFill>
                <a:latin typeface="Capital Group Sans" panose="02000503000000020004" pitchFamily="2" charset="0"/>
              </a:rPr>
              <a:t>Individual American Funds </a:t>
            </a:r>
            <a:r>
              <a:rPr lang="en-US" b="0" dirty="0">
                <a:solidFill>
                  <a:srgbClr val="000000"/>
                </a:solidFill>
                <a:latin typeface="Capital Group Sans" panose="02000503000000020004" pitchFamily="2" charset="0"/>
              </a:rPr>
              <a:t>allow you to create custom portfolios tailored to your needs. </a:t>
            </a:r>
            <a:r>
              <a:rPr lang="en-US" dirty="0">
                <a:solidFill>
                  <a:srgbClr val="000000"/>
                </a:solidFill>
                <a:latin typeface="Capital Group Sans" panose="02000503000000020004" pitchFamily="2" charset="0"/>
              </a:rPr>
              <a:t>From short-term bond funds to global growth equity funds, many individual American Funds are available in </a:t>
            </a:r>
            <a:r>
              <a:rPr lang="en-US" dirty="0" err="1">
                <a:solidFill>
                  <a:srgbClr val="000000"/>
                </a:solidFill>
                <a:latin typeface="Capital Group Sans" panose="02000503000000020004" pitchFamily="2" charset="0"/>
              </a:rPr>
              <a:t>CollegeAmerica</a:t>
            </a:r>
            <a:r>
              <a:rPr lang="en-US" dirty="0">
                <a:solidFill>
                  <a:srgbClr val="000000"/>
                </a:solidFill>
                <a:latin typeface="Capital Group Sans" panose="02000503000000020004" pitchFamily="2" charset="0"/>
              </a:rPr>
              <a:t>.</a:t>
            </a:r>
          </a:p>
          <a:p>
            <a:pPr lvl="0"/>
            <a:r>
              <a:rPr lang="en-US" dirty="0">
                <a:solidFill>
                  <a:srgbClr val="000000"/>
                </a:solidFill>
                <a:latin typeface="Capital Group Sans" panose="02000503000000020004" pitchFamily="2" charset="0"/>
              </a:rPr>
              <a:t>Let’s take a closer look at these three options.</a:t>
            </a:r>
          </a:p>
        </p:txBody>
      </p:sp>
    </p:spTree>
    <p:extLst>
      <p:ext uri="{BB962C8B-B14F-4D97-AF65-F5344CB8AC3E}">
        <p14:creationId xmlns:p14="http://schemas.microsoft.com/office/powerpoint/2010/main" val="1735833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AFB16-E558-B91F-220F-6B8CA12F0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36227-FEA9-C1E4-1ED4-DA0D9CC06FC0}"/>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B33F4353-BFD4-1C7A-E39D-51BE8D09F4F3}"/>
              </a:ext>
            </a:extLst>
          </p:cNvPr>
          <p:cNvSpPr>
            <a:spLocks noGrp="1"/>
          </p:cNvSpPr>
          <p:nvPr>
            <p:ph type="sldNum" sz="quarter" idx="10"/>
          </p:nvPr>
        </p:nvSpPr>
        <p:spPr/>
        <p:txBody>
          <a:bodyPr/>
          <a:lstStyle/>
          <a:p>
            <a:fld id="{313BF4A9-858F-4D59-9EF7-6963AF44619B}" type="slidenum">
              <a:rPr lang="en-US" smtClean="0"/>
              <a:pPr/>
              <a:t>15</a:t>
            </a:fld>
            <a:endParaRPr lang="en-US" dirty="0"/>
          </a:p>
        </p:txBody>
      </p:sp>
      <p:sp>
        <p:nvSpPr>
          <p:cNvPr id="7" name="Notes Placeholder 2">
            <a:extLst>
              <a:ext uri="{FF2B5EF4-FFF2-40B4-BE49-F238E27FC236}">
                <a16:creationId xmlns:a16="http://schemas.microsoft.com/office/drawing/2014/main" id="{1592E4A6-3042-B990-84B2-8E13CEEDE210}"/>
              </a:ext>
            </a:extLst>
          </p:cNvPr>
          <p:cNvSpPr>
            <a:spLocks noGrp="1"/>
          </p:cNvSpPr>
          <p:nvPr>
            <p:ph type="body" idx="1"/>
          </p:nvPr>
        </p:nvSpPr>
        <p:spPr>
          <a:xfrm>
            <a:off x="312115" y="3456432"/>
            <a:ext cx="6681216" cy="5760720"/>
          </a:xfrm>
        </p:spPr>
        <p:txBody>
          <a:bodyPr/>
          <a:lstStyle/>
          <a:p>
            <a:pPr marL="0" indent="0" defTabSz="241653">
              <a:lnSpc>
                <a:spcPts val="1480"/>
              </a:lnSpc>
              <a:buNone/>
              <a:defRPr/>
            </a:pPr>
            <a:r>
              <a:rPr lang="en-US" sz="1000" i="0" dirty="0">
                <a:latin typeface="Capital Group Sans" panose="02000503000000020004" pitchFamily="2" charset="0"/>
              </a:rPr>
              <a:t>The target date option is actually simpler than it may look. Here’s how it works.</a:t>
            </a:r>
          </a:p>
          <a:p>
            <a:pPr marL="0" indent="0" defTabSz="241653">
              <a:lnSpc>
                <a:spcPts val="1480"/>
              </a:lnSpc>
              <a:buNone/>
              <a:defRPr/>
            </a:pPr>
            <a:r>
              <a:rPr lang="en-US" sz="1000" i="0" dirty="0">
                <a:latin typeface="Capital Group Sans" panose="02000503000000020004" pitchFamily="2" charset="0"/>
              </a:rPr>
              <a:t>First, you may be wondering what a single easy-to-use investment means.</a:t>
            </a:r>
          </a:p>
          <a:p>
            <a:pPr lvl="0"/>
            <a:r>
              <a:rPr lang="en-US" sz="1000" i="0" dirty="0">
                <a:latin typeface="Capital Group Sans" panose="02000503000000020004" pitchFamily="2" charset="0"/>
              </a:rPr>
              <a:t>It means that target date funds are a convenient choice because investors get professional management for their CollegeAmerica account in a single investment. </a:t>
            </a:r>
          </a:p>
          <a:p>
            <a:pPr lvl="0"/>
            <a:r>
              <a:rPr lang="en-US" sz="1000" i="0" dirty="0">
                <a:latin typeface="Capital Group Sans" panose="02000503000000020004" pitchFamily="2" charset="0"/>
              </a:rPr>
              <a:t>This one investment choice provides a “fund of funds” portfolio of actively managed American Funds aligned with an investor’s time horizon. </a:t>
            </a:r>
          </a:p>
          <a:p>
            <a:pPr marL="0" indent="0">
              <a:buNone/>
            </a:pPr>
            <a:r>
              <a:rPr lang="en-US" sz="1000" i="0" dirty="0">
                <a:latin typeface="Capital Group Sans" panose="02000503000000020004" pitchFamily="2" charset="0"/>
              </a:rPr>
              <a:t>That’s where the glide path comes in.</a:t>
            </a:r>
          </a:p>
          <a:p>
            <a:pPr lvl="0"/>
            <a:r>
              <a:rPr lang="en-US" sz="1000" i="0" dirty="0">
                <a:latin typeface="Capital Group Sans" panose="02000503000000020004" pitchFamily="2" charset="0"/>
              </a:rPr>
              <a:t>A glide path refers to </a:t>
            </a:r>
            <a:r>
              <a:rPr lang="en-US" sz="1000" b="0" i="0" dirty="0">
                <a:solidFill>
                  <a:srgbClr val="222222"/>
                </a:solidFill>
                <a:effectLst/>
                <a:latin typeface="Capital Group Sans" panose="02000503000000020004" pitchFamily="2" charset="0"/>
              </a:rPr>
              <a:t>an approach </a:t>
            </a:r>
            <a:r>
              <a:rPr lang="en-US" sz="1000" i="0" dirty="0">
                <a:latin typeface="Capital Group Sans" panose="02000503000000020004" pitchFamily="2" charset="0"/>
              </a:rPr>
              <a:t>that defines the asset allocation mix of a target date fund. As you can see, the numbers on the top of the glide path start at 18 and end at post-enrollment. These numbers represent the years you have to grow your investment until college enrollment, and then in the years post-enrollment, when you’re using the account for expenses. The target date is the year that corresponds roughly to the year in which the beneficiary is expected to begin taking withdrawals.</a:t>
            </a:r>
          </a:p>
          <a:p>
            <a:pPr marL="0" indent="0">
              <a:buNone/>
            </a:pPr>
            <a:r>
              <a:rPr lang="en-US" sz="1000" i="0" dirty="0">
                <a:latin typeface="Capital Group Sans" panose="02000503000000020004" pitchFamily="2" charset="0"/>
              </a:rPr>
              <a:t>Now let me explain what the color bands mean.</a:t>
            </a:r>
          </a:p>
          <a:p>
            <a:pPr lvl="0"/>
            <a:r>
              <a:rPr lang="en-US" sz="1000" i="0" dirty="0">
                <a:latin typeface="Capital Group Sans" panose="02000503000000020004" pitchFamily="2" charset="0"/>
              </a:rPr>
              <a:t>These represent the fund’s investment mix that changes as the glide path progresses. </a:t>
            </a:r>
          </a:p>
          <a:p>
            <a:pPr lvl="0"/>
            <a:r>
              <a:rPr lang="en-US" sz="1000" i="0" dirty="0">
                <a:latin typeface="Capital Group Sans" panose="02000503000000020004" pitchFamily="2" charset="0"/>
              </a:rPr>
              <a:t>Notice that the further from the target date, the more growth-oriented the asset mix, and the closer to the target date, the more the fund shifts toward preservation of capital. </a:t>
            </a:r>
          </a:p>
          <a:p>
            <a:pPr lvl="0"/>
            <a:r>
              <a:rPr lang="en-US" sz="1000" i="0" dirty="0">
                <a:latin typeface="Capital Group Sans" panose="02000503000000020004" pitchFamily="2" charset="0"/>
              </a:rPr>
              <a:t>As you can see, with 18 years to go, the mix relies more heavily on growth funds. As the target date nears, the fund “glides down” to a more conservative mix of investments that emphasizes fixed income funds.</a:t>
            </a:r>
          </a:p>
          <a:p>
            <a:pPr marL="0" indent="0">
              <a:buNone/>
            </a:pPr>
            <a:r>
              <a:rPr lang="en-US" sz="1000" i="0" dirty="0">
                <a:latin typeface="Capital Group Sans" panose="02000503000000020004" pitchFamily="2" charset="0"/>
              </a:rPr>
              <a:t>What about rebalancing?</a:t>
            </a:r>
          </a:p>
          <a:p>
            <a:pPr lvl="0"/>
            <a:r>
              <a:rPr lang="en-US" sz="1000" i="0" dirty="0">
                <a:latin typeface="Capital Group Sans" panose="02000503000000020004" pitchFamily="2" charset="0"/>
              </a:rPr>
              <a:t>The glide path is carefully monitored by professional managers as the fund mix adjusts automatically to the more conservative mix. Because no manual reallocation is needed, American Funds College Target Date Series represents a highly convenient choice for investors. </a:t>
            </a:r>
          </a:p>
          <a:p>
            <a:pPr lvl="0"/>
            <a:r>
              <a:rPr lang="en-US" sz="1000" i="0" dirty="0">
                <a:latin typeface="Capital Group Sans" panose="02000503000000020004" pitchFamily="2" charset="0"/>
              </a:rPr>
              <a:t>Of course, this allocation strategy does not guarantee that your education savings goals will be met, and it’s important for investors and their financial professionals to periodically review the portfolio to make sure it remains aligned with their objectives.</a:t>
            </a:r>
          </a:p>
          <a:p>
            <a:pPr marL="0" indent="0">
              <a:buNone/>
            </a:pPr>
            <a:r>
              <a:rPr lang="en-US" sz="1000" i="0" dirty="0">
                <a:latin typeface="Capital Group Sans" panose="02000503000000020004" pitchFamily="2" charset="0"/>
              </a:rPr>
              <a:t>What makes the CollegeAmerica target date funds unique?</a:t>
            </a:r>
          </a:p>
          <a:p>
            <a:pPr lvl="0"/>
            <a:r>
              <a:rPr lang="en-US" sz="1000" i="0" dirty="0">
                <a:latin typeface="Capital Group Sans" panose="02000503000000020004" pitchFamily="2" charset="0"/>
              </a:rPr>
              <a:t>Among 529 college savings plans, CollegeAmerica offers the only target date option made up solely of American Funds.</a:t>
            </a:r>
          </a:p>
        </p:txBody>
      </p:sp>
    </p:spTree>
    <p:extLst>
      <p:ext uri="{BB962C8B-B14F-4D97-AF65-F5344CB8AC3E}">
        <p14:creationId xmlns:p14="http://schemas.microsoft.com/office/powerpoint/2010/main" val="2458098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16</a:t>
            </a:fld>
            <a:endParaRPr lang="en-US" dirty="0"/>
          </a:p>
        </p:txBody>
      </p:sp>
      <p:sp>
        <p:nvSpPr>
          <p:cNvPr id="7" name="Notes Placeholder 2">
            <a:extLst>
              <a:ext uri="{FF2B5EF4-FFF2-40B4-BE49-F238E27FC236}">
                <a16:creationId xmlns:a16="http://schemas.microsoft.com/office/drawing/2014/main" id="{27D65992-2F31-41F7-9749-09DBB9CFE36A}"/>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In some situations, your financial professional may recommend that you pursue your college savings goals through one of the six objective-based options in our American Funds Portfolio Series.</a:t>
            </a:r>
          </a:p>
          <a:p>
            <a:pPr lvl="0"/>
            <a:r>
              <a:rPr lang="en-US" dirty="0">
                <a:latin typeface="Capital Group Sans" panose="02000503000000020004" pitchFamily="2" charset="0"/>
              </a:rPr>
              <a:t>Each fund of funds in American Funds Portfolio Series features a mix of American Funds built to pursue </a:t>
            </a:r>
            <a:r>
              <a:rPr lang="en-US" b="0" i="0" dirty="0">
                <a:solidFill>
                  <a:srgbClr val="222222"/>
                </a:solidFill>
                <a:effectLst/>
                <a:latin typeface="Capital Group Sans" panose="02000503000000020004" pitchFamily="2" charset="0"/>
              </a:rPr>
              <a:t>common investor objectives, such as growth, growth and income and preservation. Each of these Portfolio Series funds gives you access to a diversified portfolio managed by an experienced team of investment professionals. Y</a:t>
            </a:r>
            <a:r>
              <a:rPr lang="en-US" dirty="0">
                <a:latin typeface="Capital Group Sans" panose="02000503000000020004" pitchFamily="2" charset="0"/>
              </a:rPr>
              <a:t>ou can benefit from a diversified portfolio managed by an experienced team of investment professionals. </a:t>
            </a:r>
          </a:p>
          <a:p>
            <a:pPr lvl="0"/>
            <a:r>
              <a:rPr lang="en-US" dirty="0">
                <a:latin typeface="Capital Group Sans" panose="02000503000000020004" pitchFamily="2" charset="0"/>
              </a:rPr>
              <a:t>Of course, allocations may not achieve investment objectives. The portfolios’ risks are related to the risks of the underlying funds as described herein, in proportion to their allocations.</a:t>
            </a:r>
          </a:p>
        </p:txBody>
      </p:sp>
    </p:spTree>
    <p:extLst>
      <p:ext uri="{BB962C8B-B14F-4D97-AF65-F5344CB8AC3E}">
        <p14:creationId xmlns:p14="http://schemas.microsoft.com/office/powerpoint/2010/main" val="1748383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17</a:t>
            </a:fld>
            <a:endParaRPr lang="en-US" dirty="0"/>
          </a:p>
        </p:txBody>
      </p:sp>
      <p:sp>
        <p:nvSpPr>
          <p:cNvPr id="7" name="Notes Placeholder 2">
            <a:extLst>
              <a:ext uri="{FF2B5EF4-FFF2-40B4-BE49-F238E27FC236}">
                <a16:creationId xmlns:a16="http://schemas.microsoft.com/office/drawing/2014/main" id="{BBAEAC79-8208-409E-8B04-B1282822D1FA}"/>
              </a:ext>
            </a:extLst>
          </p:cNvPr>
          <p:cNvSpPr>
            <a:spLocks noGrp="1"/>
          </p:cNvSpPr>
          <p:nvPr>
            <p:ph type="body" idx="1"/>
          </p:nvPr>
        </p:nvSpPr>
        <p:spPr>
          <a:xfrm>
            <a:off x="312115" y="3456432"/>
            <a:ext cx="6681216" cy="5760720"/>
          </a:xfrm>
        </p:spPr>
        <p:txBody>
          <a:bodyPr/>
          <a:lstStyle/>
          <a:p>
            <a:pPr lvl="0"/>
            <a:r>
              <a:rPr lang="en-US" dirty="0">
                <a:latin typeface="Capital Group Sans" panose="02000503000000020004" pitchFamily="2" charset="0"/>
              </a:rPr>
              <a:t>If you and your financial professional choose a customized approach, CollegeAmerica offers individual American Funds. </a:t>
            </a:r>
          </a:p>
          <a:p>
            <a:pPr lvl="0"/>
            <a:r>
              <a:rPr lang="en-US" dirty="0">
                <a:latin typeface="Capital Group Sans" panose="02000503000000020004" pitchFamily="2" charset="0"/>
              </a:rPr>
              <a:t>You may wish to select a single fund from the equity-income or balanced categories or combine funds to create a portfolio aligned with your time frame, risk tolerance and objectives. </a:t>
            </a:r>
          </a:p>
          <a:p>
            <a:pPr lvl="0"/>
            <a:r>
              <a:rPr lang="en-US" dirty="0">
                <a:latin typeface="Capital Group Sans" panose="02000503000000020004" pitchFamily="2" charset="0"/>
              </a:rPr>
              <a:t>Here is a list of the funds available for your CollegeAmerica plan. They fall into the categories of growth, growth-and-income, equity-income and balanced funds, as well as bond and money market funds.</a:t>
            </a:r>
          </a:p>
          <a:p>
            <a:endParaRPr lang="en-US" dirty="0">
              <a:latin typeface="Capital Group Sans" panose="02000503000000020004" pitchFamily="2" charset="0"/>
            </a:endParaRPr>
          </a:p>
        </p:txBody>
      </p:sp>
    </p:spTree>
    <p:extLst>
      <p:ext uri="{BB962C8B-B14F-4D97-AF65-F5344CB8AC3E}">
        <p14:creationId xmlns:p14="http://schemas.microsoft.com/office/powerpoint/2010/main" val="113416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07B0-7046-CDEF-1DCF-8F76A4170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8A5F9-8311-8E31-5DFF-8253EFE8B721}"/>
              </a:ext>
            </a:extLst>
          </p:cNvPr>
          <p:cNvSpPr>
            <a:spLocks noGrp="1" noRot="1" noChangeAspect="1"/>
          </p:cNvSpPr>
          <p:nvPr>
            <p:ph type="sldImg"/>
          </p:nvPr>
        </p:nvSpPr>
        <p:spPr>
          <a:xfrm>
            <a:off x="338138" y="979488"/>
            <a:ext cx="3414712" cy="1920875"/>
          </a:xfrm>
        </p:spPr>
      </p:sp>
      <p:sp>
        <p:nvSpPr>
          <p:cNvPr id="4" name="Slide Number Placeholder 3">
            <a:extLst>
              <a:ext uri="{FF2B5EF4-FFF2-40B4-BE49-F238E27FC236}">
                <a16:creationId xmlns:a16="http://schemas.microsoft.com/office/drawing/2014/main" id="{E2129F5A-F356-1460-1B7A-DCB05C2F04F9}"/>
              </a:ext>
            </a:extLst>
          </p:cNvPr>
          <p:cNvSpPr>
            <a:spLocks noGrp="1"/>
          </p:cNvSpPr>
          <p:nvPr>
            <p:ph type="sldNum" sz="quarter" idx="10"/>
          </p:nvPr>
        </p:nvSpPr>
        <p:spPr/>
        <p:txBody>
          <a:bodyPr/>
          <a:lstStyle/>
          <a:p>
            <a:fld id="{313BF4A9-858F-4D59-9EF7-6963AF44619B}" type="slidenum">
              <a:rPr lang="en-US" smtClean="0"/>
              <a:pPr/>
              <a:t>18</a:t>
            </a:fld>
            <a:endParaRPr lang="en-US" dirty="0"/>
          </a:p>
        </p:txBody>
      </p:sp>
      <p:sp>
        <p:nvSpPr>
          <p:cNvPr id="7" name="Notes Placeholder 2">
            <a:extLst>
              <a:ext uri="{FF2B5EF4-FFF2-40B4-BE49-F238E27FC236}">
                <a16:creationId xmlns:a16="http://schemas.microsoft.com/office/drawing/2014/main" id="{40253BAB-7DFC-63CA-43B0-94C725117D7E}"/>
              </a:ext>
            </a:extLst>
          </p:cNvPr>
          <p:cNvSpPr>
            <a:spLocks noGrp="1"/>
          </p:cNvSpPr>
          <p:nvPr>
            <p:ph type="body" idx="1"/>
          </p:nvPr>
        </p:nvSpPr>
        <p:spPr>
          <a:xfrm>
            <a:off x="312115" y="3456432"/>
            <a:ext cx="6681216" cy="5760720"/>
          </a:xfrm>
        </p:spPr>
        <p:txBody>
          <a:bodyPr/>
          <a:lstStyle/>
          <a:p>
            <a:pPr lvl="0"/>
            <a:r>
              <a:rPr lang="en-US" dirty="0">
                <a:solidFill>
                  <a:srgbClr val="000000"/>
                </a:solidFill>
                <a:latin typeface="Capital Group Sans" panose="02000503000000020004" pitchFamily="2" charset="0"/>
              </a:rPr>
              <a:t>Whatever approach you select, it’s good to know that, despite market ups and downs, an investor who followed a systematic investment plan could have made progress toward this important goal.</a:t>
            </a:r>
          </a:p>
          <a:p>
            <a:pPr lvl="0"/>
            <a:r>
              <a:rPr lang="en-US" dirty="0">
                <a:solidFill>
                  <a:srgbClr val="000000"/>
                </a:solidFill>
                <a:latin typeface="Capital Group Sans" panose="02000503000000020004" pitchFamily="2" charset="0"/>
              </a:rPr>
              <a:t>In this hypothetical example, a couple met with their financial professional shortly after their child was born to start saving for college.</a:t>
            </a:r>
          </a:p>
          <a:p>
            <a:pPr lvl="0"/>
            <a:r>
              <a:rPr lang="en-US" dirty="0">
                <a:solidFill>
                  <a:srgbClr val="000000"/>
                </a:solidFill>
                <a:latin typeface="Capital Group Sans" panose="02000503000000020004" pitchFamily="2" charset="0"/>
              </a:rPr>
              <a:t>Their financial professional recommended that they invest $5,000 in a blend of 1/3 New Perspective Fund, 1/3 The Investment Company of America and 1/3 The Bond Fund of America. She also recommended that they make $100 monthly contributions. </a:t>
            </a:r>
          </a:p>
          <a:p>
            <a:pPr lvl="0"/>
            <a:r>
              <a:rPr lang="en-US" dirty="0">
                <a:solidFill>
                  <a:srgbClr val="000000"/>
                </a:solidFill>
                <a:latin typeface="Capital Group Sans" panose="02000503000000020004" pitchFamily="2" charset="0"/>
              </a:rPr>
              <a:t>Through different market and economic conditions, </a:t>
            </a:r>
            <a:r>
              <a:rPr lang="en-US" b="0" i="0" dirty="0">
                <a:solidFill>
                  <a:srgbClr val="000000"/>
                </a:solidFill>
                <a:effectLst/>
                <a:latin typeface="Capital Group Sans" panose="02000503000000020004" pitchFamily="2" charset="0"/>
              </a:rPr>
              <a:t>their $28,300 investment for Class 529-E shares would have </a:t>
            </a:r>
            <a:r>
              <a:rPr lang="en-US" b="0" i="0" dirty="0">
                <a:solidFill>
                  <a:srgbClr val="222222"/>
                </a:solidFill>
                <a:effectLst/>
                <a:latin typeface="Capital Group Sans" panose="02000503000000020004" pitchFamily="2" charset="0"/>
              </a:rPr>
              <a:t>increased to $65,916</a:t>
            </a:r>
            <a:r>
              <a:rPr lang="en-US" dirty="0">
                <a:solidFill>
                  <a:srgbClr val="222222"/>
                </a:solidFill>
                <a:latin typeface="Capital Group Sans" panose="02000503000000020004" pitchFamily="2" charset="0"/>
              </a:rPr>
              <a:t> </a:t>
            </a:r>
            <a:r>
              <a:rPr lang="en-US" dirty="0">
                <a:solidFill>
                  <a:srgbClr val="000000"/>
                </a:solidFill>
                <a:latin typeface="Capital Group Sans" panose="02000503000000020004" pitchFamily="2" charset="0"/>
              </a:rPr>
              <a:t>by the time their child turned 18. As you can see, this blend would have outpaced the same investment in 3-month U.S. Treasuries.</a:t>
            </a:r>
          </a:p>
          <a:p>
            <a:pPr lvl="0"/>
            <a:r>
              <a:rPr lang="en-US" dirty="0">
                <a:solidFill>
                  <a:srgbClr val="000000"/>
                </a:solidFill>
                <a:latin typeface="Capital Group Sans" panose="02000503000000020004" pitchFamily="2" charset="0"/>
              </a:rPr>
              <a:t>Keep in mind that the objectives, risks, costs, expenses and relative safety of these investments differ significantly. For example, unlike fund shares, 3-month U.S. Treasuries offer a guarantee of principal and interest if held to maturity.</a:t>
            </a:r>
          </a:p>
          <a:p>
            <a:pPr marL="181240" indent="-181240" algn="l" defTabSz="966612" rtl="0" fontAlgn="base">
              <a:lnSpc>
                <a:spcPct val="100000"/>
              </a:lnSpc>
              <a:spcBef>
                <a:spcPct val="30000"/>
              </a:spcBef>
              <a:spcAft>
                <a:spcPct val="0"/>
              </a:spcAft>
              <a:buSzPct val="80000"/>
              <a:defRPr/>
            </a:pPr>
            <a:endParaRPr lang="en-US" altLang="en-US" kern="1200" dirty="0">
              <a:solidFill>
                <a:srgbClr val="000000"/>
              </a:solidFill>
              <a:latin typeface="Capital Group Sans" panose="02000503000000020004" pitchFamily="2" charset="0"/>
              <a:ea typeface="MS PGothic" charset="-128"/>
              <a:cs typeface="Arial" charset="0"/>
            </a:endParaRPr>
          </a:p>
          <a:p>
            <a:endParaRPr lang="en-US" dirty="0">
              <a:latin typeface="Capital Group Sans" panose="02000503000000020004" pitchFamily="2" charset="0"/>
            </a:endParaRPr>
          </a:p>
        </p:txBody>
      </p:sp>
    </p:spTree>
    <p:extLst>
      <p:ext uri="{BB962C8B-B14F-4D97-AF65-F5344CB8AC3E}">
        <p14:creationId xmlns:p14="http://schemas.microsoft.com/office/powerpoint/2010/main" val="3047703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19</a:t>
            </a:fld>
            <a:endParaRPr lang="en-US" dirty="0"/>
          </a:p>
        </p:txBody>
      </p:sp>
      <p:sp>
        <p:nvSpPr>
          <p:cNvPr id="7" name="Notes Placeholder 2">
            <a:extLst>
              <a:ext uri="{FF2B5EF4-FFF2-40B4-BE49-F238E27FC236}">
                <a16:creationId xmlns:a16="http://schemas.microsoft.com/office/drawing/2014/main" id="{C216084B-BE1E-45C5-B8F7-879F47775D3E}"/>
              </a:ext>
            </a:extLst>
          </p:cNvPr>
          <p:cNvSpPr>
            <a:spLocks noGrp="1"/>
          </p:cNvSpPr>
          <p:nvPr>
            <p:ph type="body" idx="1"/>
          </p:nvPr>
        </p:nvSpPr>
        <p:spPr>
          <a:xfrm>
            <a:off x="312115" y="3463412"/>
            <a:ext cx="6898310" cy="5760720"/>
          </a:xfrm>
        </p:spPr>
        <p:txBody>
          <a:bodyPr/>
          <a:lstStyle/>
          <a:p>
            <a:pPr marL="0" indent="0" algn="l" defTabSz="966612" rtl="0" fontAlgn="base">
              <a:lnSpc>
                <a:spcPct val="100000"/>
              </a:lnSpc>
              <a:spcBef>
                <a:spcPct val="30000"/>
              </a:spcBef>
              <a:spcAft>
                <a:spcPct val="0"/>
              </a:spcAft>
              <a:buSzPct val="80000"/>
              <a:buNone/>
              <a:defRPr/>
            </a:pPr>
            <a:r>
              <a:rPr lang="en-US" i="0" kern="4500" spc="-10" baseline="0" dirty="0">
                <a:solidFill>
                  <a:srgbClr val="000000"/>
                </a:solidFill>
                <a:latin typeface="Capital Group Sans" panose="02000503000000020004" pitchFamily="2" charset="0"/>
              </a:rPr>
              <a:t>We’ve talked about the benefits of a 529 plan, </a:t>
            </a:r>
            <a:r>
              <a:rPr lang="en-US" i="0" kern="4500" spc="-10" baseline="0" dirty="0">
                <a:solidFill>
                  <a:srgbClr val="000000"/>
                </a:solidFill>
                <a:latin typeface="Capital Group Sans" panose="02000503000000020004" pitchFamily="2" charset="0"/>
                <a:ea typeface="MS PGothic" panose="020B0600070205080204" pitchFamily="34" charset="-128"/>
                <a:cs typeface="Arial" pitchFamily="34" charset="0"/>
              </a:rPr>
              <a:t>but n</a:t>
            </a:r>
            <a:r>
              <a:rPr lang="en-US" altLang="en-US" i="0" kern="4500" spc="-10" baseline="0" dirty="0">
                <a:solidFill>
                  <a:srgbClr val="000000"/>
                </a:solidFill>
                <a:latin typeface="Capital Group Sans" panose="02000503000000020004" pitchFamily="2" charset="0"/>
                <a:ea typeface="MS PGothic" panose="020B0600070205080204" pitchFamily="34" charset="-128"/>
                <a:cs typeface="Arial" pitchFamily="34" charset="0"/>
              </a:rPr>
              <a:t>ot all 529 plans are created equal:</a:t>
            </a:r>
          </a:p>
          <a:p>
            <a:pPr marL="191030" indent="-181240" algn="l" defTabSz="966612" rtl="0" fontAlgn="base">
              <a:lnSpc>
                <a:spcPct val="100000"/>
              </a:lnSpc>
              <a:spcBef>
                <a:spcPct val="30000"/>
              </a:spcBef>
              <a:spcAft>
                <a:spcPct val="0"/>
              </a:spcAft>
              <a:buSzPct val="80000"/>
              <a:defRPr/>
            </a:pPr>
            <a:r>
              <a:rPr lang="en-US" altLang="en-US" i="0" kern="4500" spc="-10" baseline="0" dirty="0" err="1">
                <a:solidFill>
                  <a:srgbClr val="000000"/>
                </a:solidFill>
                <a:latin typeface="Capital Group Sans" panose="02000503000000020004" pitchFamily="2" charset="0"/>
                <a:ea typeface="MS PGothic" panose="020B0600070205080204" pitchFamily="34" charset="-128"/>
                <a:cs typeface="Arial" pitchFamily="34" charset="0"/>
              </a:rPr>
              <a:t>CollegeAmerica</a:t>
            </a:r>
            <a:r>
              <a:rPr lang="en-US" i="0" kern="4500" spc="-10" baseline="0" dirty="0">
                <a:solidFill>
                  <a:srgbClr val="000000"/>
                </a:solidFill>
                <a:latin typeface="Capital Group Sans" panose="02000503000000020004" pitchFamily="2" charset="0"/>
                <a:ea typeface="MS PGothic" panose="020B0600070205080204" pitchFamily="34" charset="-128"/>
                <a:cs typeface="Arial" pitchFamily="34" charset="0"/>
              </a:rPr>
              <a:t> is </a:t>
            </a:r>
            <a:r>
              <a:rPr lang="en-US" altLang="en-US" i="0" kern="4500" spc="-10" baseline="0" dirty="0">
                <a:solidFill>
                  <a:srgbClr val="000000"/>
                </a:solidFill>
                <a:latin typeface="Capital Group Sans" panose="02000503000000020004" pitchFamily="2" charset="0"/>
                <a:ea typeface="MS PGothic" panose="020B0600070205080204" pitchFamily="34" charset="-128"/>
                <a:cs typeface="Arial" pitchFamily="34" charset="0"/>
              </a:rPr>
              <a:t>the nation’s largest 529 college savings plan </a:t>
            </a:r>
            <a:endPar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endParaRPr>
          </a:p>
          <a:p>
            <a:pPr marL="361950" lvl="1" indent="-190500" algn="l" defTabSz="966612" rtl="0" fontAlgn="base">
              <a:lnSpc>
                <a:spcPct val="100000"/>
              </a:lnSpc>
              <a:spcBef>
                <a:spcPct val="30000"/>
              </a:spcBef>
              <a:spcAft>
                <a:spcPct val="0"/>
              </a:spcAft>
              <a:buSzPct val="80000"/>
              <a:buFont typeface="System Font Regular"/>
              <a:buChar char="–"/>
              <a:defRPr/>
            </a:pPr>
            <a:r>
              <a:rPr lang="en-US" altLang="en-US" sz="1000" i="0" kern="1200" dirty="0">
                <a:solidFill>
                  <a:srgbClr val="000000"/>
                </a:solidFill>
                <a:latin typeface="Capital Group Sans" panose="02000503000000020004" pitchFamily="2" charset="0"/>
                <a:ea typeface="MS PGothic" panose="020B0600070205080204" pitchFamily="34" charset="-128"/>
                <a:cs typeface="Arial" pitchFamily="34" charset="0"/>
              </a:rPr>
              <a:t>According to </a:t>
            </a:r>
            <a:r>
              <a:rPr lang="en-US" sz="1000" b="0" i="0" u="none" strike="noStrike" dirty="0">
                <a:solidFill>
                  <a:srgbClr val="000000"/>
                </a:solidFill>
                <a:effectLst/>
                <a:latin typeface="Capital Group Sans" panose="02000503000000020004" pitchFamily="2" charset="0"/>
                <a:sym typeface="Avenir Next LT Com Regular"/>
              </a:rPr>
              <a:t>the </a:t>
            </a:r>
            <a:r>
              <a:rPr lang="en-US" sz="1000"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fourth</a:t>
            </a:r>
            <a:r>
              <a:rPr lang="en-US" sz="1000" b="0" i="0" u="none" strike="noStrike" dirty="0">
                <a:solidFill>
                  <a:srgbClr val="000000"/>
                </a:solidFill>
                <a:effectLst/>
                <a:latin typeface="Capital Group Sans" panose="02000503000000020004" pitchFamily="2" charset="0"/>
                <a:sym typeface="Avenir Next LT Com Regular"/>
              </a:rPr>
              <a:t> quarter 2025 ISS Market Intelligence </a:t>
            </a:r>
            <a:r>
              <a:rPr lang="en-US" sz="1000" b="0" i="1" u="none" strike="noStrike" dirty="0">
                <a:solidFill>
                  <a:srgbClr val="000000"/>
                </a:solidFill>
                <a:effectLst/>
                <a:latin typeface="Capital Group Sans" panose="02000503000000020004" pitchFamily="2" charset="0"/>
                <a:sym typeface="Avenir Next LT Com Regular"/>
              </a:rPr>
              <a:t>Quarterly Data Update</a:t>
            </a:r>
            <a:r>
              <a:rPr lang="en-US" sz="1000" i="1" dirty="0">
                <a:solidFill>
                  <a:srgbClr val="000000"/>
                </a:solidFill>
                <a:latin typeface="Capital Group Sans" panose="02000503000000020004" pitchFamily="2" charset="0"/>
              </a:rPr>
              <a:t>,</a:t>
            </a:r>
            <a:r>
              <a:rPr lang="en-US" sz="1000" i="0" dirty="0">
                <a:solidFill>
                  <a:srgbClr val="000000"/>
                </a:solidFill>
                <a:latin typeface="Capital Group Sans" panose="02000503000000020004" pitchFamily="2" charset="0"/>
              </a:rPr>
              <a:t> </a:t>
            </a:r>
            <a:r>
              <a:rPr lang="en-US" sz="1000" i="0" dirty="0" err="1">
                <a:solidFill>
                  <a:srgbClr val="000000"/>
                </a:solidFill>
                <a:latin typeface="Capital Group Sans" panose="02000503000000020004" pitchFamily="2" charset="0"/>
              </a:rPr>
              <a:t>CollegeAmerica</a:t>
            </a:r>
            <a:r>
              <a:rPr lang="en-US" sz="1000" i="0" dirty="0">
                <a:solidFill>
                  <a:srgbClr val="000000"/>
                </a:solidFill>
                <a:latin typeface="Capital Group Sans" panose="02000503000000020004" pitchFamily="2" charset="0"/>
              </a:rPr>
              <a:t> is </a:t>
            </a:r>
            <a:r>
              <a:rPr lang="en-US" sz="1000" i="0" kern="200" dirty="0">
                <a:solidFill>
                  <a:srgbClr val="000000"/>
                </a:solidFill>
                <a:latin typeface="Capital Group Sans" panose="02000503000000020004" pitchFamily="2" charset="0"/>
              </a:rPr>
              <a:t>the country’s largest 529 plan with $109.0 billion in assets under management as of December 31, 2025. </a:t>
            </a:r>
            <a:endParaRPr lang="en-US" altLang="en-US" sz="1000" i="0" kern="200" dirty="0">
              <a:solidFill>
                <a:srgbClr val="000000"/>
              </a:solidFill>
              <a:latin typeface="Capital Group Sans" panose="02000503000000020004" pitchFamily="2" charset="0"/>
              <a:ea typeface="MS PGothic" panose="020B0600070205080204" pitchFamily="34" charset="-128"/>
              <a:cs typeface="Arial" pitchFamily="34" charset="0"/>
            </a:endParaRPr>
          </a:p>
          <a:p>
            <a:pPr marL="361950" lvl="1" indent="-190500" algn="l" defTabSz="966612" rtl="0" fontAlgn="base">
              <a:lnSpc>
                <a:spcPct val="100000"/>
              </a:lnSpc>
              <a:spcBef>
                <a:spcPct val="30000"/>
              </a:spcBef>
              <a:spcAft>
                <a:spcPct val="0"/>
              </a:spcAft>
              <a:buSzPct val="80000"/>
              <a:buFont typeface="System Font Regular"/>
              <a:buChar char="–"/>
              <a:defRPr/>
            </a:pPr>
            <a:r>
              <a:rPr lang="en-US" sz="1000" i="0" dirty="0">
                <a:solidFill>
                  <a:srgbClr val="000000"/>
                </a:solidFill>
                <a:latin typeface="Capital Group Sans" panose="02000503000000020004" pitchFamily="2" charset="0"/>
              </a:rPr>
              <a:t>More than 3 million families invest in </a:t>
            </a:r>
            <a:r>
              <a:rPr lang="en-US" sz="1000" i="0" dirty="0" err="1">
                <a:solidFill>
                  <a:srgbClr val="000000"/>
                </a:solidFill>
                <a:latin typeface="Capital Group Sans" panose="02000503000000020004" pitchFamily="2" charset="0"/>
              </a:rPr>
              <a:t>CollegeAmerica</a:t>
            </a:r>
            <a:r>
              <a:rPr lang="en-US" sz="1000" i="0" dirty="0">
                <a:solidFill>
                  <a:srgbClr val="000000"/>
                </a:solidFill>
                <a:latin typeface="Capital Group Sans" panose="02000503000000020004" pitchFamily="2" charset="0"/>
              </a:rPr>
              <a:t> nationwide as of December 31, 2025.</a:t>
            </a:r>
            <a:endParaRPr lang="en-US" altLang="en-US" sz="1000" i="0" kern="1200" dirty="0">
              <a:solidFill>
                <a:srgbClr val="000000"/>
              </a:solidFill>
              <a:latin typeface="Capital Group Sans" panose="02000503000000020004" pitchFamily="2" charset="0"/>
              <a:ea typeface="MS PGothic" panose="020B0600070205080204" pitchFamily="34" charset="-128"/>
              <a:cs typeface="Arial" pitchFamily="34" charset="0"/>
            </a:endParaRPr>
          </a:p>
          <a:p>
            <a:pPr marL="181240" indent="-181240" algn="l" defTabSz="966612" rtl="0" fontAlgn="base">
              <a:lnSpc>
                <a:spcPct val="100000"/>
              </a:lnSpc>
              <a:spcBef>
                <a:spcPct val="30000"/>
              </a:spcBef>
              <a:spcAft>
                <a:spcPct val="0"/>
              </a:spcAft>
              <a:buSzPct val="80000"/>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Is among Morningstar’s highly rated 529 plans	</a:t>
            </a:r>
          </a:p>
          <a:p>
            <a:pPr marL="361950" lvl="1" indent="-190500" algn="l" defTabSz="966612" rtl="0" fontAlgn="base">
              <a:lnSpc>
                <a:spcPct val="100000"/>
              </a:lnSpc>
              <a:spcBef>
                <a:spcPct val="30000"/>
              </a:spcBef>
              <a:spcAft>
                <a:spcPct val="0"/>
              </a:spcAft>
              <a:buSzPct val="80000"/>
              <a:buFont typeface="System Font Regular"/>
              <a:buChar char="–"/>
              <a:defRPr/>
            </a:pPr>
            <a:r>
              <a:rPr lang="en-US" altLang="en-US" sz="1000" i="0" kern="1200" dirty="0">
                <a:solidFill>
                  <a:srgbClr val="000000"/>
                </a:solidFill>
                <a:latin typeface="Capital Group Sans" panose="02000503000000020004" pitchFamily="2" charset="0"/>
                <a:ea typeface="MS PGothic" panose="020B0600070205080204" pitchFamily="34" charset="-128"/>
                <a:cs typeface="Arial" pitchFamily="34" charset="0"/>
              </a:rPr>
              <a:t>Since 2004, the year Morningstar started rating 529 plans, </a:t>
            </a:r>
            <a:r>
              <a:rPr lang="en-US" altLang="en-US" sz="1000" i="0" kern="1200" dirty="0" err="1">
                <a:solidFill>
                  <a:srgbClr val="000000"/>
                </a:solidFill>
                <a:latin typeface="Capital Group Sans" panose="02000503000000020004" pitchFamily="2" charset="0"/>
                <a:ea typeface="MS PGothic" panose="020B0600070205080204" pitchFamily="34" charset="-128"/>
                <a:cs typeface="Arial" pitchFamily="34" charset="0"/>
              </a:rPr>
              <a:t>CollegeAmerica</a:t>
            </a:r>
            <a:r>
              <a:rPr lang="en-US" altLang="en-US" sz="1000" i="0" kern="1200" dirty="0">
                <a:solidFill>
                  <a:srgbClr val="000000"/>
                </a:solidFill>
                <a:latin typeface="Capital Group Sans" panose="02000503000000020004" pitchFamily="2" charset="0"/>
                <a:ea typeface="MS PGothic" panose="020B0600070205080204" pitchFamily="34" charset="-128"/>
                <a:cs typeface="Arial" pitchFamily="34" charset="0"/>
              </a:rPr>
              <a:t> has been among the highly rated advisor-sold selections. The rating is based on annual Morningstar reports. Among the criteria Morningstar assessed were </a:t>
            </a:r>
            <a:r>
              <a:rPr lang="en-US" sz="1000" i="0" dirty="0">
                <a:solidFill>
                  <a:srgbClr val="000000"/>
                </a:solidFill>
                <a:latin typeface="Capital Group Sans" panose="02000503000000020004" pitchFamily="2" charset="0"/>
              </a:rPr>
              <a:t>process, people, parent, price and, until 2020, performance. In 2020, Morningstar’s performance analysis takes place as part of a broader assessment of the people, process and parent criteria.</a:t>
            </a:r>
          </a:p>
          <a:p>
            <a:pPr marL="191030" indent="-181240" algn="l" defTabSz="966612" rtl="0" fontAlgn="base">
              <a:lnSpc>
                <a:spcPct val="100000"/>
              </a:lnSpc>
              <a:spcBef>
                <a:spcPct val="30000"/>
              </a:spcBef>
              <a:spcAft>
                <a:spcPct val="0"/>
              </a:spcAft>
              <a:buSzPct val="80000"/>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Has among the lowest fees of advisor-sold plans</a:t>
            </a:r>
          </a:p>
          <a:p>
            <a:pPr marL="361950" lvl="1" indent="-190500" algn="l" defTabSz="966612" rtl="0" fontAlgn="base">
              <a:lnSpc>
                <a:spcPct val="100000"/>
              </a:lnSpc>
              <a:spcBef>
                <a:spcPct val="30000"/>
              </a:spcBef>
              <a:spcAft>
                <a:spcPct val="0"/>
              </a:spcAft>
              <a:buSzPct val="80000"/>
              <a:buFont typeface="System Font Regular"/>
              <a:buChar char="–"/>
              <a:defRPr/>
            </a:pPr>
            <a:r>
              <a:rPr lang="en-US" altLang="en-US" sz="1000" i="0" kern="1200" dirty="0">
                <a:solidFill>
                  <a:srgbClr val="000000"/>
                </a:solidFill>
                <a:latin typeface="Capital Group Sans" panose="02000503000000020004" pitchFamily="2" charset="0"/>
                <a:ea typeface="MS PGothic" panose="020B0600070205080204" pitchFamily="34" charset="-128"/>
                <a:cs typeface="Arial" pitchFamily="34" charset="0"/>
              </a:rPr>
              <a:t>This is according to a </a:t>
            </a:r>
            <a:r>
              <a:rPr lang="en-US" sz="1000" i="0" dirty="0">
                <a:solidFill>
                  <a:srgbClr val="000000"/>
                </a:solidFill>
                <a:latin typeface="Capital Group Sans" panose="02000503000000020004" pitchFamily="2" charset="0"/>
              </a:rPr>
              <a:t>2025 ISS Market Intelligence fee analysis of 529 college savings plans.</a:t>
            </a:r>
          </a:p>
          <a:p>
            <a:pPr marL="181240" indent="-181240" algn="l" defTabSz="966612" rtl="0" fontAlgn="base">
              <a:lnSpc>
                <a:spcPct val="100000"/>
              </a:lnSpc>
              <a:spcBef>
                <a:spcPct val="30000"/>
              </a:spcBef>
              <a:spcAft>
                <a:spcPct val="0"/>
              </a:spcAft>
              <a:buSzPct val="80000"/>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Offers diverse investment options</a:t>
            </a:r>
          </a:p>
          <a:p>
            <a:pPr indent="130175" algn="l" defTabSz="966612" rtl="0" fontAlgn="base">
              <a:lnSpc>
                <a:spcPct val="100000"/>
              </a:lnSpc>
              <a:spcBef>
                <a:spcPct val="30000"/>
              </a:spcBef>
              <a:spcAft>
                <a:spcPct val="0"/>
              </a:spcAft>
              <a:buSzPct val="80000"/>
              <a:buFont typeface="System Font Regular"/>
              <a:buChar char="–"/>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 </a:t>
            </a:r>
            <a:r>
              <a:rPr lang="en-US" b="0" i="0" dirty="0">
                <a:solidFill>
                  <a:srgbClr val="222222"/>
                </a:solidFill>
                <a:effectLst/>
                <a:latin typeface="Capital Group Sans" panose="02000503000000020004" pitchFamily="2" charset="0"/>
              </a:rPr>
              <a:t>We’ve reviewed </a:t>
            </a: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three options for funding a </a:t>
            </a:r>
            <a:r>
              <a:rPr lang="en-US" altLang="en-US" i="0" kern="1200" dirty="0" err="1">
                <a:solidFill>
                  <a:srgbClr val="000000"/>
                </a:solidFill>
                <a:latin typeface="Capital Group Sans" panose="02000503000000020004" pitchFamily="2" charset="0"/>
                <a:ea typeface="MS PGothic" panose="020B0600070205080204" pitchFamily="34" charset="-128"/>
                <a:cs typeface="Arial" pitchFamily="34" charset="0"/>
              </a:rPr>
              <a:t>CollegeAmerica</a:t>
            </a: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 account designed to fit investors’     </a:t>
            </a:r>
            <a:b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b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     individual needs and preferences.</a:t>
            </a:r>
          </a:p>
          <a:p>
            <a:pPr marL="0" indent="-181240" algn="l" defTabSz="966612" rtl="0" fontAlgn="base">
              <a:lnSpc>
                <a:spcPct val="100000"/>
              </a:lnSpc>
              <a:spcBef>
                <a:spcPct val="30000"/>
              </a:spcBef>
              <a:spcAft>
                <a:spcPct val="0"/>
              </a:spcAft>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Features American Funds from Capital Group</a:t>
            </a:r>
          </a:p>
          <a:p>
            <a:pPr marL="169863" indent="131763" algn="l" defTabSz="966612" rtl="0" fontAlgn="base">
              <a:lnSpc>
                <a:spcPct val="100000"/>
              </a:lnSpc>
              <a:spcBef>
                <a:spcPct val="30000"/>
              </a:spcBef>
              <a:spcAft>
                <a:spcPct val="0"/>
              </a:spcAft>
              <a:buSzPct val="80000"/>
              <a:buFont typeface="System Font Regular"/>
              <a:buChar char="–"/>
              <a:defRPr/>
            </a:pPr>
            <a:r>
              <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rPr>
              <a:t> American Funds has a track record of helping investors pursue key investing objectives. </a:t>
            </a:r>
          </a:p>
          <a:p>
            <a:pPr marL="483306" indent="-181240" algn="l" defTabSz="966612" rtl="0" fontAlgn="base">
              <a:lnSpc>
                <a:spcPct val="100000"/>
              </a:lnSpc>
              <a:spcBef>
                <a:spcPct val="30000"/>
              </a:spcBef>
              <a:spcAft>
                <a:spcPct val="0"/>
              </a:spcAft>
              <a:buFont typeface="System Font Regular"/>
              <a:buChar char="–"/>
              <a:defRPr/>
            </a:pPr>
            <a:endParaRPr lang="en-US" altLang="en-US" i="0" kern="1200" dirty="0">
              <a:solidFill>
                <a:srgbClr val="000000"/>
              </a:solidFill>
              <a:latin typeface="Capital Group Sans" panose="02000503000000020004" pitchFamily="2" charset="0"/>
              <a:ea typeface="MS PGothic" panose="020B0600070205080204" pitchFamily="34" charset="-128"/>
              <a:cs typeface="Arial" pitchFamily="34" charset="0"/>
            </a:endParaRPr>
          </a:p>
        </p:txBody>
      </p:sp>
    </p:spTree>
    <p:extLst>
      <p:ext uri="{BB962C8B-B14F-4D97-AF65-F5344CB8AC3E}">
        <p14:creationId xmlns:p14="http://schemas.microsoft.com/office/powerpoint/2010/main" val="157440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20</a:t>
            </a:fld>
            <a:endParaRPr lang="en-US" dirty="0"/>
          </a:p>
        </p:txBody>
      </p:sp>
      <p:sp>
        <p:nvSpPr>
          <p:cNvPr id="7" name="Notes Placeholder 2">
            <a:extLst>
              <a:ext uri="{FF2B5EF4-FFF2-40B4-BE49-F238E27FC236}">
                <a16:creationId xmlns:a16="http://schemas.microsoft.com/office/drawing/2014/main" id="{27036A91-7713-48B1-A397-E36D6AC63EE8}"/>
              </a:ext>
            </a:extLst>
          </p:cNvPr>
          <p:cNvSpPr>
            <a:spLocks noGrp="1"/>
          </p:cNvSpPr>
          <p:nvPr>
            <p:ph type="body" idx="1"/>
          </p:nvPr>
        </p:nvSpPr>
        <p:spPr>
          <a:xfrm>
            <a:off x="312115" y="3456432"/>
            <a:ext cx="6681216" cy="5760720"/>
          </a:xfrm>
        </p:spPr>
        <p:txBody>
          <a:bodyPr/>
          <a:lstStyle/>
          <a:p>
            <a:pPr marL="171450" indent="-171450" algn="l" defTabSz="966612" rtl="0" fontAlgn="base">
              <a:lnSpc>
                <a:spcPct val="100000"/>
              </a:lnSpc>
              <a:spcBef>
                <a:spcPct val="30000"/>
              </a:spcBef>
              <a:spcAft>
                <a:spcPct val="0"/>
              </a:spcAft>
              <a:buSzPct val="80000"/>
              <a:defRPr/>
            </a:pPr>
            <a:r>
              <a:rPr lang="en-US" kern="4500" spc="-10" baseline="0" dirty="0">
                <a:solidFill>
                  <a:srgbClr val="000000"/>
                </a:solidFill>
                <a:latin typeface="Capital Group Sans" panose="02000503000000020004" pitchFamily="2" charset="0"/>
              </a:rPr>
              <a:t>We’ve spent a lot of time talking about 529 plans and </a:t>
            </a:r>
            <a:r>
              <a:rPr lang="en-US" kern="4500" spc="-10" baseline="0" dirty="0" err="1">
                <a:solidFill>
                  <a:srgbClr val="000000"/>
                </a:solidFill>
                <a:latin typeface="Capital Group Sans" panose="02000503000000020004" pitchFamily="2" charset="0"/>
              </a:rPr>
              <a:t>CollegeAmerica</a:t>
            </a:r>
            <a:r>
              <a:rPr lang="en-US" kern="4500" spc="-10" baseline="0" dirty="0">
                <a:solidFill>
                  <a:srgbClr val="000000"/>
                </a:solidFill>
                <a:latin typeface="Capital Group Sans" panose="02000503000000020004" pitchFamily="2" charset="0"/>
              </a:rPr>
              <a:t>, but the most important message is that this plan should be all about you. </a:t>
            </a:r>
          </a:p>
          <a:p>
            <a:pPr marL="171450" indent="-171450" algn="l" defTabSz="966612" rtl="0" fontAlgn="base">
              <a:lnSpc>
                <a:spcPct val="100000"/>
              </a:lnSpc>
              <a:spcBef>
                <a:spcPct val="30000"/>
              </a:spcBef>
              <a:spcAft>
                <a:spcPct val="0"/>
              </a:spcAft>
              <a:buSzPct val="80000"/>
              <a:defRPr/>
            </a:pPr>
            <a:r>
              <a:rPr lang="en-US" kern="4500" spc="-10" baseline="0" dirty="0">
                <a:solidFill>
                  <a:srgbClr val="000000"/>
                </a:solidFill>
                <a:latin typeface="Capital Group Sans" panose="02000503000000020004" pitchFamily="2" charset="0"/>
              </a:rPr>
              <a:t>And, as I mentioned before, that’s the main reason why I’m here. </a:t>
            </a:r>
          </a:p>
          <a:p>
            <a:pPr marL="171450" indent="-171450" algn="l" defTabSz="966612" rtl="0" fontAlgn="base">
              <a:lnSpc>
                <a:spcPct val="100000"/>
              </a:lnSpc>
              <a:spcBef>
                <a:spcPct val="30000"/>
              </a:spcBef>
              <a:spcAft>
                <a:spcPct val="0"/>
              </a:spcAft>
              <a:buSzPct val="80000"/>
              <a:defRPr/>
            </a:pPr>
            <a:r>
              <a:rPr lang="en-US" kern="4500" spc="-10" baseline="0" dirty="0">
                <a:solidFill>
                  <a:srgbClr val="000000"/>
                </a:solidFill>
                <a:latin typeface="Capital Group Sans" panose="02000503000000020004" pitchFamily="2" charset="0"/>
              </a:rPr>
              <a:t>After this meeting, I’d like you to stop by so we can set up a time to:</a:t>
            </a:r>
          </a:p>
          <a:p>
            <a:pPr marL="342900" lvl="1" indent="-171450" algn="l" defTabSz="966612" rtl="0" fontAlgn="base">
              <a:lnSpc>
                <a:spcPct val="100000"/>
              </a:lnSpc>
              <a:spcBef>
                <a:spcPct val="30000"/>
              </a:spcBef>
              <a:spcAft>
                <a:spcPct val="0"/>
              </a:spcAft>
              <a:buSzPct val="80000"/>
              <a:defRPr/>
            </a:pPr>
            <a:r>
              <a:rPr lang="en-US" sz="1000" kern="4500" spc="-10" baseline="0" dirty="0">
                <a:solidFill>
                  <a:srgbClr val="000000"/>
                </a:solidFill>
                <a:latin typeface="Capital Group Sans" panose="02000503000000020004" pitchFamily="2" charset="0"/>
              </a:rPr>
              <a:t>Build a 529 plan tailored to your unique educational needs and financial situation. </a:t>
            </a:r>
          </a:p>
          <a:p>
            <a:pPr marL="342900" lvl="1" indent="-171450" algn="l" defTabSz="966612" rtl="0" fontAlgn="base">
              <a:lnSpc>
                <a:spcPct val="100000"/>
              </a:lnSpc>
              <a:spcBef>
                <a:spcPct val="30000"/>
              </a:spcBef>
              <a:spcAft>
                <a:spcPct val="0"/>
              </a:spcAft>
              <a:buSzPct val="80000"/>
              <a:defRPr/>
            </a:pPr>
            <a:r>
              <a:rPr lang="en-US" sz="1000" kern="4500" spc="-10" baseline="0" dirty="0">
                <a:solidFill>
                  <a:srgbClr val="000000"/>
                </a:solidFill>
                <a:latin typeface="Capital Group Sans" panose="02000503000000020004" pitchFamily="2" charset="0"/>
              </a:rPr>
              <a:t>Select your </a:t>
            </a:r>
            <a:r>
              <a:rPr lang="en-US" sz="1000" kern="4500" spc="-10" baseline="0" dirty="0" err="1">
                <a:solidFill>
                  <a:srgbClr val="000000"/>
                </a:solidFill>
                <a:latin typeface="Capital Group Sans" panose="02000503000000020004" pitchFamily="2" charset="0"/>
              </a:rPr>
              <a:t>CollegeAmerica</a:t>
            </a:r>
            <a:r>
              <a:rPr lang="en-US" sz="1000" kern="4500" spc="-10" baseline="0" dirty="0">
                <a:solidFill>
                  <a:srgbClr val="000000"/>
                </a:solidFill>
                <a:latin typeface="Capital Group Sans" panose="02000503000000020004" pitchFamily="2" charset="0"/>
              </a:rPr>
              <a:t> investments from the many different offerings. </a:t>
            </a:r>
          </a:p>
          <a:p>
            <a:pPr marL="342900" lvl="1" indent="-171450" algn="l" defTabSz="966612" rtl="0" fontAlgn="base">
              <a:lnSpc>
                <a:spcPct val="100000"/>
              </a:lnSpc>
              <a:spcBef>
                <a:spcPct val="30000"/>
              </a:spcBef>
              <a:spcAft>
                <a:spcPct val="0"/>
              </a:spcAft>
              <a:buSzPct val="80000"/>
              <a:defRPr/>
            </a:pPr>
            <a:r>
              <a:rPr lang="en-US" sz="1000" kern="4500" spc="-10" baseline="0" dirty="0">
                <a:solidFill>
                  <a:srgbClr val="000000"/>
                </a:solidFill>
                <a:latin typeface="Capital Group Sans" panose="02000503000000020004" pitchFamily="2" charset="0"/>
              </a:rPr>
              <a:t>[If the employer has chosen not</a:t>
            </a:r>
            <a:r>
              <a:rPr lang="en-US" sz="1000" i="1" kern="4500" spc="-10" baseline="0" dirty="0">
                <a:solidFill>
                  <a:srgbClr val="000000"/>
                </a:solidFill>
                <a:latin typeface="Capital Group Sans" panose="02000503000000020004" pitchFamily="2" charset="0"/>
              </a:rPr>
              <a:t> </a:t>
            </a:r>
            <a:r>
              <a:rPr lang="en-US" sz="1000" kern="4500" spc="-10" baseline="0" dirty="0">
                <a:solidFill>
                  <a:srgbClr val="000000"/>
                </a:solidFill>
                <a:latin typeface="Capital Group Sans" panose="02000503000000020004" pitchFamily="2" charset="0"/>
              </a:rPr>
              <a:t>to offer payroll deductions.] Open your account by </a:t>
            </a:r>
            <a:r>
              <a:rPr lang="en-US" sz="1000" kern="4500" spc="-10" dirty="0">
                <a:solidFill>
                  <a:srgbClr val="000000"/>
                </a:solidFill>
                <a:latin typeface="Capital Group Sans" panose="02000503000000020004" pitchFamily="2" charset="0"/>
              </a:rPr>
              <a:t>completing the </a:t>
            </a:r>
            <a:r>
              <a:rPr lang="en-US" sz="1000" kern="4500" spc="-10" baseline="0" dirty="0" err="1">
                <a:solidFill>
                  <a:srgbClr val="000000"/>
                </a:solidFill>
                <a:latin typeface="Capital Group Sans" panose="02000503000000020004" pitchFamily="2" charset="0"/>
              </a:rPr>
              <a:t>CollegeAmerica</a:t>
            </a:r>
            <a:r>
              <a:rPr lang="en-US" sz="1000" kern="4500" spc="-10" baseline="0" dirty="0">
                <a:solidFill>
                  <a:srgbClr val="000000"/>
                </a:solidFill>
                <a:latin typeface="Capital Group Sans" panose="02000503000000020004" pitchFamily="2" charset="0"/>
              </a:rPr>
              <a:t> account application and determining how you’d like to invest. </a:t>
            </a:r>
            <a:r>
              <a:rPr lang="en-US" sz="1000" kern="4500" spc="-10" dirty="0">
                <a:solidFill>
                  <a:srgbClr val="000000"/>
                </a:solidFill>
                <a:latin typeface="Capital Group Sans" panose="02000503000000020004" pitchFamily="2" charset="0"/>
              </a:rPr>
              <a:t>You can choose a one-time purchase or recurring automatic purchases from your bank account. </a:t>
            </a:r>
          </a:p>
          <a:p>
            <a:pPr marL="342900" lvl="1" indent="-171450" algn="l" defTabSz="966612" rtl="0" fontAlgn="base">
              <a:lnSpc>
                <a:spcPct val="100000"/>
              </a:lnSpc>
              <a:spcBef>
                <a:spcPct val="30000"/>
              </a:spcBef>
              <a:spcAft>
                <a:spcPct val="0"/>
              </a:spcAft>
              <a:buSzPct val="80000"/>
              <a:defRPr/>
            </a:pPr>
            <a:r>
              <a:rPr lang="en-US" sz="1000" kern="4500" spc="-10" baseline="0" dirty="0">
                <a:solidFill>
                  <a:srgbClr val="000000"/>
                </a:solidFill>
                <a:latin typeface="Capital Group Sans" panose="02000503000000020004" pitchFamily="2" charset="0"/>
              </a:rPr>
              <a:t>[If the employer has chosen to offer payroll deductions.] Open your account by completing the </a:t>
            </a:r>
            <a:r>
              <a:rPr lang="en-US" sz="1000" kern="4500" spc="-10" baseline="0" dirty="0" err="1">
                <a:solidFill>
                  <a:srgbClr val="000000"/>
                </a:solidFill>
                <a:latin typeface="Capital Group Sans" panose="02000503000000020004" pitchFamily="2" charset="0"/>
              </a:rPr>
              <a:t>CollegeAmerica</a:t>
            </a:r>
            <a:r>
              <a:rPr lang="en-US" sz="1000" kern="4500" spc="-10" baseline="0" dirty="0">
                <a:solidFill>
                  <a:srgbClr val="000000"/>
                </a:solidFill>
                <a:latin typeface="Capital Group Sans" panose="02000503000000020004" pitchFamily="2" charset="0"/>
              </a:rPr>
              <a:t> account application and determining how you’d like to invest. You can set up recurring automatic investments </a:t>
            </a:r>
            <a:r>
              <a:rPr lang="en-US" sz="1000" kern="4500" spc="-10" dirty="0">
                <a:solidFill>
                  <a:srgbClr val="000000"/>
                </a:solidFill>
                <a:latin typeface="Capital Group Sans" panose="02000503000000020004" pitchFamily="2" charset="0"/>
              </a:rPr>
              <a:t>through </a:t>
            </a:r>
            <a:r>
              <a:rPr lang="en-US" sz="1000" kern="4500" spc="-10" baseline="0" dirty="0">
                <a:solidFill>
                  <a:srgbClr val="000000"/>
                </a:solidFill>
                <a:latin typeface="Capital Group Sans" panose="02000503000000020004" pitchFamily="2" charset="0"/>
              </a:rPr>
              <a:t>payroll deductions or from your bank account. You can also make a one-time purchase from your bank account.  </a:t>
            </a:r>
          </a:p>
          <a:p>
            <a:pPr marL="171450" indent="-171450" algn="l" defTabSz="966612" rtl="0" fontAlgn="base">
              <a:lnSpc>
                <a:spcPct val="100000"/>
              </a:lnSpc>
              <a:spcBef>
                <a:spcPct val="30000"/>
              </a:spcBef>
              <a:spcAft>
                <a:spcPct val="0"/>
              </a:spcAft>
              <a:buSzPct val="80000"/>
              <a:defRPr/>
            </a:pPr>
            <a:r>
              <a:rPr lang="en-US" kern="4500" spc="-10" baseline="0" dirty="0">
                <a:solidFill>
                  <a:srgbClr val="000000"/>
                </a:solidFill>
                <a:latin typeface="Capital Group Sans" panose="02000503000000020004" pitchFamily="2" charset="0"/>
              </a:rPr>
              <a:t>[Optional] Or if you’d prefer to call my office later to set up a time, my contact information is in the package of materials you received. </a:t>
            </a:r>
          </a:p>
          <a:p>
            <a:pPr marL="0" indent="0">
              <a:buNone/>
              <a:defRPr/>
            </a:pPr>
            <a:endParaRPr lang="en-US" altLang="en-US" dirty="0">
              <a:solidFill>
                <a:srgbClr val="000000"/>
              </a:solidFill>
              <a:latin typeface="Capital Group Sans" panose="02000503000000020004" pitchFamily="2" charset="0"/>
            </a:endParaRPr>
          </a:p>
        </p:txBody>
      </p:sp>
    </p:spTree>
    <p:extLst>
      <p:ext uri="{BB962C8B-B14F-4D97-AF65-F5344CB8AC3E}">
        <p14:creationId xmlns:p14="http://schemas.microsoft.com/office/powerpoint/2010/main" val="1296780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4" name="Slide Number Placeholder 3"/>
          <p:cNvSpPr>
            <a:spLocks noGrp="1"/>
          </p:cNvSpPr>
          <p:nvPr>
            <p:ph type="sldNum" sz="quarter" idx="10"/>
          </p:nvPr>
        </p:nvSpPr>
        <p:spPr/>
        <p:txBody>
          <a:bodyPr/>
          <a:lstStyle/>
          <a:p>
            <a:fld id="{313BF4A9-858F-4D59-9EF7-6963AF44619B}" type="slidenum">
              <a:rPr lang="en-US" smtClean="0"/>
              <a:pPr/>
              <a:t>21</a:t>
            </a:fld>
            <a:endParaRPr lang="en-US" dirty="0"/>
          </a:p>
        </p:txBody>
      </p:sp>
      <p:sp>
        <p:nvSpPr>
          <p:cNvPr id="7" name="Notes Placeholder 2">
            <a:extLst>
              <a:ext uri="{FF2B5EF4-FFF2-40B4-BE49-F238E27FC236}">
                <a16:creationId xmlns:a16="http://schemas.microsoft.com/office/drawing/2014/main" id="{1ABB9738-64B1-4561-9AAC-E46717318E73}"/>
              </a:ext>
            </a:extLst>
          </p:cNvPr>
          <p:cNvSpPr>
            <a:spLocks noGrp="1"/>
          </p:cNvSpPr>
          <p:nvPr>
            <p:ph type="body" idx="1"/>
          </p:nvPr>
        </p:nvSpPr>
        <p:spPr>
          <a:xfrm>
            <a:off x="312115" y="3456432"/>
            <a:ext cx="6681216" cy="5760720"/>
          </a:xfrm>
        </p:spPr>
        <p:txBody>
          <a:bodyPr/>
          <a:lstStyle/>
          <a:p>
            <a:pPr marL="171450" marR="0" lvl="0" indent="-171450" algn="l" defTabSz="228600" rtl="0" eaLnBrk="1" fontAlgn="auto" latinLnBrk="0" hangingPunct="1">
              <a:lnSpc>
                <a:spcPts val="1400"/>
              </a:lnSpc>
              <a:spcBef>
                <a:spcPts val="0"/>
              </a:spcBef>
              <a:spcAft>
                <a:spcPts val="0"/>
              </a:spcAft>
              <a:buClrTx/>
              <a:buSzTx/>
              <a:buFont typeface="Arial" panose="020B0604020202020204" pitchFamily="34" charset="0"/>
              <a:buChar char="•"/>
              <a:tabLst/>
              <a:defRPr/>
            </a:pPr>
            <a:r>
              <a:rPr lang="en-US" kern="4500" spc="-10" baseline="0" dirty="0">
                <a:solidFill>
                  <a:srgbClr val="000000"/>
                </a:solidFill>
                <a:latin typeface="Capital Group Sans" panose="02000503000000020004" pitchFamily="2" charset="0"/>
              </a:rPr>
              <a:t>Also, if you’d like to dig a bit deeper into how a 529 plan can work for you, I’d encourage you to visit the Capital Group “Saving for college” webpage, which provides easy-to-use online resources and tools where you can: </a:t>
            </a:r>
          </a:p>
          <a:p>
            <a:pPr lvl="1"/>
            <a:r>
              <a:rPr lang="en-US" sz="1000" dirty="0">
                <a:solidFill>
                  <a:srgbClr val="000000"/>
                </a:solidFill>
                <a:latin typeface="Capital Group Sans" panose="02000503000000020004" pitchFamily="2" charset="0"/>
              </a:rPr>
              <a:t>Learn the basics behind building an educational savings plan based on your life stage and unique educational needs and goals. </a:t>
            </a:r>
          </a:p>
          <a:p>
            <a:pPr lvl="1"/>
            <a:r>
              <a:rPr lang="en-US" sz="1000" dirty="0">
                <a:solidFill>
                  <a:srgbClr val="000000"/>
                </a:solidFill>
                <a:latin typeface="Capital Group Sans" panose="02000503000000020004" pitchFamily="2" charset="0"/>
              </a:rPr>
              <a:t>Plan using a savings calculator that shows how regular investments can grow over time and use the college calculator to compare costs for two- and four-year public, private and Ivy League colleges. </a:t>
            </a:r>
          </a:p>
          <a:p>
            <a:pPr lvl="1"/>
            <a:r>
              <a:rPr lang="en-US" sz="1000" dirty="0">
                <a:solidFill>
                  <a:srgbClr val="000000"/>
                </a:solidFill>
                <a:latin typeface="Capital Group Sans" panose="02000503000000020004" pitchFamily="2" charset="0"/>
              </a:rPr>
              <a:t>Choose by learning more about the many different </a:t>
            </a:r>
            <a:r>
              <a:rPr lang="en-US" sz="1000" dirty="0" err="1">
                <a:solidFill>
                  <a:srgbClr val="000000"/>
                </a:solidFill>
                <a:latin typeface="Capital Group Sans" panose="02000503000000020004" pitchFamily="2" charset="0"/>
              </a:rPr>
              <a:t>CollegeAmerica</a:t>
            </a:r>
            <a:r>
              <a:rPr lang="en-US" sz="1000" dirty="0">
                <a:solidFill>
                  <a:srgbClr val="000000"/>
                </a:solidFill>
                <a:latin typeface="Capital Group Sans" panose="02000503000000020004" pitchFamily="2" charset="0"/>
              </a:rPr>
              <a:t> investment options, including individual mutual funds, target date funds and funds of funds.</a:t>
            </a:r>
          </a:p>
        </p:txBody>
      </p:sp>
    </p:spTree>
    <p:extLst>
      <p:ext uri="{BB962C8B-B14F-4D97-AF65-F5344CB8AC3E}">
        <p14:creationId xmlns:p14="http://schemas.microsoft.com/office/powerpoint/2010/main" val="3984899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a:xfrm>
            <a:off x="312114" y="3456432"/>
            <a:ext cx="7003085" cy="5760720"/>
          </a:xfrm>
        </p:spPr>
        <p:txBody>
          <a:bodyPr/>
          <a:lstStyle/>
          <a:p>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I’d like to thank all of you for your time today and look forward to working together with you to build a plan </a:t>
            </a:r>
            <a:b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br>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for all your unique educational needs.</a:t>
            </a:r>
          </a:p>
          <a:p>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Before you go, I’d like to ask if you have any questions.</a:t>
            </a:r>
          </a:p>
          <a:p>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Once we're done with questions, I will share the investment results and expense ratios for New Perspective Fund, The Investment Company of America and The Bond Fund of America as of </a:t>
            </a:r>
            <a:r>
              <a:rPr lang="en-US" dirty="0">
                <a:ea typeface="AvenirNext LT Com Regular" panose="020B0503020202020204" pitchFamily="34" charset="0"/>
                <a:cs typeface="AvenirNext LT Com Regular" panose="020B0503020202020204" pitchFamily="34" charset="0"/>
              </a:rPr>
              <a:t>March 31, 2026</a:t>
            </a:r>
            <a:r>
              <a:rPr lang="en-US" b="0" i="0" dirty="0">
                <a:effectLst/>
                <a:latin typeface="Capital Group Sans" panose="02000503000000020004" pitchFamily="2" charset="0"/>
                <a:ea typeface="AvenirNext LT Com Regular" panose="020B0503020202020204" pitchFamily="34" charset="0"/>
                <a:cs typeface="AvenirNext LT Com Regular" panose="020B0503020202020204" pitchFamily="34" charset="0"/>
                <a:sym typeface="Avenir Next LT Com Regular"/>
              </a:rPr>
              <a:t>. </a:t>
            </a:r>
            <a:endParaRPr lang="en-US" dirty="0">
              <a:latin typeface="Capital Group Sans" panose="02000503000000020004" pitchFamily="2" charset="0"/>
            </a:endParaRPr>
          </a:p>
        </p:txBody>
      </p:sp>
      <p:sp>
        <p:nvSpPr>
          <p:cNvPr id="4" name="Slide Number Placeholder 3"/>
          <p:cNvSpPr>
            <a:spLocks noGrp="1"/>
          </p:cNvSpPr>
          <p:nvPr>
            <p:ph type="sldNum" sz="quarter" idx="10"/>
          </p:nvPr>
        </p:nvSpPr>
        <p:spPr/>
        <p:txBody>
          <a:bodyPr/>
          <a:lstStyle/>
          <a:p>
            <a:fld id="{313BF4A9-858F-4D59-9EF7-6963AF44619B}" type="slidenum">
              <a:rPr lang="en-US" smtClean="0"/>
              <a:pPr/>
              <a:t>22</a:t>
            </a:fld>
            <a:endParaRPr lang="en-US" dirty="0"/>
          </a:p>
        </p:txBody>
      </p:sp>
    </p:spTree>
    <p:extLst>
      <p:ext uri="{BB962C8B-B14F-4D97-AF65-F5344CB8AC3E}">
        <p14:creationId xmlns:p14="http://schemas.microsoft.com/office/powerpoint/2010/main" val="3042440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23</a:t>
            </a:fld>
            <a:endParaRPr lang="en-US" dirty="0"/>
          </a:p>
        </p:txBody>
      </p:sp>
    </p:spTree>
    <p:extLst>
      <p:ext uri="{BB962C8B-B14F-4D97-AF65-F5344CB8AC3E}">
        <p14:creationId xmlns:p14="http://schemas.microsoft.com/office/powerpoint/2010/main" val="3687282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24</a:t>
            </a:fld>
            <a:endParaRPr lang="en-US" dirty="0"/>
          </a:p>
        </p:txBody>
      </p:sp>
    </p:spTree>
    <p:extLst>
      <p:ext uri="{BB962C8B-B14F-4D97-AF65-F5344CB8AC3E}">
        <p14:creationId xmlns:p14="http://schemas.microsoft.com/office/powerpoint/2010/main" val="4136345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25</a:t>
            </a:fld>
            <a:endParaRPr lang="en-US" dirty="0"/>
          </a:p>
        </p:txBody>
      </p:sp>
    </p:spTree>
    <p:extLst>
      <p:ext uri="{BB962C8B-B14F-4D97-AF65-F5344CB8AC3E}">
        <p14:creationId xmlns:p14="http://schemas.microsoft.com/office/powerpoint/2010/main" val="1178737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26</a:t>
            </a:fld>
            <a:endParaRPr lang="en-US" dirty="0"/>
          </a:p>
        </p:txBody>
      </p:sp>
    </p:spTree>
    <p:extLst>
      <p:ext uri="{BB962C8B-B14F-4D97-AF65-F5344CB8AC3E}">
        <p14:creationId xmlns:p14="http://schemas.microsoft.com/office/powerpoint/2010/main" val="1082420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27</a:t>
            </a:fld>
            <a:endParaRPr lang="en-US" dirty="0"/>
          </a:p>
        </p:txBody>
      </p:sp>
    </p:spTree>
    <p:extLst>
      <p:ext uri="{BB962C8B-B14F-4D97-AF65-F5344CB8AC3E}">
        <p14:creationId xmlns:p14="http://schemas.microsoft.com/office/powerpoint/2010/main" val="1115451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979488"/>
            <a:ext cx="3414712" cy="1920875"/>
          </a:xfrm>
        </p:spPr>
      </p:sp>
      <p:sp>
        <p:nvSpPr>
          <p:cNvPr id="3" name="Notes Placeholder 2"/>
          <p:cNvSpPr>
            <a:spLocks noGrp="1"/>
          </p:cNvSpPr>
          <p:nvPr>
            <p:ph type="body" idx="1"/>
          </p:nvPr>
        </p:nvSpPr>
        <p:spPr/>
        <p:txBody>
          <a:bodyPr/>
          <a:lstStyle/>
          <a:p>
            <a:r>
              <a:rPr lang="en-US" dirty="0">
                <a:latin typeface="Capital Group Sans" panose="02000503000000020004" pitchFamily="2" charset="0"/>
              </a:rPr>
              <a:t>[Refer to slide.]</a:t>
            </a:r>
          </a:p>
        </p:txBody>
      </p:sp>
      <p:sp>
        <p:nvSpPr>
          <p:cNvPr id="4" name="Slide Number Placeholder 3"/>
          <p:cNvSpPr>
            <a:spLocks noGrp="1"/>
          </p:cNvSpPr>
          <p:nvPr>
            <p:ph type="sldNum" sz="quarter" idx="10"/>
          </p:nvPr>
        </p:nvSpPr>
        <p:spPr/>
        <p:txBody>
          <a:bodyPr/>
          <a:lstStyle/>
          <a:p>
            <a:fld id="{313BF4A9-858F-4D59-9EF7-6963AF44619B}" type="slidenum">
              <a:rPr lang="en-US" smtClean="0"/>
              <a:pPr/>
              <a:t>28</a:t>
            </a:fld>
            <a:endParaRPr lang="en-US" dirty="0"/>
          </a:p>
        </p:txBody>
      </p:sp>
    </p:spTree>
    <p:extLst>
      <p:ext uri="{BB962C8B-B14F-4D97-AF65-F5344CB8AC3E}">
        <p14:creationId xmlns:p14="http://schemas.microsoft.com/office/powerpoint/2010/main" val="1877957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b="0" i="0">
                <a:solidFill>
                  <a:schemeClr val="accent1"/>
                </a:solidFill>
                <a:latin typeface="Capital Group Sans" panose="02000503000000020004" pitchFamily="2" charset="0"/>
              </a:defRPr>
            </a:lvl1pPr>
          </a:lstStyle>
          <a:p>
            <a:r>
              <a:rPr lang="en-US" dirty="0"/>
              <a:t>Title text</a:t>
            </a:r>
          </a:p>
        </p:txBody>
      </p:sp>
      <p:sp>
        <p:nvSpPr>
          <p:cNvPr id="3" name="Footer Placeholder 2"/>
          <p:cNvSpPr>
            <a:spLocks noGrp="1"/>
          </p:cNvSpPr>
          <p:nvPr>
            <p:ph type="ftr" sz="quarter" idx="10"/>
          </p:nvPr>
        </p:nvSpPr>
        <p:spPr>
          <a:xfrm>
            <a:off x="571498" y="5961888"/>
            <a:ext cx="10978421"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7" y="1696212"/>
            <a:ext cx="11048941" cy="4265675"/>
          </a:xfrm>
        </p:spPr>
        <p:txBody>
          <a:bodyPr/>
          <a:lstStyle>
            <a:lvl1pPr marL="228600" indent="-228600">
              <a:buFont typeface="AvenirNext LT Com Medium" panose="020B0803020202020204" pitchFamily="34" charset="0"/>
              <a:buChar char="•"/>
              <a:defRPr sz="1800" b="0" i="0" baseline="0">
                <a:latin typeface="Capital Group Sans" panose="02000503000000020004" pitchFamily="2" charset="0"/>
              </a:defRPr>
            </a:lvl1pPr>
            <a:lvl2pPr marL="685800" indent="-228600">
              <a:buFont typeface="Arial" panose="020B0604020202020204" pitchFamily="34" charset="0"/>
              <a:buChar char="–"/>
              <a:defRPr b="0" i="0">
                <a:latin typeface="Capital Group Sans" panose="02000503000000020004" pitchFamily="2" charset="0"/>
              </a:defRPr>
            </a:lvl2pPr>
            <a:lvl3pPr marL="855663" indent="-169863">
              <a:buFont typeface="Arial" panose="020B0604020202020204" pitchFamily="34" charset="0"/>
              <a:buChar char="•"/>
              <a:defRPr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7" y="914400"/>
            <a:ext cx="11048941" cy="667512"/>
          </a:xfrm>
          <a:ln w="12700">
            <a:miter lim="400000"/>
          </a:ln>
        </p:spPr>
        <p:txBody>
          <a:bodyPr lIns="0" tIns="0" rIns="0" bIns="0">
            <a:noAutofit/>
          </a:bodyPr>
          <a:lstStyle>
            <a:lvl1pPr>
              <a:defRPr lang="en-US" sz="2000" b="0" i="0" smtClean="0">
                <a:solidFill>
                  <a:schemeClr val="accent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5" name="TextBox 4">
            <a:extLst>
              <a:ext uri="{FF2B5EF4-FFF2-40B4-BE49-F238E27FC236}">
                <a16:creationId xmlns:a16="http://schemas.microsoft.com/office/drawing/2014/main" id="{217C8749-D4C6-2A47-92D3-CAB0818B8B40}"/>
              </a:ext>
            </a:extLst>
          </p:cNvPr>
          <p:cNvSpPr txBox="1"/>
          <p:nvPr userDrawn="1"/>
        </p:nvSpPr>
        <p:spPr>
          <a:xfrm>
            <a:off x="4732606" y="1124465"/>
            <a:ext cx="65" cy="215444"/>
          </a:xfrm>
          <a:prstGeom prst="rect">
            <a:avLst/>
          </a:prstGeom>
          <a:ln w="12700">
            <a:miter lim="400000"/>
          </a:ln>
        </p:spPr>
        <p:txBody>
          <a:bodyPr wrap="none" lIns="0" tIns="0" rIns="0" bIns="0" rtlCol="0">
            <a:spAutoFit/>
          </a:bodyPr>
          <a:lstStyle/>
          <a:p>
            <a:endParaRPr lang="en-US" sz="1400" b="0" i="0" dirty="0">
              <a:latin typeface="Capital Group Sans" panose="02000503000000020004" pitchFamily="2" charset="0"/>
            </a:endParaRPr>
          </a:p>
        </p:txBody>
      </p:sp>
      <p:sp>
        <p:nvSpPr>
          <p:cNvPr id="6" name="TextBox 5">
            <a:extLst>
              <a:ext uri="{FF2B5EF4-FFF2-40B4-BE49-F238E27FC236}">
                <a16:creationId xmlns:a16="http://schemas.microsoft.com/office/drawing/2014/main" id="{A65D762A-5E4F-284D-BBC5-7AF8727C8CBF}"/>
              </a:ext>
            </a:extLst>
          </p:cNvPr>
          <p:cNvSpPr txBox="1"/>
          <p:nvPr userDrawn="1"/>
        </p:nvSpPr>
        <p:spPr>
          <a:xfrm>
            <a:off x="1399560" y="6466114"/>
            <a:ext cx="65" cy="215444"/>
          </a:xfrm>
          <a:prstGeom prst="rect">
            <a:avLst/>
          </a:prstGeom>
          <a:ln w="12700">
            <a:miter lim="400000"/>
          </a:ln>
        </p:spPr>
        <p:txBody>
          <a:bodyPr wrap="square" lIns="0" tIns="0" rIns="0" bIns="0" rtlCol="0">
            <a:spAutoFit/>
          </a:bodyPr>
          <a:lstStyle/>
          <a:p>
            <a:endParaRPr lang="en-US" sz="1400" b="0" i="0" dirty="0">
              <a:latin typeface="Capital Group Sans" panose="02000503000000020004" pitchFamily="2" charset="0"/>
            </a:endParaRPr>
          </a:p>
        </p:txBody>
      </p:sp>
    </p:spTree>
    <p:extLst>
      <p:ext uri="{BB962C8B-B14F-4D97-AF65-F5344CB8AC3E}">
        <p14:creationId xmlns:p14="http://schemas.microsoft.com/office/powerpoint/2010/main" val="163617998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Body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b="0" i="0">
                <a:latin typeface="Capital Group Sans" panose="02000503000000020004" pitchFamily="2" charset="0"/>
              </a:defRPr>
            </a:lvl1pPr>
          </a:lstStyle>
          <a:p>
            <a:r>
              <a:rPr lang="en-US" dirty="0"/>
              <a:t>Title text</a:t>
            </a:r>
          </a:p>
        </p:txBody>
      </p:sp>
      <p:sp>
        <p:nvSpPr>
          <p:cNvPr id="3" name="Footer Placeholder 2"/>
          <p:cNvSpPr>
            <a:spLocks noGrp="1"/>
          </p:cNvSpPr>
          <p:nvPr>
            <p:ph type="ftr" sz="quarter" idx="10"/>
          </p:nvPr>
        </p:nvSpPr>
        <p:spPr>
          <a:xfrm>
            <a:off x="571498" y="5961888"/>
            <a:ext cx="11049002"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8" y="1737420"/>
            <a:ext cx="5327132" cy="3992753"/>
          </a:xfrm>
        </p:spPr>
        <p:txBody>
          <a:bodyPr/>
          <a:lstStyle>
            <a:lvl1pPr>
              <a:defRPr b="0" i="0">
                <a:latin typeface="Capital Group Sans" panose="02000503000000020004" pitchFamily="2" charset="0"/>
              </a:defRPr>
            </a:lvl1pPr>
            <a:lvl2pPr>
              <a:defRPr b="0" i="0">
                <a:latin typeface="Capital Group Sans" panose="02000503000000020004" pitchFamily="2" charset="0"/>
              </a:defRPr>
            </a:lvl2pPr>
            <a:lvl3pPr>
              <a:defRPr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8" y="914400"/>
            <a:ext cx="11048941" cy="667512"/>
          </a:xfrm>
          <a:ln w="12700">
            <a:miter lim="400000"/>
          </a:ln>
        </p:spPr>
        <p:txBody>
          <a:bodyPr lIns="0" tIns="0" rIns="0" bIns="0">
            <a:noAutofit/>
          </a:bodyPr>
          <a:lstStyle>
            <a:lvl1pPr>
              <a:defRPr lang="en-US" sz="2000" b="0" i="0" dirty="0">
                <a:solidFill>
                  <a:schemeClr val="accent1"/>
                </a:solidFill>
                <a:latin typeface="Capital Group Sans" panose="02000503000000020004" pitchFamily="2" charset="0"/>
                <a:ea typeface="+mn-ea"/>
                <a:cs typeface="+mn-cs"/>
              </a:defRPr>
            </a:lvl1pPr>
          </a:lstStyle>
          <a:p>
            <a:pPr lvl="0">
              <a:spcAft>
                <a:spcPts val="0"/>
              </a:spcAft>
              <a:buFontTx/>
              <a:tabLst>
                <a:tab pos="476250" algn="l"/>
              </a:tabLst>
            </a:pPr>
            <a:r>
              <a:rPr lang="en-US" dirty="0"/>
              <a:t>Subtitle text</a:t>
            </a:r>
          </a:p>
        </p:txBody>
      </p:sp>
      <p:sp>
        <p:nvSpPr>
          <p:cNvPr id="8" name="Content Placeholder 7"/>
          <p:cNvSpPr>
            <a:spLocks noGrp="1"/>
          </p:cNvSpPr>
          <p:nvPr>
            <p:ph sz="quarter" idx="16" hasCustomPrompt="1"/>
          </p:nvPr>
        </p:nvSpPr>
        <p:spPr>
          <a:xfrm>
            <a:off x="5957887" y="1737420"/>
            <a:ext cx="5661817" cy="3992753"/>
          </a:xfrm>
        </p:spPr>
        <p:txBody>
          <a:bodyPr/>
          <a:lstStyle>
            <a:lvl1pPr marL="0" indent="0">
              <a:buNone/>
              <a:defRPr b="0" i="0">
                <a:latin typeface="Capital Group Sans" panose="02000503000000020004" pitchFamily="2" charset="0"/>
              </a:defRPr>
            </a:lvl1pPr>
          </a:lstStyle>
          <a:p>
            <a:pPr lvl="0"/>
            <a:r>
              <a:rPr lang="en-US" dirty="0"/>
              <a:t>Object</a:t>
            </a:r>
          </a:p>
        </p:txBody>
      </p:sp>
    </p:spTree>
    <p:extLst>
      <p:ext uri="{BB962C8B-B14F-4D97-AF65-F5344CB8AC3E}">
        <p14:creationId xmlns:p14="http://schemas.microsoft.com/office/powerpoint/2010/main" val="298461466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b="0" i="0">
                <a:solidFill>
                  <a:schemeClr val="accent1"/>
                </a:solidFill>
                <a:latin typeface="Capital Group Sans" panose="02000503000000020004" pitchFamily="2" charset="0"/>
              </a:defRPr>
            </a:lvl1pPr>
          </a:lstStyle>
          <a:p>
            <a:r>
              <a:rPr lang="en-US" dirty="0"/>
              <a:t>Title</a:t>
            </a:r>
          </a:p>
        </p:txBody>
      </p:sp>
      <p:sp>
        <p:nvSpPr>
          <p:cNvPr id="3" name="Footer Placeholder 2"/>
          <p:cNvSpPr>
            <a:spLocks noGrp="1"/>
          </p:cNvSpPr>
          <p:nvPr>
            <p:ph type="ftr" sz="quarter" idx="10"/>
          </p:nvPr>
        </p:nvSpPr>
        <p:spPr>
          <a:xfrm>
            <a:off x="571498" y="5961888"/>
            <a:ext cx="11048268"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8" y="1719288"/>
            <a:ext cx="5410168" cy="4242600"/>
          </a:xfrm>
        </p:spPr>
        <p:txBody>
          <a:bodyPr/>
          <a:lstStyle>
            <a:lvl1pPr>
              <a:defRPr b="0" i="0">
                <a:latin typeface="Capital Group Sans" panose="02000503000000020004" pitchFamily="2" charset="0"/>
              </a:defRPr>
            </a:lvl1pPr>
            <a:lvl2pPr>
              <a:defRPr b="0" i="0">
                <a:latin typeface="Capital Group Sans" panose="02000503000000020004" pitchFamily="2" charset="0"/>
              </a:defRPr>
            </a:lvl2pPr>
            <a:lvl3pPr>
              <a:defRPr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8" y="914400"/>
            <a:ext cx="11049002" cy="667512"/>
          </a:xfrm>
          <a:ln w="12700">
            <a:miter lim="400000"/>
          </a:ln>
        </p:spPr>
        <p:txBody>
          <a:bodyPr lIns="0" tIns="0" rIns="0" bIns="0">
            <a:noAutofit/>
          </a:bodyPr>
          <a:lstStyle>
            <a:lvl1pPr>
              <a:defRPr lang="en-US" sz="2000" b="0" i="0" dirty="0">
                <a:solidFill>
                  <a:schemeClr val="accent1"/>
                </a:solidFill>
                <a:latin typeface="Capital Group Sans" panose="02000503000000020004" pitchFamily="2" charset="0"/>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6895476" y="1735177"/>
            <a:ext cx="4219575" cy="3878440"/>
          </a:xfrm>
        </p:spPr>
        <p:txBody>
          <a:bodyPr/>
          <a:lstStyle>
            <a:lvl1pPr marL="0" indent="0">
              <a:buNone/>
              <a:defRPr b="0" i="0">
                <a:latin typeface="Capital Group Sans" panose="02000503000000020004" pitchFamily="2" charset="0"/>
              </a:defRPr>
            </a:lvl1pPr>
          </a:lstStyle>
          <a:p>
            <a:r>
              <a:rPr lang="en-US" dirty="0"/>
              <a:t>pie chart</a:t>
            </a:r>
          </a:p>
        </p:txBody>
      </p:sp>
    </p:spTree>
    <p:extLst>
      <p:ext uri="{BB962C8B-B14F-4D97-AF65-F5344CB8AC3E}">
        <p14:creationId xmlns:p14="http://schemas.microsoft.com/office/powerpoint/2010/main" val="260119933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b="0" i="0">
                <a:solidFill>
                  <a:schemeClr val="accent1"/>
                </a:solidFill>
                <a:latin typeface="Capital Group Sans" panose="02000503000000020004" pitchFamily="2" charset="0"/>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8" y="1698661"/>
            <a:ext cx="4105433" cy="4263227"/>
          </a:xfrm>
        </p:spPr>
        <p:txBody>
          <a:bodyPr/>
          <a:lstStyle>
            <a:lvl1pPr>
              <a:defRPr b="0" i="0">
                <a:latin typeface="Capital Group Sans" panose="02000503000000020004" pitchFamily="2" charset="0"/>
              </a:defRPr>
            </a:lvl1pPr>
            <a:lvl2pPr>
              <a:defRPr b="0" i="0">
                <a:latin typeface="Capital Group Sans" panose="02000503000000020004" pitchFamily="2" charset="0"/>
              </a:defRPr>
            </a:lvl2pPr>
            <a:lvl3pPr>
              <a:defRPr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0" i="0" smtClean="0">
                <a:solidFill>
                  <a:schemeClr val="accent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77226" y="1698660"/>
            <a:ext cx="6643274" cy="3949105"/>
          </a:xfrm>
        </p:spPr>
        <p:txBody>
          <a:bodyPr/>
          <a:lstStyle>
            <a:lvl1pPr marL="0" indent="0">
              <a:buNone/>
              <a:defRPr b="0" i="0">
                <a:latin typeface="Capital Group Sans" panose="02000503000000020004" pitchFamily="2" charset="0"/>
              </a:defRPr>
            </a:lvl1pPr>
          </a:lstStyle>
          <a:p>
            <a:r>
              <a:rPr lang="en-US" dirty="0"/>
              <a:t>column chart</a:t>
            </a:r>
          </a:p>
        </p:txBody>
      </p:sp>
    </p:spTree>
    <p:extLst>
      <p:ext uri="{BB962C8B-B14F-4D97-AF65-F5344CB8AC3E}">
        <p14:creationId xmlns:p14="http://schemas.microsoft.com/office/powerpoint/2010/main" val="161758458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b="0" i="0">
                <a:solidFill>
                  <a:schemeClr val="accent1"/>
                </a:solidFill>
                <a:latin typeface="Capital Group Sans" panose="02000503000000020004" pitchFamily="2" charset="0"/>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8" y="1705149"/>
            <a:ext cx="4105433" cy="4256739"/>
          </a:xfrm>
        </p:spPr>
        <p:txBody>
          <a:bodyPr/>
          <a:lstStyle>
            <a:lvl1pPr>
              <a:defRPr b="0" i="0">
                <a:latin typeface="Capital Group Sans" panose="02000503000000020004" pitchFamily="2" charset="0"/>
              </a:defRPr>
            </a:lvl1pPr>
            <a:lvl2pPr>
              <a:defRPr b="0" i="0">
                <a:latin typeface="Capital Group Sans" panose="02000503000000020004" pitchFamily="2" charset="0"/>
              </a:defRPr>
            </a:lvl2pPr>
            <a:lvl3pPr>
              <a:defRPr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0" i="0" smtClean="0">
                <a:solidFill>
                  <a:schemeClr val="accent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06646" y="1705148"/>
            <a:ext cx="6714526" cy="3964132"/>
          </a:xfrm>
        </p:spPr>
        <p:txBody>
          <a:bodyPr/>
          <a:lstStyle>
            <a:lvl1pPr marL="0" indent="0">
              <a:buNone/>
              <a:defRPr b="0" i="0" baseline="0">
                <a:latin typeface="Capital Group Sans" panose="02000503000000020004" pitchFamily="2" charset="0"/>
              </a:defRPr>
            </a:lvl1pPr>
          </a:lstStyle>
          <a:p>
            <a:r>
              <a:rPr lang="en-US" dirty="0"/>
              <a:t>line chart</a:t>
            </a:r>
          </a:p>
        </p:txBody>
      </p:sp>
    </p:spTree>
    <p:extLst>
      <p:ext uri="{BB962C8B-B14F-4D97-AF65-F5344CB8AC3E}">
        <p14:creationId xmlns:p14="http://schemas.microsoft.com/office/powerpoint/2010/main" val="388428536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hasCustomPrompt="1"/>
          </p:nvPr>
        </p:nvSpPr>
        <p:spPr>
          <a:xfrm>
            <a:off x="6056026" y="0"/>
            <a:ext cx="6135974" cy="6858000"/>
          </a:xfrm>
        </p:spPr>
        <p:txBody>
          <a:bodyPr anchor="ctr" anchorCtr="1"/>
          <a:lstStyle>
            <a:lvl1pPr marL="0" indent="0">
              <a:buNone/>
              <a:defRPr b="0" i="0">
                <a:latin typeface="Capital Group Sans" panose="02000503000000020004" pitchFamily="2" charset="0"/>
              </a:defRPr>
            </a:lvl1pPr>
          </a:lstStyle>
          <a:p>
            <a:r>
              <a:rPr lang="en-US" dirty="0"/>
              <a:t>Drag picture to placeholder or click icon to add</a:t>
            </a:r>
          </a:p>
        </p:txBody>
      </p:sp>
      <p:sp>
        <p:nvSpPr>
          <p:cNvPr id="2" name="Title 1"/>
          <p:cNvSpPr>
            <a:spLocks noGrp="1"/>
          </p:cNvSpPr>
          <p:nvPr>
            <p:ph type="title" hasCustomPrompt="1"/>
          </p:nvPr>
        </p:nvSpPr>
        <p:spPr>
          <a:xfrm>
            <a:off x="571498" y="0"/>
            <a:ext cx="5012005" cy="822960"/>
          </a:xfrm>
        </p:spPr>
        <p:txBody>
          <a:bodyPr/>
          <a:lstStyle>
            <a:lvl1pPr>
              <a:defRPr b="0" i="0">
                <a:solidFill>
                  <a:schemeClr val="accent1"/>
                </a:solidFill>
                <a:latin typeface="Capital Group Sans" panose="02000503000000020004" pitchFamily="2" charset="0"/>
              </a:defRPr>
            </a:lvl1pPr>
          </a:lstStyle>
          <a:p>
            <a:r>
              <a:rPr lang="en-US" dirty="0"/>
              <a:t>Title text</a:t>
            </a:r>
          </a:p>
        </p:txBody>
      </p:sp>
      <p:sp>
        <p:nvSpPr>
          <p:cNvPr id="3" name="Footer Placeholder 2"/>
          <p:cNvSpPr>
            <a:spLocks noGrp="1"/>
          </p:cNvSpPr>
          <p:nvPr>
            <p:ph type="ftr" sz="quarter" idx="10"/>
          </p:nvPr>
        </p:nvSpPr>
        <p:spPr>
          <a:xfrm>
            <a:off x="571498" y="5961888"/>
            <a:ext cx="5012005" cy="323634"/>
          </a:xfrm>
        </p:spPr>
        <p:txBody>
          <a:bodyPr/>
          <a:lstStyle>
            <a:lvl1pPr>
              <a:defRPr b="0" i="0">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66928" y="1705148"/>
            <a:ext cx="5012338" cy="4256740"/>
          </a:xfrm>
        </p:spPr>
        <p:txBody>
          <a:bodyPr/>
          <a:lstStyle>
            <a:lvl1pPr marL="231775" indent="-231775">
              <a:buFont typeface="AvenirNext LT Com Medium" panose="020B0803020202020204" pitchFamily="34" charset="0"/>
              <a:buChar char="•"/>
              <a:defRPr sz="1800" b="0" i="0" baseline="0">
                <a:latin typeface="Capital Group Sans" panose="02000503000000020004" pitchFamily="2" charset="0"/>
              </a:defRPr>
            </a:lvl1pPr>
            <a:lvl2pPr marL="801688" indent="-284163">
              <a:buFont typeface="Arial" panose="020B0604020202020204" pitchFamily="34" charset="0"/>
              <a:buChar char="–"/>
              <a:defRPr sz="1600" b="0" i="0">
                <a:latin typeface="Capital Group Sans" panose="02000503000000020004" pitchFamily="2" charset="0"/>
              </a:defRPr>
            </a:lvl2pPr>
            <a:lvl3pPr marL="1027113" indent="-225425">
              <a:buFont typeface="Arial" panose="020B0604020202020204" pitchFamily="34" charset="0"/>
              <a:buChar char="•"/>
              <a:defRPr sz="1400" b="0" i="0">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66928" y="914400"/>
            <a:ext cx="5012338" cy="667512"/>
          </a:xfrm>
          <a:ln w="12700">
            <a:miter lim="400000"/>
          </a:ln>
        </p:spPr>
        <p:txBody>
          <a:bodyPr lIns="0" tIns="0" rIns="0" bIns="0">
            <a:noAutofit/>
          </a:bodyPr>
          <a:lstStyle>
            <a:lvl1pPr>
              <a:defRPr lang="en-US" sz="2000" b="0" i="0" smtClean="0">
                <a:solidFill>
                  <a:schemeClr val="accent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230321795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G-CGAF 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b="0" i="0">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8" name="TextBox 7"/>
          <p:cNvSpPr txBox="1"/>
          <p:nvPr userDrawn="1"/>
        </p:nvSpPr>
        <p:spPr>
          <a:xfrm>
            <a:off x="1656748" y="2928864"/>
            <a:ext cx="8901112" cy="1000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ts val="2400"/>
              </a:lnSpc>
              <a:spcBef>
                <a:spcPts val="0"/>
              </a:spcBef>
              <a:spcAft>
                <a:spcPts val="600"/>
              </a:spcAft>
              <a:buClrTx/>
              <a:buSzTx/>
              <a:buFontTx/>
              <a:buNone/>
              <a:tabLst/>
            </a:pPr>
            <a:r>
              <a:rPr kumimoji="0" lang="en-US" sz="1800" b="0" i="0" u="none" strike="noStrike" cap="none" spc="0" normalizeH="0" baseline="0" dirty="0">
                <a:ln>
                  <a:noFill/>
                </a:ln>
                <a:solidFill>
                  <a:srgbClr val="000000"/>
                </a:solidFill>
                <a:effectLst/>
                <a:uFillTx/>
                <a:latin typeface="Capital Group Sans" panose="02000503000000020004" pitchFamily="2" charset="0"/>
                <a:ea typeface="Avenir Next LT Com Regular"/>
                <a:cs typeface="Avenir Next LT Com Regular"/>
                <a:sym typeface="Avenir Next LT Com Regular"/>
              </a:rPr>
              <a:t>Figures are past results and are not predictive of results in future periods.</a:t>
            </a:r>
          </a:p>
          <a:p>
            <a:pPr marL="0" marR="0" indent="0" algn="l" defTabSz="457200" rtl="0" fontAlgn="auto" latinLnBrk="0" hangingPunct="0">
              <a:lnSpc>
                <a:spcPts val="24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Capital Group Sans" panose="02000503000000020004" pitchFamily="2" charset="0"/>
                <a:ea typeface="Avenir Next LT Com Regular"/>
                <a:cs typeface="Avenir Next LT Com Regular"/>
                <a:sym typeface="Avenir Next LT Com Regular"/>
              </a:rPr>
              <a:t>Investments are not FDIC-insured, nor are they deposits of or guaranteed by a bank or any other entity, so they may lose value.</a:t>
            </a:r>
          </a:p>
        </p:txBody>
      </p:sp>
    </p:spTree>
    <p:extLst>
      <p:ext uri="{BB962C8B-B14F-4D97-AF65-F5344CB8AC3E}">
        <p14:creationId xmlns:p14="http://schemas.microsoft.com/office/powerpoint/2010/main" val="105111273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Sapphi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b="0" i="0">
                <a:solidFill>
                  <a:schemeClr val="bg1"/>
                </a:solidFill>
                <a:latin typeface="Capital Group Sans" panose="02000503000000020004" pitchFamily="2" charset="0"/>
              </a:defRPr>
            </a:lvl1pPr>
          </a:lstStyle>
          <a:p>
            <a:r>
              <a:rPr lang="en-US" dirty="0"/>
              <a:t>Title text</a:t>
            </a:r>
          </a:p>
        </p:txBody>
      </p:sp>
      <p:sp>
        <p:nvSpPr>
          <p:cNvPr id="3" name="Footer Placeholder 2"/>
          <p:cNvSpPr>
            <a:spLocks noGrp="1"/>
          </p:cNvSpPr>
          <p:nvPr>
            <p:ph type="ftr" sz="quarter" idx="10"/>
          </p:nvPr>
        </p:nvSpPr>
        <p:spPr>
          <a:xfrm>
            <a:off x="571498" y="5961888"/>
            <a:ext cx="11048207" cy="323634"/>
          </a:xfrm>
        </p:spPr>
        <p:txBody>
          <a:bodyPr/>
          <a:lstStyle>
            <a:lvl1pPr>
              <a:defRPr b="0" i="0">
                <a:solidFill>
                  <a:schemeClr val="bg1"/>
                </a:solidFill>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solidFill>
                  <a:schemeClr val="bg1"/>
                </a:solidFill>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7" y="1680161"/>
            <a:ext cx="11048941" cy="4281727"/>
          </a:xfrm>
        </p:spPr>
        <p:txBody>
          <a:bodyPr/>
          <a:lstStyle>
            <a:lvl1pPr>
              <a:defRPr sz="2400" b="0" i="0">
                <a:solidFill>
                  <a:schemeClr val="bg1"/>
                </a:solidFill>
                <a:latin typeface="Capital Group Sans" panose="02000503000000020004" pitchFamily="2" charset="0"/>
              </a:defRPr>
            </a:lvl1pPr>
            <a:lvl2pPr>
              <a:defRPr sz="2400" b="0" i="0">
                <a:solidFill>
                  <a:schemeClr val="bg1"/>
                </a:solidFill>
                <a:latin typeface="Capital Group Sans" panose="02000503000000020004" pitchFamily="2" charset="0"/>
              </a:defRPr>
            </a:lvl2pPr>
            <a:lvl3pPr>
              <a:defRPr sz="2400" b="0" i="0">
                <a:solidFill>
                  <a:schemeClr val="bg1"/>
                </a:solidFill>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7" y="914400"/>
            <a:ext cx="11048941" cy="620078"/>
          </a:xfrm>
          <a:ln w="12700">
            <a:miter lim="400000"/>
          </a:ln>
        </p:spPr>
        <p:txBody>
          <a:bodyPr lIns="0" tIns="0" rIns="0" bIns="0">
            <a:noAutofit/>
          </a:bodyPr>
          <a:lstStyle>
            <a:lvl1pPr>
              <a:defRPr lang="en-US" b="0" i="0" smtClean="0">
                <a:solidFill>
                  <a:schemeClr val="bg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8" name="© The Capital Group Companies, Inc."/>
          <p:cNvSpPr txBox="1"/>
          <p:nvPr userDrawn="1"/>
        </p:nvSpPr>
        <p:spPr>
          <a:xfrm>
            <a:off x="571500" y="6400710"/>
            <a:ext cx="1987724" cy="12650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b="0" i="0" dirty="0">
                <a:solidFill>
                  <a:schemeClr val="bg1"/>
                </a:solidFill>
                <a:latin typeface="Capital Group Sans" panose="02000503000000020004" pitchFamily="2" charset="0"/>
              </a:rPr>
              <a:t>©</a:t>
            </a:r>
            <a:r>
              <a:rPr lang="en-US" b="0" i="0" baseline="0" dirty="0">
                <a:solidFill>
                  <a:schemeClr val="bg1"/>
                </a:solidFill>
                <a:latin typeface="Capital Group Sans" panose="02000503000000020004" pitchFamily="2" charset="0"/>
              </a:rPr>
              <a:t> 2021 </a:t>
            </a:r>
            <a:r>
              <a:rPr lang="en-US" b="0" i="0" dirty="0">
                <a:solidFill>
                  <a:schemeClr val="bg1"/>
                </a:solidFill>
                <a:latin typeface="Capital Group Sans" panose="02000503000000020004" pitchFamily="2" charset="0"/>
              </a:rPr>
              <a:t>Capital Group. All rights reserved. </a:t>
            </a:r>
            <a:endParaRPr b="0" i="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37485510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Oce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b="0" i="0">
                <a:solidFill>
                  <a:schemeClr val="bg1"/>
                </a:solidFill>
                <a:latin typeface="Capital Group Sans" panose="02000503000000020004" pitchFamily="2" charset="0"/>
              </a:defRPr>
            </a:lvl1pPr>
          </a:lstStyle>
          <a:p>
            <a:r>
              <a:rPr lang="en-US" dirty="0"/>
              <a:t>Title text</a:t>
            </a:r>
          </a:p>
        </p:txBody>
      </p:sp>
      <p:sp>
        <p:nvSpPr>
          <p:cNvPr id="3" name="Footer Placeholder 2"/>
          <p:cNvSpPr>
            <a:spLocks noGrp="1"/>
          </p:cNvSpPr>
          <p:nvPr>
            <p:ph type="ftr" sz="quarter" idx="10"/>
          </p:nvPr>
        </p:nvSpPr>
        <p:spPr>
          <a:xfrm>
            <a:off x="571498" y="5961888"/>
            <a:ext cx="11048268" cy="323634"/>
          </a:xfrm>
        </p:spPr>
        <p:txBody>
          <a:bodyPr/>
          <a:lstStyle>
            <a:lvl1pPr>
              <a:defRPr b="0" i="0">
                <a:solidFill>
                  <a:schemeClr val="bg1"/>
                </a:solidFill>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4" name="Slide Number Placeholder 3"/>
          <p:cNvSpPr>
            <a:spLocks noGrp="1"/>
          </p:cNvSpPr>
          <p:nvPr>
            <p:ph type="sldNum" sz="quarter" idx="11"/>
          </p:nvPr>
        </p:nvSpPr>
        <p:spPr/>
        <p:txBody>
          <a:bodyPr/>
          <a:lstStyle>
            <a:lvl1pPr>
              <a:defRPr b="0" i="0">
                <a:solidFill>
                  <a:schemeClr val="bg1"/>
                </a:solidFill>
                <a:latin typeface="Capital Group Sans" panose="02000503000000020004" pitchFamily="2"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latin typeface="Capital Group Sans" panose="02000503000000020004" pitchFamily="2" charset="0"/>
            </a:endParaRPr>
          </a:p>
        </p:txBody>
      </p:sp>
      <p:sp>
        <p:nvSpPr>
          <p:cNvPr id="14" name="Text Placeholder 13"/>
          <p:cNvSpPr>
            <a:spLocks noGrp="1"/>
          </p:cNvSpPr>
          <p:nvPr>
            <p:ph type="body" sz="quarter" idx="14"/>
          </p:nvPr>
        </p:nvSpPr>
        <p:spPr>
          <a:xfrm>
            <a:off x="571498" y="1671638"/>
            <a:ext cx="11049002" cy="3988877"/>
          </a:xfrm>
        </p:spPr>
        <p:txBody>
          <a:bodyPr/>
          <a:lstStyle>
            <a:lvl1pPr>
              <a:defRPr sz="2400" b="0" i="0">
                <a:solidFill>
                  <a:schemeClr val="bg1"/>
                </a:solidFill>
                <a:latin typeface="Capital Group Sans" panose="02000503000000020004" pitchFamily="2" charset="0"/>
              </a:defRPr>
            </a:lvl1pPr>
            <a:lvl2pPr>
              <a:defRPr sz="2400" b="0" i="0">
                <a:solidFill>
                  <a:schemeClr val="bg1"/>
                </a:solidFill>
                <a:latin typeface="Capital Group Sans" panose="02000503000000020004" pitchFamily="2" charset="0"/>
              </a:defRPr>
            </a:lvl2pPr>
            <a:lvl3pPr>
              <a:defRPr sz="2400" b="0" i="0">
                <a:solidFill>
                  <a:schemeClr val="bg1"/>
                </a:solidFill>
                <a:latin typeface="Capital Group Sans" panose="02000503000000020004" pitchFamily="2" charset="0"/>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15"/>
          <p:cNvSpPr>
            <a:spLocks noGrp="1"/>
          </p:cNvSpPr>
          <p:nvPr>
            <p:ph type="body" sz="quarter" idx="15" hasCustomPrompt="1"/>
          </p:nvPr>
        </p:nvSpPr>
        <p:spPr>
          <a:xfrm>
            <a:off x="571498" y="914400"/>
            <a:ext cx="11049002" cy="620078"/>
          </a:xfrm>
          <a:ln w="12700">
            <a:miter lim="400000"/>
          </a:ln>
        </p:spPr>
        <p:txBody>
          <a:bodyPr lIns="0" tIns="0" rIns="0" bIns="0">
            <a:noAutofit/>
          </a:bodyPr>
          <a:lstStyle>
            <a:lvl1pPr>
              <a:defRPr lang="en-US" b="0" i="0" smtClean="0">
                <a:solidFill>
                  <a:schemeClr val="bg1"/>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5" name="© The Capital Group Companies, Inc.">
            <a:extLst>
              <a:ext uri="{FF2B5EF4-FFF2-40B4-BE49-F238E27FC236}">
                <a16:creationId xmlns:a16="http://schemas.microsoft.com/office/drawing/2014/main" id="{3A5DF015-AADB-DF7B-9E6E-378CF0CEA257}"/>
              </a:ext>
            </a:extLst>
          </p:cNvPr>
          <p:cNvSpPr txBox="1"/>
          <p:nvPr userDrawn="1"/>
        </p:nvSpPr>
        <p:spPr>
          <a:xfrm>
            <a:off x="571499" y="6381750"/>
            <a:ext cx="2473541" cy="14555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b="0" i="0" dirty="0">
                <a:solidFill>
                  <a:schemeClr val="bg1"/>
                </a:solidFill>
                <a:latin typeface="Capital Group Sans" panose="02000503000000020004" pitchFamily="2" charset="0"/>
              </a:rPr>
              <a:t>©</a:t>
            </a:r>
            <a:r>
              <a:rPr lang="en-US" b="0" i="0" baseline="0" dirty="0">
                <a:solidFill>
                  <a:schemeClr val="bg1"/>
                </a:solidFill>
                <a:latin typeface="Capital Group Sans" panose="02000503000000020004" pitchFamily="2" charset="0"/>
              </a:rPr>
              <a:t> 2026 </a:t>
            </a:r>
            <a:r>
              <a:rPr lang="en-US" b="0" i="0" dirty="0">
                <a:solidFill>
                  <a:schemeClr val="bg1"/>
                </a:solidFill>
                <a:latin typeface="Capital Group Sans" panose="02000503000000020004" pitchFamily="2" charset="0"/>
              </a:rPr>
              <a:t>Capital Group. All rights reserved. </a:t>
            </a:r>
            <a:endParaRPr b="0" i="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361934776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ection Divider Sapphire">
    <p:bg>
      <p:bgPr>
        <a:solidFill>
          <a:schemeClr val="accent1"/>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66928" y="1028700"/>
            <a:ext cx="9975850" cy="2856245"/>
          </a:xfrm>
          <a:prstGeom prst="rect">
            <a:avLst/>
          </a:prstGeom>
        </p:spPr>
        <p:txBody>
          <a:bodyPr anchor="t"/>
          <a:lstStyle>
            <a:lvl1pPr>
              <a:lnSpc>
                <a:spcPct val="90000"/>
              </a:lnSpc>
              <a:spcAft>
                <a:spcPts val="1200"/>
              </a:spcAft>
              <a:defRPr sz="7200" b="0" i="0" spc="-72">
                <a:solidFill>
                  <a:srgbClr val="FFFFFF"/>
                </a:solidFill>
                <a:latin typeface="Capital Group Sans" panose="02000503000000020004" pitchFamily="2" charset="0"/>
              </a:defRPr>
            </a:lvl1pPr>
          </a:lstStyle>
          <a:p>
            <a:r>
              <a:rPr lang="en-US" dirty="0"/>
              <a:t>Click to edit Master title style</a:t>
            </a:r>
            <a:endParaRPr dirty="0"/>
          </a:p>
        </p:txBody>
      </p:sp>
      <p:sp>
        <p:nvSpPr>
          <p:cNvPr id="433" name="Slide Number"/>
          <p:cNvSpPr txBox="1">
            <a:spLocks noGrp="1"/>
          </p:cNvSpPr>
          <p:nvPr>
            <p:ph type="sldNum" sz="quarter" idx="2"/>
          </p:nvPr>
        </p:nvSpPr>
        <p:spPr>
          <a:xfrm>
            <a:off x="10908857" y="6400800"/>
            <a:ext cx="711647" cy="126509"/>
          </a:xfrm>
          <a:prstGeom prst="rect">
            <a:avLst/>
          </a:prstGeom>
        </p:spPr>
        <p:txBody>
          <a:bodyPr/>
          <a:lstStyle>
            <a:lvl1pPr>
              <a:defRPr b="0" i="0">
                <a:solidFill>
                  <a:schemeClr val="bg1"/>
                </a:solidFill>
                <a:latin typeface="Capital Group Sans" panose="02000503000000020004" pitchFamily="2" charset="0"/>
              </a:defRPr>
            </a:lvl1pPr>
          </a:lstStyle>
          <a:p>
            <a:fld id="{86CB4B4D-7CA3-9044-876B-883B54F8677D}" type="slidenum">
              <a:rPr lang="en-US" smtClean="0"/>
              <a:pPr/>
              <a:t>‹#›</a:t>
            </a:fld>
            <a:endParaRPr lang="en-US" dirty="0">
              <a:latin typeface="Capital Group Sans" panose="02000503000000020004" pitchFamily="2" charset="0"/>
            </a:endParaRPr>
          </a:p>
        </p:txBody>
      </p:sp>
      <p:sp>
        <p:nvSpPr>
          <p:cNvPr id="438" name="Subtitle"/>
          <p:cNvSpPr>
            <a:spLocks noGrp="1"/>
          </p:cNvSpPr>
          <p:nvPr>
            <p:ph type="body" sz="quarter" idx="14"/>
          </p:nvPr>
        </p:nvSpPr>
        <p:spPr>
          <a:xfrm>
            <a:off x="566928"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0" i="0" spc="-30">
                <a:solidFill>
                  <a:srgbClr val="FFFFFF">
                    <a:alpha val="75000"/>
                  </a:srgbClr>
                </a:solidFill>
                <a:latin typeface="Capital Group Sans" panose="02000503000000020004" pitchFamily="2" charset="0"/>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571498" y="5961888"/>
            <a:ext cx="9397494" cy="320040"/>
          </a:xfrm>
        </p:spPr>
        <p:txBody>
          <a:bodyPr/>
          <a:lstStyle>
            <a:lvl1pPr>
              <a:defRPr b="0" i="0">
                <a:solidFill>
                  <a:schemeClr val="bg1"/>
                </a:solidFill>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
        <p:nvSpPr>
          <p:cNvPr id="2" name="© The Capital Group Companies, Inc.">
            <a:extLst>
              <a:ext uri="{FF2B5EF4-FFF2-40B4-BE49-F238E27FC236}">
                <a16:creationId xmlns:a16="http://schemas.microsoft.com/office/drawing/2014/main" id="{2DFA6603-657C-2DD8-5124-994BC5C4D38D}"/>
              </a:ext>
            </a:extLst>
          </p:cNvPr>
          <p:cNvSpPr txBox="1"/>
          <p:nvPr userDrawn="1"/>
        </p:nvSpPr>
        <p:spPr>
          <a:xfrm>
            <a:off x="571499" y="6381750"/>
            <a:ext cx="2473541" cy="14555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b="0" i="0" dirty="0">
                <a:solidFill>
                  <a:schemeClr val="bg1"/>
                </a:solidFill>
                <a:latin typeface="Capital Group Sans" panose="02000503000000020004" pitchFamily="2" charset="0"/>
              </a:rPr>
              <a:t>©</a:t>
            </a:r>
            <a:r>
              <a:rPr lang="en-US" b="0" i="0" baseline="0" dirty="0">
                <a:solidFill>
                  <a:schemeClr val="bg1"/>
                </a:solidFill>
                <a:latin typeface="Capital Group Sans" panose="02000503000000020004" pitchFamily="2" charset="0"/>
              </a:rPr>
              <a:t> 2026 </a:t>
            </a:r>
            <a:r>
              <a:rPr lang="en-US" b="0" i="0" dirty="0">
                <a:solidFill>
                  <a:schemeClr val="bg1"/>
                </a:solidFill>
                <a:latin typeface="Capital Group Sans" panose="02000503000000020004" pitchFamily="2" charset="0"/>
              </a:rPr>
              <a:t>Capital Group. All rights reserved. </a:t>
            </a:r>
            <a:endParaRPr b="0" i="0" dirty="0">
              <a:solidFill>
                <a:schemeClr val="bg1"/>
              </a:solidFill>
              <a:latin typeface="Capital Group Sans" panose="02000503000000020004" pitchFamily="2" charset="0"/>
            </a:endParaRPr>
          </a:p>
        </p:txBody>
      </p:sp>
    </p:spTree>
  </p:cSld>
  <p:clrMapOvr>
    <a:masterClrMapping/>
  </p:clrMapOvr>
  <p:transition spd="med"/>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Divider Turquoise">
    <p:bg>
      <p:bgPr>
        <a:solidFill>
          <a:schemeClr val="accent3"/>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0" y="1028700"/>
            <a:ext cx="9975850" cy="2856245"/>
          </a:xfrm>
          <a:prstGeom prst="rect">
            <a:avLst/>
          </a:prstGeom>
        </p:spPr>
        <p:txBody>
          <a:bodyPr anchor="t"/>
          <a:lstStyle>
            <a:lvl1pPr>
              <a:lnSpc>
                <a:spcPct val="90000"/>
              </a:lnSpc>
              <a:spcAft>
                <a:spcPts val="1200"/>
              </a:spcAft>
              <a:defRPr sz="7200" b="0" i="0" spc="-72">
                <a:solidFill>
                  <a:srgbClr val="FFFFFF"/>
                </a:solidFill>
                <a:latin typeface="Capital Group Sans" panose="02000503000000020004" pitchFamily="2" charset="0"/>
              </a:defRPr>
            </a:lvl1pPr>
          </a:lstStyle>
          <a:p>
            <a:r>
              <a:rPr lang="en-US" dirty="0"/>
              <a:t>Click to edit Master title style</a:t>
            </a:r>
            <a:endParaRPr dirty="0"/>
          </a:p>
        </p:txBody>
      </p:sp>
      <p:sp>
        <p:nvSpPr>
          <p:cNvPr id="433" name="Slide Number"/>
          <p:cNvSpPr txBox="1">
            <a:spLocks noGrp="1"/>
          </p:cNvSpPr>
          <p:nvPr>
            <p:ph type="sldNum" sz="quarter" idx="2"/>
          </p:nvPr>
        </p:nvSpPr>
        <p:spPr>
          <a:xfrm>
            <a:off x="10908857" y="6400800"/>
            <a:ext cx="711647" cy="126509"/>
          </a:xfrm>
          <a:prstGeom prst="rect">
            <a:avLst/>
          </a:prstGeom>
        </p:spPr>
        <p:txBody>
          <a:bodyPr/>
          <a:lstStyle>
            <a:lvl1pPr>
              <a:defRPr b="0" i="0">
                <a:solidFill>
                  <a:schemeClr val="bg1"/>
                </a:solidFill>
                <a:latin typeface="Capital Group Sans" panose="02000503000000020004" pitchFamily="2" charset="0"/>
              </a:defRPr>
            </a:lvl1pPr>
          </a:lstStyle>
          <a:p>
            <a:fld id="{86CB4B4D-7CA3-9044-876B-883B54F8677D}" type="slidenum">
              <a:rPr lang="en-US" smtClean="0"/>
              <a:pPr/>
              <a:t>‹#›</a:t>
            </a:fld>
            <a:endParaRPr lang="en-US" dirty="0">
              <a:latin typeface="Capital Group Sans" panose="02000503000000020004" pitchFamily="2" charset="0"/>
            </a:endParaRPr>
          </a:p>
        </p:txBody>
      </p:sp>
      <p:sp>
        <p:nvSpPr>
          <p:cNvPr id="435" name="© The Capital Group Companies, Inc."/>
          <p:cNvSpPr txBox="1"/>
          <p:nvPr/>
        </p:nvSpPr>
        <p:spPr>
          <a:xfrm>
            <a:off x="0"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b="0" i="0" dirty="0">
                <a:solidFill>
                  <a:schemeClr val="bg1"/>
                </a:solidFill>
                <a:latin typeface="Capital Group Sans" panose="02000503000000020004" pitchFamily="2" charset="0"/>
              </a:rPr>
              <a:t>© 2026 Capital Group. All rights reserved.</a:t>
            </a:r>
            <a:endParaRPr sz="800" b="0" i="0" dirty="0">
              <a:solidFill>
                <a:schemeClr val="bg1"/>
              </a:solidFill>
              <a:latin typeface="Capital Group Sans" panose="02000503000000020004" pitchFamily="2" charset="0"/>
            </a:endParaRPr>
          </a:p>
        </p:txBody>
      </p:sp>
      <p:sp>
        <p:nvSpPr>
          <p:cNvPr id="438" name="Subtitle"/>
          <p:cNvSpPr>
            <a:spLocks noGrp="1"/>
          </p:cNvSpPr>
          <p:nvPr>
            <p:ph type="body" sz="quarter" idx="14"/>
          </p:nvPr>
        </p:nvSpPr>
        <p:spPr>
          <a:xfrm>
            <a:off x="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0" i="0" spc="-30">
                <a:solidFill>
                  <a:srgbClr val="FFFFFF">
                    <a:alpha val="75000"/>
                  </a:srgbClr>
                </a:solidFill>
                <a:latin typeface="Capital Group Sans" panose="02000503000000020004" pitchFamily="2" charset="0"/>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0" y="5961888"/>
            <a:ext cx="9397494" cy="320040"/>
          </a:xfrm>
        </p:spPr>
        <p:txBody>
          <a:bodyPr/>
          <a:lstStyle>
            <a:lvl1pPr>
              <a:defRPr b="0" i="0">
                <a:solidFill>
                  <a:schemeClr val="bg1"/>
                </a:solidFill>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Tree>
    <p:extLst>
      <p:ext uri="{BB962C8B-B14F-4D97-AF65-F5344CB8AC3E}">
        <p14:creationId xmlns:p14="http://schemas.microsoft.com/office/powerpoint/2010/main" val="1255449224"/>
      </p:ext>
    </p:extLst>
  </p:cSld>
  <p:clrMapOvr>
    <a:masterClrMapping/>
  </p:clrMapOvr>
  <p:transition spd="med"/>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Quote Sapphire">
    <p:spTree>
      <p:nvGrpSpPr>
        <p:cNvPr id="1" name=""/>
        <p:cNvGrpSpPr/>
        <p:nvPr/>
      </p:nvGrpSpPr>
      <p:grpSpPr>
        <a:xfrm>
          <a:off x="0" y="0"/>
          <a:ext cx="0" cy="0"/>
          <a:chOff x="0" y="0"/>
          <a:chExt cx="0" cy="0"/>
        </a:xfrm>
      </p:grpSpPr>
      <p:sp>
        <p:nvSpPr>
          <p:cNvPr id="580" name="Body Level One…"/>
          <p:cNvSpPr txBox="1">
            <a:spLocks noGrp="1"/>
          </p:cNvSpPr>
          <p:nvPr>
            <p:ph type="body" idx="1" hasCustomPrompt="1"/>
          </p:nvPr>
        </p:nvSpPr>
        <p:spPr>
          <a:xfrm>
            <a:off x="566928" y="1028700"/>
            <a:ext cx="9971278" cy="4153359"/>
          </a:xfrm>
          <a:prstGeom prst="rect">
            <a:avLst/>
          </a:prstGeom>
        </p:spPr>
        <p:txBody>
          <a:bodyPr/>
          <a:lstStyle>
            <a:lvl1pPr marL="274320" indent="-274320">
              <a:lnSpc>
                <a:spcPct val="90000"/>
              </a:lnSpc>
              <a:defRPr sz="4500" b="0" i="0">
                <a:solidFill>
                  <a:srgbClr val="FFFFFF"/>
                </a:solidFill>
                <a:latin typeface="Capital Group Sans" panose="02000503000000020004" pitchFamily="2" charset="0"/>
                <a:ea typeface="+mn-ea"/>
                <a:cs typeface="+mn-cs"/>
                <a:sym typeface="Avenir Next LT Com Demi"/>
              </a:defRPr>
            </a:lvl1pPr>
            <a:lvl2pPr marL="274320" indent="-274320">
              <a:lnSpc>
                <a:spcPct val="90000"/>
              </a:lnSpc>
              <a:defRPr sz="4500" b="0" i="0">
                <a:solidFill>
                  <a:srgbClr val="FFFFFF"/>
                </a:solidFill>
                <a:latin typeface="Capital Group Sans" panose="02000503000000020004" pitchFamily="2" charset="0"/>
                <a:ea typeface="+mn-ea"/>
                <a:cs typeface="+mn-cs"/>
                <a:sym typeface="Avenir Next LT Com Demi"/>
              </a:defRPr>
            </a:lvl2pPr>
            <a:lvl3pPr marL="274320" indent="-274320">
              <a:lnSpc>
                <a:spcPct val="90000"/>
              </a:lnSpc>
              <a:defRPr sz="4500" b="0" i="0">
                <a:solidFill>
                  <a:srgbClr val="FFFFFF"/>
                </a:solidFill>
                <a:latin typeface="Capital Group Sans" panose="02000503000000020004" pitchFamily="2" charset="0"/>
                <a:ea typeface="+mn-ea"/>
                <a:cs typeface="+mn-cs"/>
                <a:sym typeface="Avenir Next LT Com Demi"/>
              </a:defRPr>
            </a:lvl3pPr>
            <a:lvl4pPr marL="266700" indent="76200">
              <a:lnSpc>
                <a:spcPct val="100000"/>
              </a:lnSpc>
              <a:defRPr sz="6000" b="1">
                <a:solidFill>
                  <a:srgbClr val="FFFFFF"/>
                </a:solidFill>
                <a:latin typeface="+mn-lt"/>
                <a:ea typeface="+mn-ea"/>
                <a:cs typeface="+mn-cs"/>
                <a:sym typeface="Avenir Next LT Com Demi"/>
              </a:defRPr>
            </a:lvl4pPr>
            <a:lvl5pPr marL="266700" indent="190500">
              <a:lnSpc>
                <a:spcPct val="100000"/>
              </a:lnSpc>
              <a:defRPr sz="6000" b="1">
                <a:solidFill>
                  <a:srgbClr val="FFFFFF"/>
                </a:solidFill>
                <a:latin typeface="+mn-lt"/>
                <a:ea typeface="+mn-ea"/>
                <a:cs typeface="+mn-cs"/>
                <a:sym typeface="Avenir Next LT Com Demi"/>
              </a:defRPr>
            </a:lvl5pPr>
          </a:lstStyle>
          <a:p>
            <a:r>
              <a:rPr dirty="0"/>
              <a:t>Body Level One</a:t>
            </a:r>
          </a:p>
          <a:p>
            <a:pPr lvl="1"/>
            <a:r>
              <a:rPr dirty="0"/>
              <a:t>Body Level Two</a:t>
            </a:r>
          </a:p>
          <a:p>
            <a:pPr lvl="2"/>
            <a:r>
              <a:rPr dirty="0"/>
              <a:t>Body Level Three</a:t>
            </a:r>
          </a:p>
        </p:txBody>
      </p:sp>
      <p:sp>
        <p:nvSpPr>
          <p:cNvPr id="581" name="Slide Number"/>
          <p:cNvSpPr txBox="1">
            <a:spLocks noGrp="1"/>
          </p:cNvSpPr>
          <p:nvPr>
            <p:ph type="sldNum" sz="quarter" idx="2"/>
          </p:nvPr>
        </p:nvSpPr>
        <p:spPr>
          <a:xfrm>
            <a:off x="10908857" y="6400800"/>
            <a:ext cx="711647" cy="126509"/>
          </a:xfrm>
          <a:prstGeom prst="rect">
            <a:avLst/>
          </a:prstGeom>
        </p:spPr>
        <p:txBody>
          <a:bodyPr/>
          <a:lstStyle>
            <a:lvl1pPr>
              <a:defRPr b="0" i="0">
                <a:solidFill>
                  <a:schemeClr val="bg1"/>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582" name="Firstname Lastname"/>
          <p:cNvSpPr txBox="1">
            <a:spLocks noGrp="1"/>
          </p:cNvSpPr>
          <p:nvPr>
            <p:ph type="body" sz="quarter" idx="13"/>
          </p:nvPr>
        </p:nvSpPr>
        <p:spPr>
          <a:xfrm>
            <a:off x="566928" y="5182059"/>
            <a:ext cx="9971278" cy="442027"/>
          </a:xfrm>
          <a:prstGeom prst="rect">
            <a:avLst/>
          </a:prstGeom>
        </p:spPr>
        <p:txBody>
          <a:bodyPr wrap="square" anchor="t" anchorCtr="0">
            <a:noAutofit/>
          </a:bodyPr>
          <a:lstStyle>
            <a:lvl1pPr>
              <a:lnSpc>
                <a:spcPct val="100000"/>
              </a:lnSpc>
              <a:spcBef>
                <a:spcPts val="0"/>
              </a:spcBef>
              <a:defRPr sz="1600" b="0" i="0">
                <a:solidFill>
                  <a:srgbClr val="FFFFFF"/>
                </a:solidFill>
                <a:latin typeface="Capital Group Sans" panose="02000503000000020004" pitchFamily="2" charset="0"/>
                <a:ea typeface="+mn-ea"/>
                <a:cs typeface="+mn-cs"/>
                <a:sym typeface="Avenir Next LT Com Demi"/>
              </a:defRPr>
            </a:lvl1pPr>
          </a:lstStyle>
          <a:p>
            <a:pPr lvl="0"/>
            <a:r>
              <a:rPr lang="en-US" dirty="0"/>
              <a:t>Click to edit Master text styles</a:t>
            </a:r>
          </a:p>
        </p:txBody>
      </p:sp>
      <p:sp>
        <p:nvSpPr>
          <p:cNvPr id="583" name="Title"/>
          <p:cNvSpPr txBox="1">
            <a:spLocks noGrp="1"/>
          </p:cNvSpPr>
          <p:nvPr>
            <p:ph type="body" sz="quarter" idx="14"/>
          </p:nvPr>
        </p:nvSpPr>
        <p:spPr>
          <a:xfrm>
            <a:off x="566928" y="5658484"/>
            <a:ext cx="9971278" cy="246221"/>
          </a:xfrm>
          <a:prstGeom prst="rect">
            <a:avLst/>
          </a:prstGeom>
        </p:spPr>
        <p:txBody>
          <a:bodyPr wrap="square">
            <a:spAutoFit/>
          </a:bodyPr>
          <a:lstStyle>
            <a:lvl1pPr>
              <a:lnSpc>
                <a:spcPct val="100000"/>
              </a:lnSpc>
              <a:spcBef>
                <a:spcPts val="0"/>
              </a:spcBef>
              <a:defRPr sz="1600" b="0" i="0">
                <a:solidFill>
                  <a:srgbClr val="FFFFFF"/>
                </a:solidFill>
                <a:latin typeface="Capital Group Sans" panose="02000503000000020004" pitchFamily="2" charset="0"/>
              </a:defRPr>
            </a:lvl1pPr>
          </a:lstStyle>
          <a:p>
            <a:pPr lvl="0"/>
            <a:r>
              <a:rPr lang="en-US" dirty="0"/>
              <a:t>Click to edit Master text styles</a:t>
            </a:r>
          </a:p>
        </p:txBody>
      </p:sp>
      <p:sp>
        <p:nvSpPr>
          <p:cNvPr id="586" name="© The Capital Group Companies, Inc."/>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b="0" i="0" dirty="0">
                <a:solidFill>
                  <a:schemeClr val="bg1"/>
                </a:solidFill>
                <a:latin typeface="Capital Group Sans" panose="02000503000000020004" pitchFamily="2" charset="0"/>
              </a:rPr>
              <a:t>© 2021 Capital Group. All rights reserved.</a:t>
            </a:r>
            <a:endParaRPr sz="800" b="0" i="0" dirty="0">
              <a:solidFill>
                <a:schemeClr val="bg1"/>
              </a:solidFill>
              <a:latin typeface="Capital Group Sans" panose="02000503000000020004" pitchFamily="2" charset="0"/>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Aperture Headshot">
    <p:spTree>
      <p:nvGrpSpPr>
        <p:cNvPr id="1" name=""/>
        <p:cNvGrpSpPr/>
        <p:nvPr/>
      </p:nvGrpSpPr>
      <p:grpSpPr>
        <a:xfrm>
          <a:off x="0" y="0"/>
          <a:ext cx="0" cy="0"/>
          <a:chOff x="0" y="0"/>
          <a:chExt cx="0" cy="0"/>
        </a:xfrm>
      </p:grpSpPr>
      <p:sp>
        <p:nvSpPr>
          <p:cNvPr id="648" name="Image"/>
          <p:cNvSpPr>
            <a:spLocks noGrp="1"/>
          </p:cNvSpPr>
          <p:nvPr>
            <p:ph type="pic" sz="half" idx="13" hasCustomPrompt="1"/>
          </p:nvPr>
        </p:nvSpPr>
        <p:spPr>
          <a:xfrm>
            <a:off x="0" y="0"/>
            <a:ext cx="3394841" cy="5012267"/>
          </a:xfrm>
          <a:prstGeom prst="rect">
            <a:avLst/>
          </a:prstGeom>
        </p:spPr>
        <p:txBody>
          <a:bodyPr lIns="0" tIns="0" rIns="0" bIns="0" anchor="ctr" anchorCtr="1">
            <a:noAutofit/>
          </a:bodyPr>
          <a:lstStyle>
            <a:lvl1pPr>
              <a:defRPr b="0" i="0">
                <a:latin typeface="Capital Group Sans" panose="02000503000000020004" pitchFamily="2" charset="0"/>
              </a:defRPr>
            </a:lvl1pPr>
          </a:lstStyle>
          <a:p>
            <a:r>
              <a:rPr lang="en-US" dirty="0"/>
              <a:t>Drag picture to placeholder or click icon to add</a:t>
            </a:r>
            <a:endParaRPr dirty="0"/>
          </a:p>
        </p:txBody>
      </p:sp>
      <p:sp>
        <p:nvSpPr>
          <p:cNvPr id="14" name="Line"/>
          <p:cNvSpPr/>
          <p:nvPr userDrawn="1"/>
        </p:nvSpPr>
        <p:spPr>
          <a:xfrm flipH="1">
            <a:off x="3479340" y="0"/>
            <a:ext cx="1" cy="6858000"/>
          </a:xfrm>
          <a:prstGeom prst="line">
            <a:avLst/>
          </a:prstGeom>
          <a:ln w="165100">
            <a:solidFill>
              <a:schemeClr val="tx2">
                <a:alpha val="50000"/>
              </a:schemeClr>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endParaRPr sz="1500" b="0" i="0" dirty="0">
              <a:latin typeface="Capital Group Sans" panose="02000503000000020004" pitchFamily="2" charset="0"/>
            </a:endParaRPr>
          </a:p>
        </p:txBody>
      </p:sp>
      <p:sp>
        <p:nvSpPr>
          <p:cNvPr id="15" name="Line"/>
          <p:cNvSpPr/>
          <p:nvPr userDrawn="1"/>
        </p:nvSpPr>
        <p:spPr>
          <a:xfrm flipV="1">
            <a:off x="0" y="5092960"/>
            <a:ext cx="12192000" cy="2027"/>
          </a:xfrm>
          <a:prstGeom prst="line">
            <a:avLst/>
          </a:prstGeom>
          <a:ln w="165100">
            <a:solidFill>
              <a:schemeClr val="accent3">
                <a:alpha val="50000"/>
              </a:schemeClr>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endParaRPr sz="1500" b="0" i="0" dirty="0">
              <a:latin typeface="Capital Group Sans" panose="02000503000000020004" pitchFamily="2" charset="0"/>
            </a:endParaRPr>
          </a:p>
        </p:txBody>
      </p:sp>
      <p:sp>
        <p:nvSpPr>
          <p:cNvPr id="649" name="Firstname Lastname"/>
          <p:cNvSpPr txBox="1">
            <a:spLocks noGrp="1"/>
          </p:cNvSpPr>
          <p:nvPr>
            <p:ph type="body" sz="quarter" idx="14"/>
          </p:nvPr>
        </p:nvSpPr>
        <p:spPr>
          <a:xfrm>
            <a:off x="3878316" y="5388837"/>
            <a:ext cx="7742184" cy="378373"/>
          </a:xfrm>
          <a:prstGeom prst="rect">
            <a:avLst/>
          </a:prstGeom>
        </p:spPr>
        <p:txBody>
          <a:bodyPr wrap="square" anchor="t" anchorCtr="0">
            <a:noAutofit/>
          </a:bodyPr>
          <a:lstStyle>
            <a:lvl1pPr>
              <a:lnSpc>
                <a:spcPct val="100000"/>
              </a:lnSpc>
              <a:spcBef>
                <a:spcPts val="0"/>
              </a:spcBef>
              <a:defRPr sz="1600" b="0" i="0">
                <a:solidFill>
                  <a:schemeClr val="tx1"/>
                </a:solidFill>
                <a:latin typeface="Capital Group Sans" panose="02000503000000020004" pitchFamily="2" charset="0"/>
                <a:ea typeface="+mn-ea"/>
                <a:cs typeface="+mn-cs"/>
                <a:sym typeface="Avenir Next LT Com Demi"/>
              </a:defRPr>
            </a:lvl1pPr>
          </a:lstStyle>
          <a:p>
            <a:pPr lvl="0"/>
            <a:r>
              <a:rPr lang="en-US" dirty="0"/>
              <a:t>Click to edit Master text styles</a:t>
            </a:r>
          </a:p>
        </p:txBody>
      </p:sp>
      <p:sp>
        <p:nvSpPr>
          <p:cNvPr id="650" name="Title"/>
          <p:cNvSpPr txBox="1">
            <a:spLocks noGrp="1"/>
          </p:cNvSpPr>
          <p:nvPr>
            <p:ph type="body" sz="quarter" idx="15"/>
          </p:nvPr>
        </p:nvSpPr>
        <p:spPr>
          <a:xfrm>
            <a:off x="3878316" y="5767210"/>
            <a:ext cx="7742180" cy="500929"/>
          </a:xfrm>
          <a:prstGeom prst="rect">
            <a:avLst/>
          </a:prstGeom>
        </p:spPr>
        <p:txBody>
          <a:bodyPr>
            <a:noAutofit/>
          </a:bodyPr>
          <a:lstStyle>
            <a:lvl1pPr>
              <a:lnSpc>
                <a:spcPct val="100000"/>
              </a:lnSpc>
              <a:spcBef>
                <a:spcPts val="0"/>
              </a:spcBef>
              <a:defRPr sz="1600" b="0" i="0">
                <a:solidFill>
                  <a:schemeClr val="tx1"/>
                </a:solidFill>
                <a:latin typeface="Capital Group Sans" panose="02000503000000020004" pitchFamily="2" charset="0"/>
              </a:defRPr>
            </a:lvl1pPr>
          </a:lstStyle>
          <a:p>
            <a:pPr lvl="0"/>
            <a:r>
              <a:rPr lang="en-US" dirty="0"/>
              <a:t>Click to edit Master text styles</a:t>
            </a:r>
          </a:p>
        </p:txBody>
      </p:sp>
      <p:sp>
        <p:nvSpPr>
          <p:cNvPr id="651" name="Body Level One…"/>
          <p:cNvSpPr txBox="1">
            <a:spLocks noGrp="1"/>
          </p:cNvSpPr>
          <p:nvPr>
            <p:ph type="body" sz="half" idx="1"/>
          </p:nvPr>
        </p:nvSpPr>
        <p:spPr>
          <a:xfrm>
            <a:off x="3878316" y="457426"/>
            <a:ext cx="7742184" cy="4261719"/>
          </a:xfrm>
          <a:prstGeom prst="rect">
            <a:avLst/>
          </a:prstGeom>
        </p:spPr>
        <p:txBody>
          <a:bodyPr/>
          <a:lstStyle>
            <a:lvl1pPr marL="190500" indent="-190500">
              <a:lnSpc>
                <a:spcPct val="90000"/>
              </a:lnSpc>
              <a:defRPr sz="3600" b="0" i="0">
                <a:solidFill>
                  <a:schemeClr val="accent1"/>
                </a:solidFill>
                <a:latin typeface="Capital Group Sans" panose="02000503000000020004" pitchFamily="2" charset="0"/>
                <a:ea typeface="+mn-ea"/>
                <a:cs typeface="+mn-cs"/>
                <a:sym typeface="Avenir Next LT Com Demi"/>
              </a:defRPr>
            </a:lvl1pPr>
            <a:lvl2pPr marL="0" indent="0">
              <a:lnSpc>
                <a:spcPct val="90000"/>
              </a:lnSpc>
              <a:defRPr sz="3600" b="0" i="0">
                <a:solidFill>
                  <a:schemeClr val="accent1"/>
                </a:solidFill>
                <a:latin typeface="Capital Group Sans" panose="02000503000000020004" pitchFamily="2" charset="0"/>
                <a:ea typeface="+mn-ea"/>
                <a:cs typeface="+mn-cs"/>
                <a:sym typeface="Avenir Next LT Com Demi"/>
              </a:defRPr>
            </a:lvl2pPr>
            <a:lvl3pPr marL="0" indent="0">
              <a:lnSpc>
                <a:spcPct val="90000"/>
              </a:lnSpc>
              <a:defRPr sz="3600" b="0" i="0">
                <a:solidFill>
                  <a:schemeClr val="accent1"/>
                </a:solidFill>
                <a:latin typeface="Capital Group Sans" panose="02000503000000020004" pitchFamily="2" charset="0"/>
                <a:ea typeface="+mn-ea"/>
                <a:cs typeface="+mn-cs"/>
                <a:sym typeface="Avenir Next LT Com Demi"/>
              </a:defRPr>
            </a:lvl3pPr>
            <a:lvl4pPr marL="0" indent="0">
              <a:lnSpc>
                <a:spcPct val="90000"/>
              </a:lnSpc>
              <a:defRPr sz="3600" b="0" i="0">
                <a:solidFill>
                  <a:schemeClr val="accent1"/>
                </a:solidFill>
                <a:latin typeface="Capital Group Sans" panose="02000503000000020004" pitchFamily="2" charset="0"/>
                <a:ea typeface="+mn-ea"/>
                <a:cs typeface="+mn-cs"/>
                <a:sym typeface="Avenir Next LT Com Demi"/>
              </a:defRPr>
            </a:lvl4pPr>
            <a:lvl5pPr marL="0" indent="0">
              <a:lnSpc>
                <a:spcPct val="90000"/>
              </a:lnSpc>
              <a:defRPr sz="3600" b="0" i="0">
                <a:solidFill>
                  <a:schemeClr val="accent1"/>
                </a:solidFill>
                <a:latin typeface="Capital Group Sans" panose="02000503000000020004" pitchFamily="2" charset="0"/>
                <a:ea typeface="+mn-ea"/>
                <a:cs typeface="+mn-cs"/>
                <a:sym typeface="Avenir Next LT Com Dem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52" name="Slide Number"/>
          <p:cNvSpPr txBox="1">
            <a:spLocks noGrp="1"/>
          </p:cNvSpPr>
          <p:nvPr>
            <p:ph type="sldNum" sz="quarter" idx="2"/>
          </p:nvPr>
        </p:nvSpPr>
        <p:spPr>
          <a:xfrm>
            <a:off x="10908857" y="6400800"/>
            <a:ext cx="711647" cy="126509"/>
          </a:xfrm>
          <a:prstGeom prst="rect">
            <a:avLst/>
          </a:prstGeom>
        </p:spPr>
        <p:txBody>
          <a:bodyPr/>
          <a:lstStyle>
            <a:lvl1pPr>
              <a:defRPr b="0" i="0">
                <a:solidFill>
                  <a:srgbClr val="7D726D"/>
                </a:solidFill>
                <a:latin typeface="Capital Group Sans" panose="02000503000000020004" pitchFamily="2" charset="0"/>
              </a:defRPr>
            </a:lvl1pPr>
          </a:lstStyle>
          <a:p>
            <a:fld id="{86CB4B4D-7CA3-9044-876B-883B54F8677D}" type="slidenum">
              <a:rPr lang="en-US" smtClean="0"/>
              <a:pPr/>
              <a:t>‹#›</a:t>
            </a:fld>
            <a:endParaRPr lang="en-US" dirty="0">
              <a:latin typeface="Capital Group Sans" panose="02000503000000020004" pitchFamily="2" charset="0"/>
            </a:endParaRPr>
          </a:p>
        </p:txBody>
      </p:sp>
      <p:sp>
        <p:nvSpPr>
          <p:cNvPr id="13" name="Footer Placeholder 2"/>
          <p:cNvSpPr>
            <a:spLocks noGrp="1"/>
          </p:cNvSpPr>
          <p:nvPr>
            <p:ph type="ftr" sz="quarter" idx="10"/>
          </p:nvPr>
        </p:nvSpPr>
        <p:spPr>
          <a:xfrm>
            <a:off x="571497" y="5961888"/>
            <a:ext cx="2680521" cy="320040"/>
          </a:xfrm>
        </p:spPr>
        <p:txBody>
          <a:bodyPr/>
          <a:lstStyle>
            <a:lvl1pPr>
              <a:defRPr b="0" i="0">
                <a:solidFill>
                  <a:schemeClr val="accent5"/>
                </a:solidFill>
                <a:latin typeface="Capital Group Sans" panose="02000503000000020004" pitchFamily="2" charset="0"/>
              </a:defRPr>
            </a:lvl1pPr>
          </a:lstStyle>
          <a:p>
            <a:pPr hangingPunct="1">
              <a:lnSpc>
                <a:spcPts val="900"/>
              </a:lnSpc>
            </a:pPr>
            <a:endParaRPr lang="en-US" dirty="0">
              <a:latin typeface="Capital Group Sans" panose="02000503000000020004" pitchFamily="2" charset="0"/>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GAF Title Aperture Anima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5E4722-46E5-5EF0-D357-41BC20FFEC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7498157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GAF Title Aperture Animation">
    <p:spTree>
      <p:nvGrpSpPr>
        <p:cNvPr id="1" name=""/>
        <p:cNvGrpSpPr/>
        <p:nvPr/>
      </p:nvGrpSpPr>
      <p:grpSpPr>
        <a:xfrm>
          <a:off x="0" y="0"/>
          <a:ext cx="0" cy="0"/>
          <a:chOff x="0" y="0"/>
          <a:chExt cx="0" cy="0"/>
        </a:xfrm>
      </p:grpSpPr>
      <p:pic>
        <p:nvPicPr>
          <p:cNvPr id="16" name="Picture 15" descr="A person sitting on a rock&#10;&#10;Description automatically generated with low confidence">
            <a:extLst>
              <a:ext uri="{FF2B5EF4-FFF2-40B4-BE49-F238E27FC236}">
                <a16:creationId xmlns:a16="http://schemas.microsoft.com/office/drawing/2014/main" id="{EBFEB3C9-635E-47B3-8E9B-DD549A9285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63210" y="-710325"/>
            <a:ext cx="10778221" cy="12613600"/>
          </a:xfrm>
          <a:prstGeom prst="rect">
            <a:avLst/>
          </a:prstGeom>
        </p:spPr>
      </p:pic>
      <p:pic>
        <p:nvPicPr>
          <p:cNvPr id="10" name="Picture 9">
            <a:extLst>
              <a:ext uri="{FF2B5EF4-FFF2-40B4-BE49-F238E27FC236}">
                <a16:creationId xmlns:a16="http://schemas.microsoft.com/office/drawing/2014/main" id="{2575BCB6-35C0-3E01-4B14-609CF78DBAC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18355"/>
          <a:stretch/>
        </p:blipFill>
        <p:spPr>
          <a:xfrm>
            <a:off x="4803722" y="0"/>
            <a:ext cx="8797818" cy="6858000"/>
          </a:xfrm>
          <a:prstGeom prst="rect">
            <a:avLst/>
          </a:prstGeom>
        </p:spPr>
      </p:pic>
      <p:sp>
        <p:nvSpPr>
          <p:cNvPr id="19" name="Freeform 18"/>
          <p:cNvSpPr/>
          <p:nvPr userDrawn="1"/>
        </p:nvSpPr>
        <p:spPr>
          <a:xfrm>
            <a:off x="0" y="20204"/>
            <a:ext cx="12192000" cy="6858000"/>
          </a:xfrm>
          <a:custGeom>
            <a:avLst/>
            <a:gdLst>
              <a:gd name="connsiteX0" fmla="*/ 925897 w 12192000"/>
              <a:gd name="connsiteY0" fmla="*/ 1332372 h 6858000"/>
              <a:gd name="connsiteX1" fmla="*/ 925897 w 12192000"/>
              <a:gd name="connsiteY1" fmla="*/ 5002752 h 6858000"/>
              <a:gd name="connsiteX2" fmla="*/ 4596277 w 12192000"/>
              <a:gd name="connsiteY2" fmla="*/ 5002752 h 6858000"/>
              <a:gd name="connsiteX3" fmla="*/ 4596277 w 12192000"/>
              <a:gd name="connsiteY3" fmla="*/ 133237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25897" y="1332372"/>
                </a:moveTo>
                <a:lnTo>
                  <a:pt x="925897" y="5002752"/>
                </a:lnTo>
                <a:lnTo>
                  <a:pt x="4596277" y="5002752"/>
                </a:lnTo>
                <a:lnTo>
                  <a:pt x="4596277" y="1332372"/>
                </a:lnTo>
                <a:close/>
                <a:moveTo>
                  <a:pt x="0" y="0"/>
                </a:moveTo>
                <a:lnTo>
                  <a:pt x="12192000" y="0"/>
                </a:lnTo>
                <a:lnTo>
                  <a:pt x="12192000" y="6858000"/>
                </a:lnTo>
                <a:lnTo>
                  <a:pt x="0" y="6858000"/>
                </a:lnTo>
                <a:close/>
              </a:path>
            </a:pathLst>
          </a:custGeom>
          <a:solidFill>
            <a:schemeClr val="tx1">
              <a:alpha val="1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fromWordArt="0" anchor="ctr" anchorCtr="0" forceAA="0" compatLnSpc="1">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4" name="Freeform 13"/>
          <p:cNvSpPr/>
          <p:nvPr userDrawn="1"/>
        </p:nvSpPr>
        <p:spPr>
          <a:xfrm flipV="1">
            <a:off x="723761" y="-944240"/>
            <a:ext cx="12487108" cy="6143304"/>
          </a:xfrm>
          <a:custGeom>
            <a:avLst/>
            <a:gdLst>
              <a:gd name="connsiteX0" fmla="*/ 0 w 12487108"/>
              <a:gd name="connsiteY0" fmla="*/ 0 h 6143304"/>
              <a:gd name="connsiteX1" fmla="*/ 12487108 w 12487108"/>
              <a:gd name="connsiteY1" fmla="*/ 0 h 6143304"/>
              <a:gd name="connsiteX2" fmla="*/ 12487108 w 12487108"/>
              <a:gd name="connsiteY2" fmla="*/ 201140 h 6143304"/>
              <a:gd name="connsiteX3" fmla="*/ 203846 w 12487108"/>
              <a:gd name="connsiteY3" fmla="*/ 201140 h 6143304"/>
              <a:gd name="connsiteX4" fmla="*/ 203846 w 12487108"/>
              <a:gd name="connsiteY4" fmla="*/ 6143304 h 6143304"/>
              <a:gd name="connsiteX5" fmla="*/ 0 w 12487108"/>
              <a:gd name="connsiteY5" fmla="*/ 6143304 h 61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87108" h="6143304">
                <a:moveTo>
                  <a:pt x="0" y="0"/>
                </a:moveTo>
                <a:lnTo>
                  <a:pt x="12487108" y="0"/>
                </a:lnTo>
                <a:lnTo>
                  <a:pt x="12487108" y="201140"/>
                </a:lnTo>
                <a:lnTo>
                  <a:pt x="203846" y="201140"/>
                </a:lnTo>
                <a:lnTo>
                  <a:pt x="203846" y="6143304"/>
                </a:lnTo>
                <a:lnTo>
                  <a:pt x="0" y="6143304"/>
                </a:lnTo>
                <a:close/>
              </a:path>
            </a:pathLst>
          </a:cu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FFFFF"/>
              </a:solidFill>
              <a:latin typeface="AvenirNext LT Com Regular" panose="020B0503020202020204" pitchFamily="34" charset="0"/>
            </a:endParaRPr>
          </a:p>
        </p:txBody>
      </p:sp>
      <p:sp>
        <p:nvSpPr>
          <p:cNvPr id="15" name="Freeform 14"/>
          <p:cNvSpPr/>
          <p:nvPr userDrawn="1"/>
        </p:nvSpPr>
        <p:spPr>
          <a:xfrm rot="10800000" flipV="1">
            <a:off x="-7683386" y="1135206"/>
            <a:ext cx="12487108" cy="6143304"/>
          </a:xfrm>
          <a:custGeom>
            <a:avLst/>
            <a:gdLst>
              <a:gd name="connsiteX0" fmla="*/ 0 w 12487108"/>
              <a:gd name="connsiteY0" fmla="*/ 0 h 6143304"/>
              <a:gd name="connsiteX1" fmla="*/ 12487108 w 12487108"/>
              <a:gd name="connsiteY1" fmla="*/ 0 h 6143304"/>
              <a:gd name="connsiteX2" fmla="*/ 12487108 w 12487108"/>
              <a:gd name="connsiteY2" fmla="*/ 201140 h 6143304"/>
              <a:gd name="connsiteX3" fmla="*/ 203846 w 12487108"/>
              <a:gd name="connsiteY3" fmla="*/ 201140 h 6143304"/>
              <a:gd name="connsiteX4" fmla="*/ 203846 w 12487108"/>
              <a:gd name="connsiteY4" fmla="*/ 6143304 h 6143304"/>
              <a:gd name="connsiteX5" fmla="*/ 0 w 12487108"/>
              <a:gd name="connsiteY5" fmla="*/ 6143304 h 61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87108" h="6143304">
                <a:moveTo>
                  <a:pt x="0" y="0"/>
                </a:moveTo>
                <a:lnTo>
                  <a:pt x="12487108" y="0"/>
                </a:lnTo>
                <a:lnTo>
                  <a:pt x="12487108" y="201140"/>
                </a:lnTo>
                <a:lnTo>
                  <a:pt x="203846" y="201140"/>
                </a:lnTo>
                <a:lnTo>
                  <a:pt x="203846" y="6143304"/>
                </a:lnTo>
                <a:lnTo>
                  <a:pt x="0" y="6143304"/>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FFFFF"/>
              </a:solidFill>
              <a:latin typeface="AvenirNext LT Com Regular" panose="020B0503020202020204" pitchFamily="34" charset="0"/>
            </a:endParaRPr>
          </a:p>
        </p:txBody>
      </p:sp>
      <p:sp>
        <p:nvSpPr>
          <p:cNvPr id="2" name="TextBox 1">
            <a:extLst>
              <a:ext uri="{FF2B5EF4-FFF2-40B4-BE49-F238E27FC236}">
                <a16:creationId xmlns:a16="http://schemas.microsoft.com/office/drawing/2014/main" id="{4EA5599A-C719-FBF3-9A28-A2779E9B9FE9}"/>
              </a:ext>
            </a:extLst>
          </p:cNvPr>
          <p:cNvSpPr txBox="1"/>
          <p:nvPr userDrawn="1"/>
        </p:nvSpPr>
        <p:spPr>
          <a:xfrm>
            <a:off x="6654768" y="-215900"/>
            <a:ext cx="65" cy="215444"/>
          </a:xfrm>
          <a:prstGeom prst="rect">
            <a:avLst/>
          </a:prstGeom>
          <a:ln w="12700">
            <a:miter lim="400000"/>
          </a:ln>
        </p:spPr>
        <p:txBody>
          <a:bodyPr wrap="none" lIns="0" tIns="0" rIns="0" bIns="0" rtlCol="0">
            <a:spAutoFit/>
          </a:bodyPr>
          <a:lstStyle/>
          <a:p>
            <a:endParaRPr lang="en-US" sz="1400" b="1" dirty="0" err="1">
              <a:latin typeface="+mn-lt"/>
            </a:endParaRPr>
          </a:p>
        </p:txBody>
      </p:sp>
      <p:sp>
        <p:nvSpPr>
          <p:cNvPr id="4" name="TextBox 3">
            <a:extLst>
              <a:ext uri="{FF2B5EF4-FFF2-40B4-BE49-F238E27FC236}">
                <a16:creationId xmlns:a16="http://schemas.microsoft.com/office/drawing/2014/main" id="{244F1FDE-A03B-300F-C3B3-1C4E8B7FE891}"/>
              </a:ext>
            </a:extLst>
          </p:cNvPr>
          <p:cNvSpPr txBox="1"/>
          <p:nvPr userDrawn="1"/>
        </p:nvSpPr>
        <p:spPr>
          <a:xfrm>
            <a:off x="13601668" y="-609600"/>
            <a:ext cx="65" cy="215444"/>
          </a:xfrm>
          <a:prstGeom prst="rect">
            <a:avLst/>
          </a:prstGeom>
          <a:ln w="12700">
            <a:miter lim="400000"/>
          </a:ln>
        </p:spPr>
        <p:txBody>
          <a:bodyPr wrap="none" lIns="0" tIns="0" rIns="0" bIns="0" rtlCol="0">
            <a:spAutoFit/>
          </a:bodyPr>
          <a:lstStyle/>
          <a:p>
            <a:endParaRPr lang="en-US" sz="1400" b="1" dirty="0" err="1">
              <a:latin typeface="+mn-lt"/>
            </a:endParaRPr>
          </a:p>
        </p:txBody>
      </p:sp>
    </p:spTree>
    <p:extLst>
      <p:ext uri="{BB962C8B-B14F-4D97-AF65-F5344CB8AC3E}">
        <p14:creationId xmlns:p14="http://schemas.microsoft.com/office/powerpoint/2010/main" val="4156315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42" presetClass="path" presetSubtype="0" accel="50000" decel="50000" fill="hold" grpId="0" nodeType="withEffect">
                                  <p:stCondLst>
                                    <p:cond delay="0"/>
                                  </p:stCondLst>
                                  <p:childTnLst>
                                    <p:animMotion origin="layout" path="M -1.04167E-6 -0.00139 L -0.11094 0.19583 " pathEditMode="relative" rAng="0" ptsTypes="AA">
                                      <p:cBhvr>
                                        <p:cTn id="12" dur="2000" spd="-100000" fill="hold"/>
                                        <p:tgtEl>
                                          <p:spTgt spid="15"/>
                                        </p:tgtEl>
                                        <p:attrNameLst>
                                          <p:attrName>ppt_x</p:attrName>
                                          <p:attrName>ppt_y</p:attrName>
                                        </p:attrNameLst>
                                      </p:cBhvr>
                                      <p:rCtr x="-5547" y="9861"/>
                                    </p:animMotion>
                                  </p:childTnLst>
                                </p:cTn>
                              </p:par>
                              <p:par>
                                <p:cTn id="13" presetID="42" presetClass="path" presetSubtype="0" accel="50000" decel="50000" fill="hold" grpId="0" nodeType="withEffect">
                                  <p:stCondLst>
                                    <p:cond delay="0"/>
                                  </p:stCondLst>
                                  <p:childTnLst>
                                    <p:animMotion origin="layout" path="M -4.375E-6 -0.00139 L 0.11237 -0.20046 " pathEditMode="relative" rAng="0" ptsTypes="AA">
                                      <p:cBhvr>
                                        <p:cTn id="14" dur="2000" spd="-100000" fill="hold"/>
                                        <p:tgtEl>
                                          <p:spTgt spid="14"/>
                                        </p:tgtEl>
                                        <p:attrNameLst>
                                          <p:attrName>ppt_x</p:attrName>
                                          <p:attrName>ppt_y</p:attrName>
                                        </p:attrNameLst>
                                      </p:cBhvr>
                                      <p:rCtr x="5612" y="-995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4" grpId="1" animBg="1"/>
      <p:bldP spid="15" grpId="0" animBg="1"/>
      <p:bldP spid="15" grpId="1"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0978421" cy="822960"/>
          </a:xfrm>
        </p:spPr>
        <p:txBody>
          <a:bodyPr/>
          <a:lstStyle>
            <a:lvl1pPr>
              <a:defRPr b="0" i="0">
                <a:solidFill>
                  <a:schemeClr val="accent1"/>
                </a:solidFill>
                <a:latin typeface="AvenirNext LT Com Regular" panose="020B0503020202020204" pitchFamily="34" charset="0"/>
              </a:defRPr>
            </a:lvl1pPr>
          </a:lstStyle>
          <a:p>
            <a:r>
              <a:rPr lang="en-US" dirty="0"/>
              <a:t>CG Brand color palette</a:t>
            </a:r>
          </a:p>
        </p:txBody>
      </p:sp>
      <p:sp>
        <p:nvSpPr>
          <p:cNvPr id="4" name="Slide Number Placeholder 3"/>
          <p:cNvSpPr>
            <a:spLocks noGrp="1"/>
          </p:cNvSpPr>
          <p:nvPr>
            <p:ph type="sldNum" sz="quarter" idx="11"/>
          </p:nvPr>
        </p:nvSpPr>
        <p:spPr/>
        <p:txBody>
          <a:bodyPr/>
          <a:lstStyle>
            <a:lvl1pPr>
              <a:defRPr b="0" i="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7" name="Rectangle 6"/>
          <p:cNvSpPr>
            <a:spLocks noChangeAspect="1"/>
          </p:cNvSpPr>
          <p:nvPr userDrawn="1"/>
        </p:nvSpPr>
        <p:spPr>
          <a:xfrm>
            <a:off x="575770" y="1211714"/>
            <a:ext cx="795528" cy="538609"/>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8" name="Rectangle 7"/>
          <p:cNvSpPr>
            <a:spLocks noChangeAspect="1"/>
          </p:cNvSpPr>
          <p:nvPr userDrawn="1"/>
        </p:nvSpPr>
        <p:spPr>
          <a:xfrm>
            <a:off x="1481333" y="1211714"/>
            <a:ext cx="795528" cy="538609"/>
          </a:xfrm>
          <a:prstGeom prst="rect">
            <a:avLst/>
          </a:prstGeom>
          <a:solidFill>
            <a:srgbClr val="009CD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9" name="Rectangle 8"/>
          <p:cNvSpPr>
            <a:spLocks noChangeAspect="1"/>
          </p:cNvSpPr>
          <p:nvPr userDrawn="1"/>
        </p:nvSpPr>
        <p:spPr>
          <a:xfrm>
            <a:off x="2408496" y="1211714"/>
            <a:ext cx="795528" cy="538609"/>
          </a:xfrm>
          <a:prstGeom prst="rect">
            <a:avLst/>
          </a:prstGeom>
          <a:solidFill>
            <a:srgbClr val="00AE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0" name="Rectangle 9"/>
          <p:cNvSpPr>
            <a:spLocks noChangeAspect="1"/>
          </p:cNvSpPr>
          <p:nvPr userDrawn="1"/>
        </p:nvSpPr>
        <p:spPr>
          <a:xfrm>
            <a:off x="3317372" y="1211714"/>
            <a:ext cx="795528" cy="538609"/>
          </a:xfrm>
          <a:prstGeom prst="rect">
            <a:avLst/>
          </a:prstGeom>
          <a:solidFill>
            <a:srgbClr val="B4257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1" name="TextBox 10"/>
          <p:cNvSpPr txBox="1"/>
          <p:nvPr userDrawn="1"/>
        </p:nvSpPr>
        <p:spPr>
          <a:xfrm>
            <a:off x="575770"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95 / 158</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2" name="TextBox 11"/>
          <p:cNvSpPr txBox="1"/>
          <p:nvPr userDrawn="1"/>
        </p:nvSpPr>
        <p:spPr>
          <a:xfrm>
            <a:off x="1481333"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156 / 220</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3" name="TextBox 12"/>
          <p:cNvSpPr txBox="1"/>
          <p:nvPr userDrawn="1"/>
        </p:nvSpPr>
        <p:spPr>
          <a:xfrm>
            <a:off x="2408496"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Turquoise</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174 / 169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5" name="TextBox 14"/>
          <p:cNvSpPr txBox="1"/>
          <p:nvPr userDrawn="1"/>
        </p:nvSpPr>
        <p:spPr>
          <a:xfrm>
            <a:off x="3317372" y="1758555"/>
            <a:ext cx="822962"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Raspberry</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180 / 37 / 115</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7" name="Rectangle 16"/>
          <p:cNvSpPr>
            <a:spLocks noChangeAspect="1"/>
          </p:cNvSpPr>
          <p:nvPr userDrawn="1"/>
        </p:nvSpPr>
        <p:spPr>
          <a:xfrm>
            <a:off x="575770" y="2506371"/>
            <a:ext cx="795528" cy="538609"/>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8" name="Rectangle 17"/>
          <p:cNvSpPr>
            <a:spLocks noChangeAspect="1"/>
          </p:cNvSpPr>
          <p:nvPr userDrawn="1"/>
        </p:nvSpPr>
        <p:spPr>
          <a:xfrm>
            <a:off x="1481333" y="2506371"/>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9" name="Rectangle 18"/>
          <p:cNvSpPr>
            <a:spLocks noChangeAspect="1"/>
          </p:cNvSpPr>
          <p:nvPr userDrawn="1"/>
        </p:nvSpPr>
        <p:spPr>
          <a:xfrm>
            <a:off x="2408496" y="2506371"/>
            <a:ext cx="795528" cy="538609"/>
          </a:xfrm>
          <a:prstGeom prst="rect">
            <a:avLst/>
          </a:prstGeom>
          <a:solidFill>
            <a:srgbClr val="BEB7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20" name="Rectangle 19"/>
          <p:cNvSpPr>
            <a:spLocks noChangeAspect="1"/>
          </p:cNvSpPr>
          <p:nvPr userDrawn="1"/>
        </p:nvSpPr>
        <p:spPr>
          <a:xfrm>
            <a:off x="3317372" y="2506371"/>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21" name="Rectangle 20"/>
          <p:cNvSpPr>
            <a:spLocks noChangeAspect="1"/>
          </p:cNvSpPr>
          <p:nvPr userDrawn="1"/>
        </p:nvSpPr>
        <p:spPr>
          <a:xfrm>
            <a:off x="4250582" y="2506371"/>
            <a:ext cx="795528" cy="538609"/>
          </a:xfrm>
          <a:prstGeom prst="rect">
            <a:avLst/>
          </a:prstGeom>
          <a:solidFill>
            <a:srgbClr val="7D726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22" name="Rectangle 21"/>
          <p:cNvSpPr>
            <a:spLocks noChangeAspect="1"/>
          </p:cNvSpPr>
          <p:nvPr userDrawn="1"/>
        </p:nvSpPr>
        <p:spPr>
          <a:xfrm>
            <a:off x="5157585" y="2506371"/>
            <a:ext cx="795528" cy="538609"/>
          </a:xfrm>
          <a:prstGeom prst="rect">
            <a:avLst/>
          </a:prstGeom>
          <a:solidFill>
            <a:srgbClr val="63544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23" name="Rectangle 22"/>
          <p:cNvSpPr>
            <a:spLocks noChangeAspect="1"/>
          </p:cNvSpPr>
          <p:nvPr userDrawn="1"/>
        </p:nvSpPr>
        <p:spPr>
          <a:xfrm>
            <a:off x="6073948" y="2506371"/>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24" name="TextBox 23"/>
          <p:cNvSpPr txBox="1"/>
          <p:nvPr userDrawn="1"/>
        </p:nvSpPr>
        <p:spPr>
          <a:xfrm>
            <a:off x="575770"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1</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227 / 225 / 220</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25" name="TextBox 24"/>
          <p:cNvSpPr txBox="1"/>
          <p:nvPr userDrawn="1"/>
        </p:nvSpPr>
        <p:spPr>
          <a:xfrm>
            <a:off x="1481333"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2</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213/ 208 / 202</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26" name="TextBox 25"/>
          <p:cNvSpPr txBox="1"/>
          <p:nvPr userDrawn="1"/>
        </p:nvSpPr>
        <p:spPr>
          <a:xfrm>
            <a:off x="2408496"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3</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190 / 183 / 179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27" name="TextBox 26"/>
          <p:cNvSpPr txBox="1"/>
          <p:nvPr userDrawn="1"/>
        </p:nvSpPr>
        <p:spPr>
          <a:xfrm>
            <a:off x="331737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4</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163 / 158 / 153</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28" name="TextBox 27"/>
          <p:cNvSpPr txBox="1"/>
          <p:nvPr userDrawn="1"/>
        </p:nvSpPr>
        <p:spPr>
          <a:xfrm>
            <a:off x="425058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5</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125 / 114 / 109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29" name="TextBox 28"/>
          <p:cNvSpPr txBox="1"/>
          <p:nvPr userDrawn="1"/>
        </p:nvSpPr>
        <p:spPr>
          <a:xfrm>
            <a:off x="5157585"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6</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99 / 84 / 79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30" name="TextBox 29"/>
          <p:cNvSpPr txBox="1"/>
          <p:nvPr userDrawn="1"/>
        </p:nvSpPr>
        <p:spPr>
          <a:xfrm>
            <a:off x="6073948"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7</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85 / 71 / 66</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31" name="Rectangle 30"/>
          <p:cNvSpPr>
            <a:spLocks noChangeAspect="1"/>
          </p:cNvSpPr>
          <p:nvPr userDrawn="1"/>
        </p:nvSpPr>
        <p:spPr>
          <a:xfrm>
            <a:off x="1481333" y="3800725"/>
            <a:ext cx="795528" cy="5386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32" name="Rectangle 31"/>
          <p:cNvSpPr>
            <a:spLocks noChangeAspect="1"/>
          </p:cNvSpPr>
          <p:nvPr userDrawn="1"/>
        </p:nvSpPr>
        <p:spPr>
          <a:xfrm>
            <a:off x="3317372" y="3800725"/>
            <a:ext cx="795528" cy="538609"/>
          </a:xfrm>
          <a:prstGeom prst="rect">
            <a:avLst/>
          </a:prstGeom>
          <a:solidFill>
            <a:srgbClr val="7BD0E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33" name="Rectangle 32"/>
          <p:cNvSpPr>
            <a:spLocks noChangeAspect="1"/>
          </p:cNvSpPr>
          <p:nvPr userDrawn="1"/>
        </p:nvSpPr>
        <p:spPr>
          <a:xfrm>
            <a:off x="6073948" y="3800725"/>
            <a:ext cx="795528" cy="538609"/>
          </a:xfrm>
          <a:prstGeom prst="rect">
            <a:avLst/>
          </a:prstGeom>
          <a:solidFill>
            <a:srgbClr val="004C4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35" name="TextBox 34"/>
          <p:cNvSpPr txBox="1"/>
          <p:nvPr userDrawn="1"/>
        </p:nvSpPr>
        <p:spPr>
          <a:xfrm>
            <a:off x="1496081"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95 / 158</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36" name="TextBox 35"/>
          <p:cNvSpPr txBox="1"/>
          <p:nvPr userDrawn="1"/>
        </p:nvSpPr>
        <p:spPr>
          <a:xfrm>
            <a:off x="3317372" y="435388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Light Ocean </a:t>
            </a:r>
            <a:r>
              <a:rPr lang="en-US" sz="900" b="0" i="0" dirty="0">
                <a:latin typeface="AvenirNext LT Com Regular" panose="020B0503020202020204" pitchFamily="34" charset="0"/>
              </a:rPr>
              <a:t>123 / 208 / 226</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37" name="TextBox 36"/>
          <p:cNvSpPr txBox="1"/>
          <p:nvPr userDrawn="1"/>
        </p:nvSpPr>
        <p:spPr>
          <a:xfrm>
            <a:off x="6073948"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Dark Turquoise 2</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76 / 70</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39" name="Rectangle 38"/>
          <p:cNvSpPr>
            <a:spLocks noChangeAspect="1"/>
          </p:cNvSpPr>
          <p:nvPr userDrawn="1"/>
        </p:nvSpPr>
        <p:spPr>
          <a:xfrm>
            <a:off x="575770" y="3800725"/>
            <a:ext cx="795528" cy="538609"/>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40" name="TextBox 39"/>
          <p:cNvSpPr txBox="1"/>
          <p:nvPr userDrawn="1"/>
        </p:nvSpPr>
        <p:spPr>
          <a:xfrm>
            <a:off x="575769" y="4354295"/>
            <a:ext cx="731291" cy="357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10 / 50 / 102</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41" name="Rectangle 40"/>
          <p:cNvSpPr>
            <a:spLocks noChangeAspect="1"/>
          </p:cNvSpPr>
          <p:nvPr userDrawn="1"/>
        </p:nvSpPr>
        <p:spPr>
          <a:xfrm>
            <a:off x="2408496" y="3800725"/>
            <a:ext cx="795528" cy="538609"/>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42" name="TextBox 41"/>
          <p:cNvSpPr txBox="1"/>
          <p:nvPr userDrawn="1"/>
        </p:nvSpPr>
        <p:spPr>
          <a:xfrm>
            <a:off x="2408496"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156 / 220</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43" name="Rectangle 42"/>
          <p:cNvSpPr>
            <a:spLocks noChangeAspect="1"/>
          </p:cNvSpPr>
          <p:nvPr userDrawn="1"/>
        </p:nvSpPr>
        <p:spPr>
          <a:xfrm>
            <a:off x="5157585" y="3800725"/>
            <a:ext cx="795528" cy="538609"/>
          </a:xfrm>
          <a:prstGeom prst="rect">
            <a:avLst/>
          </a:prstGeom>
          <a:solidFill>
            <a:srgbClr val="008E7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44" name="TextBox 43"/>
          <p:cNvSpPr txBox="1"/>
          <p:nvPr userDrawn="1"/>
        </p:nvSpPr>
        <p:spPr>
          <a:xfrm>
            <a:off x="5157585"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Dark Turquoise 1</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142 / 119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45" name="Rectangle 44"/>
          <p:cNvSpPr>
            <a:spLocks noChangeAspect="1"/>
          </p:cNvSpPr>
          <p:nvPr userDrawn="1"/>
        </p:nvSpPr>
        <p:spPr>
          <a:xfrm>
            <a:off x="4241222" y="3800725"/>
            <a:ext cx="795528" cy="53860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46" name="TextBox 45"/>
          <p:cNvSpPr txBox="1"/>
          <p:nvPr userDrawn="1"/>
        </p:nvSpPr>
        <p:spPr>
          <a:xfrm>
            <a:off x="4246393"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Turquoise</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174 / 169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47" name="Rectangle 46"/>
          <p:cNvSpPr>
            <a:spLocks noChangeAspect="1"/>
          </p:cNvSpPr>
          <p:nvPr userDrawn="1"/>
        </p:nvSpPr>
        <p:spPr>
          <a:xfrm>
            <a:off x="6990311" y="3800725"/>
            <a:ext cx="795528" cy="538609"/>
          </a:xfrm>
          <a:prstGeom prst="rect">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48" name="TextBox 47"/>
          <p:cNvSpPr txBox="1"/>
          <p:nvPr userDrawn="1"/>
        </p:nvSpPr>
        <p:spPr>
          <a:xfrm>
            <a:off x="6990311"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Dark Raspberry 1</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118 / 33 / 87</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49" name="Rectangle 48"/>
          <p:cNvSpPr>
            <a:spLocks noChangeAspect="1"/>
          </p:cNvSpPr>
          <p:nvPr userDrawn="1"/>
        </p:nvSpPr>
        <p:spPr>
          <a:xfrm>
            <a:off x="7906674" y="3800725"/>
            <a:ext cx="795528" cy="538609"/>
          </a:xfrm>
          <a:prstGeom prst="rect">
            <a:avLst/>
          </a:prstGeom>
          <a:solidFill>
            <a:srgbClr val="532A4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0" name="TextBox 49"/>
          <p:cNvSpPr txBox="1"/>
          <p:nvPr userDrawn="1"/>
        </p:nvSpPr>
        <p:spPr>
          <a:xfrm>
            <a:off x="7906674"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Dark Raspberry 2</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83 / 42 / 69</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51" name="Rectangle 50"/>
          <p:cNvSpPr>
            <a:spLocks noChangeAspect="1"/>
          </p:cNvSpPr>
          <p:nvPr userDrawn="1"/>
        </p:nvSpPr>
        <p:spPr>
          <a:xfrm>
            <a:off x="8823037" y="3800725"/>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2" name="TextBox 51"/>
          <p:cNvSpPr txBox="1"/>
          <p:nvPr userDrawn="1"/>
        </p:nvSpPr>
        <p:spPr>
          <a:xfrm>
            <a:off x="8823037"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7</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85 / 71 / 66</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53" name="Rectangle 52"/>
          <p:cNvSpPr>
            <a:spLocks noChangeAspect="1"/>
          </p:cNvSpPr>
          <p:nvPr userDrawn="1"/>
        </p:nvSpPr>
        <p:spPr>
          <a:xfrm>
            <a:off x="10655765" y="3800725"/>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4" name="TextBox 53"/>
          <p:cNvSpPr txBox="1"/>
          <p:nvPr userDrawn="1"/>
        </p:nvSpPr>
        <p:spPr>
          <a:xfrm>
            <a:off x="10655765"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2</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213/ 208 / 202</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3" name="TextBox 62"/>
          <p:cNvSpPr txBox="1"/>
          <p:nvPr userDrawn="1"/>
        </p:nvSpPr>
        <p:spPr>
          <a:xfrm>
            <a:off x="575770"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Core </a:t>
            </a:r>
            <a:r>
              <a:rPr kumimoji="0" lang="en-US" sz="1100" b="0" i="0" u="none" strike="noStrike" cap="none" spc="0" normalizeH="0" dirty="0">
                <a:ln>
                  <a:noFill/>
                </a:ln>
                <a:solidFill>
                  <a:srgbClr val="000000"/>
                </a:solidFill>
                <a:effectLst/>
                <a:uFillTx/>
                <a:latin typeface="AvenirNext LT Com Regular" panose="020B0503020202020204" pitchFamily="34" charset="0"/>
                <a:sym typeface="Avenir Next LT Com Regular"/>
              </a:rPr>
              <a:t>palette</a:t>
            </a:r>
            <a:endPar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4" name="TextBox 63"/>
          <p:cNvSpPr txBox="1"/>
          <p:nvPr userDrawn="1"/>
        </p:nvSpPr>
        <p:spPr>
          <a:xfrm>
            <a:off x="575770" y="2313140"/>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Neutral </a:t>
            </a:r>
            <a:r>
              <a:rPr kumimoji="0" lang="en-US" sz="1100" b="0" i="0" u="none" strike="noStrike" cap="none" spc="0" normalizeH="0" dirty="0">
                <a:ln>
                  <a:noFill/>
                </a:ln>
                <a:solidFill>
                  <a:srgbClr val="000000"/>
                </a:solidFill>
                <a:effectLst/>
                <a:uFillTx/>
                <a:latin typeface="AvenirNext LT Com Regular" panose="020B0503020202020204" pitchFamily="34" charset="0"/>
                <a:sym typeface="Avenir Next LT Com Regular"/>
              </a:rPr>
              <a:t>palette</a:t>
            </a:r>
            <a:endPar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5" name="TextBox 64"/>
          <p:cNvSpPr txBox="1"/>
          <p:nvPr userDrawn="1"/>
        </p:nvSpPr>
        <p:spPr>
          <a:xfrm>
            <a:off x="575770" y="359940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Informational </a:t>
            </a:r>
            <a:r>
              <a:rPr kumimoji="0" lang="en-US" sz="1100" b="0" i="0" u="none" strike="noStrike" cap="none" spc="0" normalizeH="0" dirty="0">
                <a:ln>
                  <a:noFill/>
                </a:ln>
                <a:solidFill>
                  <a:srgbClr val="000000"/>
                </a:solidFill>
                <a:effectLst/>
                <a:uFillTx/>
                <a:latin typeface="AvenirNext LT Com Regular" panose="020B0503020202020204" pitchFamily="34" charset="0"/>
                <a:sym typeface="Avenir Next LT Com Regular"/>
              </a:rPr>
              <a:t>palette</a:t>
            </a:r>
            <a:endPar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7" name="Rectangle 66"/>
          <p:cNvSpPr>
            <a:spLocks noChangeAspect="1"/>
          </p:cNvSpPr>
          <p:nvPr userDrawn="1"/>
        </p:nvSpPr>
        <p:spPr>
          <a:xfrm>
            <a:off x="9735674" y="3800725"/>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68" name="TextBox 67"/>
          <p:cNvSpPr txBox="1"/>
          <p:nvPr userDrawn="1"/>
        </p:nvSpPr>
        <p:spPr>
          <a:xfrm>
            <a:off x="9735674"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Neutral 4</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163 / 158 / 153</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9" name="Rectangle 68"/>
          <p:cNvSpPr>
            <a:spLocks noChangeAspect="1"/>
          </p:cNvSpPr>
          <p:nvPr userDrawn="1"/>
        </p:nvSpPr>
        <p:spPr>
          <a:xfrm>
            <a:off x="10651823" y="1228039"/>
            <a:ext cx="795528" cy="538609"/>
          </a:xfrm>
          <a:prstGeom prst="rect">
            <a:avLst/>
          </a:prstGeom>
          <a:solidFill>
            <a:srgbClr val="D4194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0" name="TextBox 69"/>
          <p:cNvSpPr txBox="1"/>
          <p:nvPr userDrawn="1"/>
        </p:nvSpPr>
        <p:spPr>
          <a:xfrm>
            <a:off x="10651823" y="1820139"/>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Alert Red</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212 / 25 / 67</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55" name="Rectangle 54"/>
          <p:cNvSpPr>
            <a:spLocks noChangeAspect="1"/>
          </p:cNvSpPr>
          <p:nvPr userDrawn="1"/>
        </p:nvSpPr>
        <p:spPr>
          <a:xfrm>
            <a:off x="7017745" y="2506371"/>
            <a:ext cx="795528" cy="538609"/>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6" name="TextBox 55"/>
          <p:cNvSpPr txBox="1"/>
          <p:nvPr userDrawn="1"/>
        </p:nvSpPr>
        <p:spPr>
          <a:xfrm>
            <a:off x="7017745" y="3050018"/>
            <a:ext cx="916149"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Black</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57" name="Rectangle 56"/>
          <p:cNvSpPr>
            <a:spLocks noChangeAspect="1"/>
          </p:cNvSpPr>
          <p:nvPr userDrawn="1"/>
        </p:nvSpPr>
        <p:spPr>
          <a:xfrm>
            <a:off x="1944972" y="5225545"/>
            <a:ext cx="795528" cy="538609"/>
          </a:xfrm>
          <a:prstGeom prst="rect">
            <a:avLst/>
          </a:prstGeom>
          <a:solidFill>
            <a:srgbClr val="0057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8" name="Rectangle 57"/>
          <p:cNvSpPr>
            <a:spLocks noChangeAspect="1"/>
          </p:cNvSpPr>
          <p:nvPr userDrawn="1"/>
        </p:nvSpPr>
        <p:spPr>
          <a:xfrm>
            <a:off x="4321492" y="5225545"/>
            <a:ext cx="795528" cy="538609"/>
          </a:xfrm>
          <a:prstGeom prst="rect">
            <a:avLst/>
          </a:prstGeom>
          <a:solidFill>
            <a:srgbClr val="2DCCD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59" name="Rectangle 58"/>
          <p:cNvSpPr>
            <a:spLocks noChangeAspect="1"/>
          </p:cNvSpPr>
          <p:nvPr userDrawn="1"/>
        </p:nvSpPr>
        <p:spPr>
          <a:xfrm>
            <a:off x="7933894" y="5225545"/>
            <a:ext cx="795528" cy="538609"/>
          </a:xfrm>
          <a:prstGeom prst="rect">
            <a:avLst/>
          </a:prstGeom>
          <a:solidFill>
            <a:srgbClr val="ACA39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60" name="TextBox 59"/>
          <p:cNvSpPr txBox="1"/>
          <p:nvPr userDrawn="1"/>
        </p:nvSpPr>
        <p:spPr>
          <a:xfrm>
            <a:off x="194497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Growth-and-income funds</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87 / 184</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1" name="TextBox 60"/>
          <p:cNvSpPr txBox="1"/>
          <p:nvPr userDrawn="1"/>
        </p:nvSpPr>
        <p:spPr>
          <a:xfrm>
            <a:off x="4321492" y="577870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Balanced funds</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45 / 204 / 211</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2" name="TextBox 61"/>
          <p:cNvSpPr txBox="1"/>
          <p:nvPr userDrawn="1"/>
        </p:nvSpPr>
        <p:spPr>
          <a:xfrm>
            <a:off x="7933894" y="5778701"/>
            <a:ext cx="1009764"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Money market </a:t>
            </a:r>
            <a:br>
              <a:rPr lang="en-US" sz="1000" b="0" i="0" dirty="0">
                <a:latin typeface="AvenirNext LT Com Regular" panose="020B0503020202020204" pitchFamily="34" charset="0"/>
              </a:rPr>
            </a:br>
            <a:r>
              <a:rPr lang="en-US" sz="1000" b="0" i="0" dirty="0">
                <a:latin typeface="AvenirNext LT Com Regular" panose="020B0503020202020204" pitchFamily="34" charset="0"/>
              </a:rPr>
              <a:t>fund</a:t>
            </a:r>
            <a:r>
              <a:rPr lang="en-US" sz="1000" b="0" i="0" baseline="0" dirty="0">
                <a:latin typeface="AvenirNext LT Com Regular" panose="020B0503020202020204" pitchFamily="34" charset="0"/>
              </a:rPr>
              <a:t> </a:t>
            </a:r>
            <a:r>
              <a:rPr lang="en-US" sz="1000" b="0" i="0" dirty="0">
                <a:latin typeface="AvenirNext LT Com Regular" panose="020B0503020202020204" pitchFamily="34" charset="0"/>
              </a:rPr>
              <a:t>(Neutral 4)</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172 / 163 / 154</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66" name="Rectangle 65"/>
          <p:cNvSpPr>
            <a:spLocks noChangeAspect="1"/>
          </p:cNvSpPr>
          <p:nvPr userDrawn="1"/>
        </p:nvSpPr>
        <p:spPr>
          <a:xfrm>
            <a:off x="575770" y="5225545"/>
            <a:ext cx="795528" cy="538609"/>
          </a:xfrm>
          <a:prstGeom prst="rect">
            <a:avLst/>
          </a:prstGeom>
          <a:solidFill>
            <a:srgbClr val="002D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1" name="TextBox 70"/>
          <p:cNvSpPr txBox="1"/>
          <p:nvPr userDrawn="1"/>
        </p:nvSpPr>
        <p:spPr>
          <a:xfrm>
            <a:off x="575769" y="5778701"/>
            <a:ext cx="73129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Growth funds</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45 / 114</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72" name="Rectangle 71"/>
          <p:cNvSpPr>
            <a:spLocks noChangeAspect="1"/>
          </p:cNvSpPr>
          <p:nvPr userDrawn="1"/>
        </p:nvSpPr>
        <p:spPr>
          <a:xfrm>
            <a:off x="3098298" y="5225545"/>
            <a:ext cx="795528" cy="538609"/>
          </a:xfrm>
          <a:prstGeom prst="rect">
            <a:avLst/>
          </a:prstGeom>
          <a:solidFill>
            <a:srgbClr val="008EA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3" name="TextBox 72"/>
          <p:cNvSpPr txBox="1"/>
          <p:nvPr userDrawn="1"/>
        </p:nvSpPr>
        <p:spPr>
          <a:xfrm>
            <a:off x="3098298"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Equity-income funds</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142 / 170</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74" name="Rectangle 73"/>
          <p:cNvSpPr>
            <a:spLocks noChangeAspect="1"/>
          </p:cNvSpPr>
          <p:nvPr userDrawn="1"/>
        </p:nvSpPr>
        <p:spPr>
          <a:xfrm>
            <a:off x="6707345" y="5225545"/>
            <a:ext cx="795528" cy="538609"/>
          </a:xfrm>
          <a:prstGeom prst="rect">
            <a:avLst/>
          </a:prstGeom>
          <a:solidFill>
            <a:srgbClr val="006C5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5" name="TextBox 74"/>
          <p:cNvSpPr txBox="1"/>
          <p:nvPr userDrawn="1"/>
        </p:nvSpPr>
        <p:spPr>
          <a:xfrm>
            <a:off x="6707344" y="5778701"/>
            <a:ext cx="10311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Tax-exempt bond funds</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108 / 91</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76" name="Rectangle 75"/>
          <p:cNvSpPr>
            <a:spLocks noChangeAspect="1"/>
          </p:cNvSpPr>
          <p:nvPr userDrawn="1"/>
        </p:nvSpPr>
        <p:spPr>
          <a:xfrm>
            <a:off x="5509791" y="5225545"/>
            <a:ext cx="795528" cy="538609"/>
          </a:xfrm>
          <a:prstGeom prst="rect">
            <a:avLst/>
          </a:prstGeom>
          <a:solidFill>
            <a:srgbClr val="00965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7" name="TextBox 76"/>
          <p:cNvSpPr txBox="1"/>
          <p:nvPr userDrawn="1"/>
        </p:nvSpPr>
        <p:spPr>
          <a:xfrm>
            <a:off x="551496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Taxable bond funds</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150 / 94</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78" name="Rectangle 77"/>
          <p:cNvSpPr>
            <a:spLocks noChangeAspect="1"/>
          </p:cNvSpPr>
          <p:nvPr userDrawn="1"/>
        </p:nvSpPr>
        <p:spPr>
          <a:xfrm>
            <a:off x="9154835" y="5225545"/>
            <a:ext cx="795528" cy="538609"/>
          </a:xfrm>
          <a:prstGeom prst="rect">
            <a:avLst/>
          </a:prstGeom>
          <a:solidFill>
            <a:srgbClr val="7C878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79" name="TextBox 78"/>
          <p:cNvSpPr txBox="1"/>
          <p:nvPr userDrawn="1"/>
        </p:nvSpPr>
        <p:spPr>
          <a:xfrm>
            <a:off x="9154834" y="5778701"/>
            <a:ext cx="1013910"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Fund-of-funds &amp; Asset allocation</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124 / 135 / 142</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86" name="TextBox 85"/>
          <p:cNvSpPr txBox="1"/>
          <p:nvPr userDrawn="1"/>
        </p:nvSpPr>
        <p:spPr>
          <a:xfrm>
            <a:off x="575770" y="502422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Fund objective </a:t>
            </a:r>
            <a:r>
              <a:rPr kumimoji="0" lang="en-US" sz="1100" b="0" i="0" u="none" strike="noStrike" cap="none" spc="0" normalizeH="0" dirty="0">
                <a:ln>
                  <a:noFill/>
                </a:ln>
                <a:solidFill>
                  <a:srgbClr val="000000"/>
                </a:solidFill>
                <a:effectLst/>
                <a:uFillTx/>
                <a:latin typeface="AvenirNext LT Com Regular" panose="020B0503020202020204" pitchFamily="34" charset="0"/>
                <a:sym typeface="Avenir Next LT Com Regular"/>
              </a:rPr>
              <a:t>palette</a:t>
            </a:r>
            <a:endPar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43" name="Rectangle 142"/>
          <p:cNvSpPr>
            <a:spLocks noChangeAspect="1"/>
          </p:cNvSpPr>
          <p:nvPr userDrawn="1"/>
        </p:nvSpPr>
        <p:spPr>
          <a:xfrm>
            <a:off x="5223337" y="1211714"/>
            <a:ext cx="795528" cy="538609"/>
          </a:xfrm>
          <a:prstGeom prst="rect">
            <a:avLst/>
          </a:prstGeom>
          <a:solidFill>
            <a:srgbClr val="002B4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44" name="Rectangle 143"/>
          <p:cNvSpPr>
            <a:spLocks noChangeAspect="1"/>
          </p:cNvSpPr>
          <p:nvPr userDrawn="1"/>
        </p:nvSpPr>
        <p:spPr>
          <a:xfrm>
            <a:off x="6328729" y="1211714"/>
            <a:ext cx="795528" cy="538609"/>
          </a:xfrm>
          <a:prstGeom prst="rect">
            <a:avLst/>
          </a:prstGeom>
          <a:solidFill>
            <a:srgbClr val="AE7A6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45" name="Rectangle 144"/>
          <p:cNvSpPr>
            <a:spLocks noChangeAspect="1"/>
          </p:cNvSpPr>
          <p:nvPr userDrawn="1"/>
        </p:nvSpPr>
        <p:spPr>
          <a:xfrm>
            <a:off x="7429968" y="1211714"/>
            <a:ext cx="795528" cy="538609"/>
          </a:xfrm>
          <a:prstGeom prst="rect">
            <a:avLst/>
          </a:prstGeom>
          <a:solidFill>
            <a:srgbClr val="C9AD9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46" name="Rectangle 145"/>
          <p:cNvSpPr>
            <a:spLocks noChangeAspect="1"/>
          </p:cNvSpPr>
          <p:nvPr userDrawn="1"/>
        </p:nvSpPr>
        <p:spPr>
          <a:xfrm>
            <a:off x="8545894" y="1211714"/>
            <a:ext cx="795528" cy="538609"/>
          </a:xfrm>
          <a:prstGeom prst="rect">
            <a:avLst/>
          </a:prstGeom>
          <a:solidFill>
            <a:srgbClr val="764F4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ea typeface="Avenir Next LT Com Regular"/>
              <a:cs typeface="Avenir Next LT Com Regular"/>
              <a:sym typeface="Avenir Next LT Com Regular"/>
            </a:endParaRPr>
          </a:p>
        </p:txBody>
      </p:sp>
      <p:sp>
        <p:nvSpPr>
          <p:cNvPr id="147" name="TextBox 146"/>
          <p:cNvSpPr txBox="1"/>
          <p:nvPr userDrawn="1"/>
        </p:nvSpPr>
        <p:spPr>
          <a:xfrm>
            <a:off x="5223336" y="1758555"/>
            <a:ext cx="96321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0 / 43</a:t>
            </a:r>
            <a:r>
              <a:rPr lang="en-US" sz="900" b="0" i="0" baseline="0" dirty="0">
                <a:latin typeface="AvenirNext LT Com Regular" panose="020B0503020202020204" pitchFamily="34" charset="0"/>
              </a:rPr>
              <a:t> </a:t>
            </a:r>
            <a:r>
              <a:rPr lang="en-US" sz="900" b="0" i="0" dirty="0">
                <a:latin typeface="AvenirNext LT Com Regular" panose="020B0503020202020204" pitchFamily="34" charset="0"/>
              </a:rPr>
              <a:t>/ 73</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48" name="TextBox 147"/>
          <p:cNvSpPr txBox="1"/>
          <p:nvPr userDrawn="1"/>
        </p:nvSpPr>
        <p:spPr>
          <a:xfrm>
            <a:off x="6328728" y="1758555"/>
            <a:ext cx="84053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Copper</a:t>
            </a: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174 / 122 / 103</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49" name="TextBox 148"/>
          <p:cNvSpPr txBox="1"/>
          <p:nvPr userDrawn="1"/>
        </p:nvSpPr>
        <p:spPr>
          <a:xfrm>
            <a:off x="7429968" y="1758555"/>
            <a:ext cx="86903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Light Copper - Digital</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201 / 173 / 156</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50" name="TextBox 149"/>
          <p:cNvSpPr txBox="1"/>
          <p:nvPr userDrawn="1"/>
        </p:nvSpPr>
        <p:spPr>
          <a:xfrm>
            <a:off x="8545894" y="1758555"/>
            <a:ext cx="953794"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0" i="0" dirty="0">
                <a:latin typeface="AvenirNext LT Com Regular" panose="020B0503020202020204" pitchFamily="34" charset="0"/>
              </a:rPr>
              <a:t>Dark Copper - Digital</a:t>
            </a:r>
            <a:endParaRPr kumimoji="0" lang="en-US" sz="10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b="0" i="0" dirty="0">
                <a:latin typeface="AvenirNext LT Com Regular" panose="020B0503020202020204" pitchFamily="34" charset="0"/>
              </a:rPr>
              <a:t>118 / 79 / 71</a:t>
            </a:r>
            <a:endParaRPr kumimoji="0" lang="en-US" sz="9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
        <p:nvSpPr>
          <p:cNvPr id="151" name="TextBox 150"/>
          <p:cNvSpPr txBox="1"/>
          <p:nvPr userDrawn="1"/>
        </p:nvSpPr>
        <p:spPr>
          <a:xfrm>
            <a:off x="5223337"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rPr>
              <a:t>Premium </a:t>
            </a:r>
            <a:r>
              <a:rPr kumimoji="0" lang="en-US" sz="1100" b="0" i="0" u="none" strike="noStrike" cap="none" spc="0" normalizeH="0" dirty="0">
                <a:ln>
                  <a:noFill/>
                </a:ln>
                <a:solidFill>
                  <a:srgbClr val="000000"/>
                </a:solidFill>
                <a:effectLst/>
                <a:uFillTx/>
                <a:latin typeface="AvenirNext LT Com Regular" panose="020B0503020202020204" pitchFamily="34" charset="0"/>
                <a:sym typeface="Avenir Next LT Com Regular"/>
              </a:rPr>
              <a:t>palette</a:t>
            </a:r>
            <a:endParaRPr kumimoji="0" lang="en-US" sz="1100" b="0" i="0" u="none" strike="noStrike" cap="none" spc="0" normalizeH="0" baseline="0" dirty="0">
              <a:ln>
                <a:noFill/>
              </a:ln>
              <a:solidFill>
                <a:srgbClr val="000000"/>
              </a:solidFill>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50296796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66928" y="2567"/>
            <a:ext cx="11048940" cy="822960"/>
          </a:xfrm>
          <a:prstGeom prst="rect">
            <a:avLst/>
          </a:prstGeom>
          <a:extLst>
            <a:ext uri="{C572A759-6A51-4108-AA02-DFA0A04FC94B}">
              <ma14:wrappingTextBoxFlag xmlns:ma14="http://schemas.microsoft.com/office/mac/drawingml/2011/main" xmlns="" val="1"/>
            </a:ext>
          </a:extLst>
        </p:spPr>
        <p:txBody>
          <a:bodyPr lIns="0" tIns="0" rIns="0" bIns="0" anchor="b" anchorCtr="0"/>
          <a:lstStyle/>
          <a:p>
            <a:pPr lvl="0" fontAlgn="auto" hangingPunct="1"/>
            <a:r>
              <a:rPr dirty="0"/>
              <a:t>Title </a:t>
            </a:r>
            <a:r>
              <a:rPr lang="en-US" dirty="0"/>
              <a:t>t</a:t>
            </a:r>
            <a:r>
              <a:rPr dirty="0"/>
              <a:t>ext</a:t>
            </a:r>
          </a:p>
        </p:txBody>
      </p:sp>
      <p:sp>
        <p:nvSpPr>
          <p:cNvPr id="8" name="Body Level One…"/>
          <p:cNvSpPr txBox="1">
            <a:spLocks noGrp="1"/>
          </p:cNvSpPr>
          <p:nvPr>
            <p:ph type="body" idx="1"/>
          </p:nvPr>
        </p:nvSpPr>
        <p:spPr>
          <a:xfrm>
            <a:off x="566928" y="1052708"/>
            <a:ext cx="11048940" cy="45142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r>
              <a:rPr dirty="0"/>
              <a:t>Body Level One</a:t>
            </a:r>
          </a:p>
          <a:p>
            <a:pPr lvl="1"/>
            <a:r>
              <a:rPr dirty="0"/>
              <a:t>Body Level Two</a:t>
            </a:r>
          </a:p>
          <a:p>
            <a:pPr lvl="2"/>
            <a:r>
              <a:rPr dirty="0"/>
              <a:t>Body Level Three</a:t>
            </a:r>
          </a:p>
        </p:txBody>
      </p:sp>
      <p:sp>
        <p:nvSpPr>
          <p:cNvPr id="7" name="Footer Placeholder 6"/>
          <p:cNvSpPr>
            <a:spLocks noGrp="1"/>
          </p:cNvSpPr>
          <p:nvPr>
            <p:ph type="ftr" sz="quarter" idx="3"/>
          </p:nvPr>
        </p:nvSpPr>
        <p:spPr>
          <a:xfrm>
            <a:off x="571498" y="5961888"/>
            <a:ext cx="11048940" cy="323634"/>
          </a:xfrm>
          <a:prstGeom prst="rect">
            <a:avLst/>
          </a:prstGeom>
        </p:spPr>
        <p:txBody>
          <a:bodyPr lIns="0" tIns="0" rIns="0" bIns="0" anchor="b">
            <a:noAutofit/>
          </a:bodyPr>
          <a:lstStyle>
            <a:lvl1pPr algn="l">
              <a:lnSpc>
                <a:spcPct val="100000"/>
              </a:lnSpc>
              <a:spcAft>
                <a:spcPts val="300"/>
              </a:spcAft>
              <a:defRPr lang="en-US" sz="800" b="0" i="0" dirty="0">
                <a:solidFill>
                  <a:schemeClr val="accent5"/>
                </a:solidFill>
                <a:latin typeface="Capital Group Sans" panose="02000503000000020004" pitchFamily="2" charset="0"/>
                <a:ea typeface="Capital Group Sans" panose="02000503000000020004" pitchFamily="2" charset="0"/>
                <a:cs typeface="Capital Group Sans" panose="02000503000000020004" pitchFamily="2" charset="0"/>
              </a:defRPr>
            </a:lvl1pPr>
          </a:lstStyle>
          <a:p>
            <a:pPr hangingPunct="1"/>
            <a:endParaRPr lang="en-US"/>
          </a:p>
        </p:txBody>
      </p:sp>
      <p:sp>
        <p:nvSpPr>
          <p:cNvPr id="16" name="Slide Number"/>
          <p:cNvSpPr txBox="1">
            <a:spLocks noGrp="1"/>
          </p:cNvSpPr>
          <p:nvPr>
            <p:ph type="sldNum" sz="quarter" idx="4"/>
          </p:nvPr>
        </p:nvSpPr>
        <p:spPr>
          <a:xfrm>
            <a:off x="10908792" y="6400800"/>
            <a:ext cx="711647"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800" b="0" i="0" smtClean="0">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19" name="© The Capital Group Companies, Inc."/>
          <p:cNvSpPr txBox="1"/>
          <p:nvPr userDrawn="1"/>
        </p:nvSpPr>
        <p:spPr>
          <a:xfrm>
            <a:off x="571499" y="6381750"/>
            <a:ext cx="2473541" cy="14555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b="0" i="0" dirty="0">
                <a:solidFill>
                  <a:schemeClr val="tx1"/>
                </a:solidFill>
                <a:latin typeface="Capital Group Sans" panose="02000503000000020004" pitchFamily="2" charset="0"/>
              </a:rPr>
              <a:t>©</a:t>
            </a:r>
            <a:r>
              <a:rPr lang="en-US" b="0" i="0" baseline="0" dirty="0">
                <a:solidFill>
                  <a:schemeClr val="tx1"/>
                </a:solidFill>
                <a:latin typeface="Capital Group Sans" panose="02000503000000020004" pitchFamily="2" charset="0"/>
              </a:rPr>
              <a:t> 2026 </a:t>
            </a:r>
            <a:r>
              <a:rPr lang="en-US" b="0" i="0" dirty="0">
                <a:solidFill>
                  <a:schemeClr val="tx1"/>
                </a:solidFill>
                <a:latin typeface="Capital Group Sans" panose="02000503000000020004" pitchFamily="2" charset="0"/>
              </a:rPr>
              <a:t>Capital Group. All rights reserved. </a:t>
            </a:r>
            <a:endParaRPr b="0" i="0" dirty="0">
              <a:solidFill>
                <a:schemeClr val="tx1"/>
              </a:solidFill>
              <a:latin typeface="Capital Group Sans" panose="02000503000000020004" pitchFamily="2" charset="0"/>
            </a:endParaRPr>
          </a:p>
        </p:txBody>
      </p:sp>
      <p:sp>
        <p:nvSpPr>
          <p:cNvPr id="3" name="TextBox 2">
            <a:extLst>
              <a:ext uri="{FF2B5EF4-FFF2-40B4-BE49-F238E27FC236}">
                <a16:creationId xmlns:a16="http://schemas.microsoft.com/office/drawing/2014/main" id="{17537410-88A3-1442-A4A5-E3A1E6E16A9D}"/>
              </a:ext>
            </a:extLst>
          </p:cNvPr>
          <p:cNvSpPr txBox="1"/>
          <p:nvPr userDrawn="1"/>
        </p:nvSpPr>
        <p:spPr>
          <a:xfrm>
            <a:off x="695214" y="400522"/>
            <a:ext cx="65" cy="215444"/>
          </a:xfrm>
          <a:prstGeom prst="rect">
            <a:avLst/>
          </a:prstGeom>
          <a:ln w="12700">
            <a:miter lim="400000"/>
          </a:ln>
        </p:spPr>
        <p:txBody>
          <a:bodyPr wrap="none" lIns="0" tIns="0" rIns="0" bIns="0" rtlCol="0">
            <a:spAutoFit/>
          </a:bodyPr>
          <a:lstStyle/>
          <a:p>
            <a:endParaRPr lang="en-US" sz="1400" b="0" i="0" dirty="0">
              <a:latin typeface="Capital Group Sans" panose="02000503000000020004" pitchFamily="2" charset="0"/>
            </a:endParaRPr>
          </a:p>
        </p:txBody>
      </p:sp>
    </p:spTree>
  </p:cSld>
  <p:clrMap bg1="lt1" tx1="dk1" bg2="lt2" tx2="dk2" accent1="accent1" accent2="accent2" accent3="accent3" accent4="accent4" accent5="accent5" accent6="accent6" hlink="hlink" folHlink="folHlink"/>
  <p:sldLayoutIdLst>
    <p:sldLayoutId id="2147483702" r:id="rId1"/>
    <p:sldLayoutId id="2147483708" r:id="rId2"/>
    <p:sldLayoutId id="2147483703" r:id="rId3"/>
    <p:sldLayoutId id="2147483704" r:id="rId4"/>
    <p:sldLayoutId id="2147483706" r:id="rId5"/>
    <p:sldLayoutId id="2147483705" r:id="rId6"/>
    <p:sldLayoutId id="2147483707" r:id="rId7"/>
    <p:sldLayoutId id="2147483709" r:id="rId8"/>
    <p:sldLayoutId id="2147483710" r:id="rId9"/>
    <p:sldLayoutId id="2147483675" r:id="rId10"/>
    <p:sldLayoutId id="2147483716" r:id="rId11"/>
    <p:sldLayoutId id="2147483685" r:id="rId12"/>
    <p:sldLayoutId id="2147483689" r:id="rId13"/>
    <p:sldLayoutId id="2147483748" r:id="rId14"/>
    <p:sldLayoutId id="2147483745" r:id="rId15"/>
    <p:sldLayoutId id="2147483711" r:id="rId16"/>
  </p:sldLayoutIdLst>
  <p:transition spd="med"/>
  <p:hf hdr="0" dt="0"/>
  <p:txStyles>
    <p:titleStyle>
      <a:lvl1pPr marL="0" marR="0" indent="0" algn="l" defTabSz="228600" rtl="0" eaLnBrk="1" latinLnBrk="0" hangingPunct="1">
        <a:lnSpc>
          <a:spcPct val="95000"/>
        </a:lnSpc>
        <a:spcBef>
          <a:spcPts val="0"/>
        </a:spcBef>
        <a:spcAft>
          <a:spcPts val="0"/>
        </a:spcAft>
        <a:buClrTx/>
        <a:buSzTx/>
        <a:buFontTx/>
        <a:buNone/>
        <a:tabLst>
          <a:tab pos="476250" algn="l"/>
        </a:tabLst>
        <a:defRPr kumimoji="0" sz="2400" b="0" i="0" u="none" strike="noStrike" cap="none" spc="-24" normalizeH="0" baseline="0" dirty="0">
          <a:ln>
            <a:noFill/>
          </a:ln>
          <a:solidFill>
            <a:schemeClr val="accent1"/>
          </a:solidFill>
          <a:effectLst/>
          <a:uFillTx/>
          <a:latin typeface="Capital Group Sans" panose="02000503000000020004" pitchFamily="2" charset="0"/>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1" pos="360" userDrawn="1">
          <p15:clr>
            <a:srgbClr val="F26B43"/>
          </p15:clr>
        </p15:guide>
        <p15:guide id="2" pos="7320" userDrawn="1">
          <p15:clr>
            <a:srgbClr val="F26B43"/>
          </p15:clr>
        </p15:guide>
        <p15:guide id="3" orient="horz" pos="528" userDrawn="1">
          <p15:clr>
            <a:srgbClr val="F26B43"/>
          </p15:clr>
        </p15:guide>
        <p15:guide id="4" orient="horz" pos="1053" userDrawn="1">
          <p15:clr>
            <a:srgbClr val="FDE53C"/>
          </p15:clr>
        </p15:guide>
        <p15:guide id="5" orient="horz" pos="3936" userDrawn="1">
          <p15:clr>
            <a:srgbClr val="F26B43"/>
          </p15:clr>
        </p15:guide>
        <p15:guide id="6" pos="1037" userDrawn="1">
          <p15:clr>
            <a:srgbClr val="FDE53C"/>
          </p15:clr>
        </p15:guide>
        <p15:guide id="7" pos="6644" userDrawn="1">
          <p15:clr>
            <a:srgbClr val="FDE53C"/>
          </p15:clr>
        </p15:guide>
        <p15:guide id="8" orient="horz" pos="648" userDrawn="1">
          <p15:clr>
            <a:srgbClr val="F26B43"/>
          </p15:clr>
        </p15:guide>
        <p15:guide id="9" pos="1368" userDrawn="1">
          <p15:clr>
            <a:srgbClr val="F26B43"/>
          </p15:clr>
        </p15:guide>
        <p15:guide id="10" pos="1560" userDrawn="1">
          <p15:clr>
            <a:srgbClr val="F26B43"/>
          </p15:clr>
        </p15:guide>
        <p15:guide id="11" pos="2544" userDrawn="1">
          <p15:clr>
            <a:srgbClr val="F26B43"/>
          </p15:clr>
        </p15:guide>
        <p15:guide id="12" pos="2736" userDrawn="1">
          <p15:clr>
            <a:srgbClr val="F26B43"/>
          </p15:clr>
        </p15:guide>
        <p15:guide id="13" pos="3744" userDrawn="1">
          <p15:clr>
            <a:srgbClr val="F26B43"/>
          </p15:clr>
        </p15:guide>
        <p15:guide id="14" pos="3936" userDrawn="1">
          <p15:clr>
            <a:srgbClr val="F26B43"/>
          </p15:clr>
        </p15:guide>
        <p15:guide id="15" pos="4920" userDrawn="1">
          <p15:clr>
            <a:srgbClr val="F26B43"/>
          </p15:clr>
        </p15:guide>
        <p15:guide id="16" pos="5112" userDrawn="1">
          <p15:clr>
            <a:srgbClr val="F26B43"/>
          </p15:clr>
        </p15:guide>
        <p15:guide id="17" pos="6120" userDrawn="1">
          <p15:clr>
            <a:srgbClr val="F26B43"/>
          </p15:clr>
        </p15:guide>
        <p15:guide id="18" pos="6312" userDrawn="1">
          <p15:clr>
            <a:srgbClr val="F26B43"/>
          </p15:clr>
        </p15:guide>
        <p15:guide id="19" orient="horz" pos="2160" userDrawn="1">
          <p15:clr>
            <a:srgbClr val="F26B43"/>
          </p15:clr>
        </p15:guide>
        <p15:guide id="20" orient="horz" pos="23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9.em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emf"/><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capitalgroup.com/individual/planning/tools/ext/college-savings-calculator"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2.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capitalgroup.co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www.capitalgroup.com/individual/planning/college-savings.html"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emf"/><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4344-DABD-E70A-3C9C-FCC369CE01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BED174-A86B-C5BE-C1B2-07D1A2329339}"/>
              </a:ext>
            </a:extLst>
          </p:cNvPr>
          <p:cNvSpPr>
            <a:spLocks noGrp="1"/>
          </p:cNvSpPr>
          <p:nvPr>
            <p:ph type="title" idx="4294967295"/>
          </p:nvPr>
        </p:nvSpPr>
        <p:spPr>
          <a:xfrm>
            <a:off x="457200" y="1844476"/>
            <a:ext cx="6223000" cy="1470624"/>
          </a:xfrm>
        </p:spPr>
        <p:txBody>
          <a:bodyPr/>
          <a:lstStyle/>
          <a:p>
            <a:r>
              <a:rPr lang="en-US" sz="4400" b="1" dirty="0" err="1">
                <a:solidFill>
                  <a:schemeClr val="bg1"/>
                </a:solidFill>
                <a:latin typeface="Capital Group Sans" panose="02000503000000020004" pitchFamily="2" charset="0"/>
              </a:rPr>
              <a:t>CollegeAmerica</a:t>
            </a:r>
            <a:r>
              <a:rPr lang="en-US" sz="2800" b="1" baseline="30000" dirty="0">
                <a:solidFill>
                  <a:schemeClr val="bg1"/>
                </a:solidFill>
                <a:latin typeface="Capital Group Sans" panose="02000503000000020004" pitchFamily="2" charset="0"/>
              </a:rPr>
              <a:t>®</a:t>
            </a:r>
            <a:r>
              <a:rPr lang="en-US" sz="4400" b="1" dirty="0">
                <a:solidFill>
                  <a:schemeClr val="bg1"/>
                </a:solidFill>
                <a:latin typeface="Capital Group Sans" panose="02000503000000020004" pitchFamily="2" charset="0"/>
              </a:rPr>
              <a:t> </a:t>
            </a:r>
            <a:br>
              <a:rPr lang="en-US" sz="4400" b="1" dirty="0">
                <a:solidFill>
                  <a:schemeClr val="bg1"/>
                </a:solidFill>
                <a:latin typeface="Capital Group Sans" panose="02000503000000020004" pitchFamily="2" charset="0"/>
              </a:rPr>
            </a:br>
            <a:r>
              <a:rPr lang="en-US" sz="4400" b="1" dirty="0">
                <a:solidFill>
                  <a:schemeClr val="bg1"/>
                </a:solidFill>
                <a:latin typeface="Capital Group Sans" panose="02000503000000020004" pitchFamily="2" charset="0"/>
              </a:rPr>
              <a:t>at work</a:t>
            </a:r>
          </a:p>
        </p:txBody>
      </p:sp>
      <p:sp>
        <p:nvSpPr>
          <p:cNvPr id="5" name="Text Placeholder 4">
            <a:extLst>
              <a:ext uri="{FF2B5EF4-FFF2-40B4-BE49-F238E27FC236}">
                <a16:creationId xmlns:a16="http://schemas.microsoft.com/office/drawing/2014/main" id="{F5FB9C7F-D8A7-D3C1-94A6-38E9209AD991}"/>
              </a:ext>
            </a:extLst>
          </p:cNvPr>
          <p:cNvSpPr>
            <a:spLocks noGrp="1"/>
          </p:cNvSpPr>
          <p:nvPr>
            <p:ph type="body" sz="quarter" idx="4294967295"/>
          </p:nvPr>
        </p:nvSpPr>
        <p:spPr>
          <a:xfrm>
            <a:off x="457200" y="3503613"/>
            <a:ext cx="5059017" cy="346249"/>
          </a:xfrm>
        </p:spPr>
        <p:txBody>
          <a:bodyPr/>
          <a:lstStyle/>
          <a:p>
            <a:r>
              <a:rPr lang="en-US" dirty="0">
                <a:solidFill>
                  <a:schemeClr val="bg1"/>
                </a:solidFill>
                <a:latin typeface="Capital Group Sans" panose="02000503000000020004" pitchFamily="2" charset="0"/>
              </a:rPr>
              <a:t>529 savings plan for employees</a:t>
            </a:r>
          </a:p>
        </p:txBody>
      </p:sp>
      <p:pic>
        <p:nvPicPr>
          <p:cNvPr id="11" name="CG Logo R" descr="Logo. Capital Group. Registered Trademark.">
            <a:extLst>
              <a:ext uri="{FF2B5EF4-FFF2-40B4-BE49-F238E27FC236}">
                <a16:creationId xmlns:a16="http://schemas.microsoft.com/office/drawing/2014/main" id="{0C010901-B407-4E07-67D7-5BE70AB234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200" y="4637296"/>
            <a:ext cx="944658" cy="854075"/>
          </a:xfrm>
          <a:prstGeom prst="rect">
            <a:avLst/>
          </a:prstGeom>
        </p:spPr>
      </p:pic>
      <p:sp>
        <p:nvSpPr>
          <p:cNvPr id="13" name="TextBox 12">
            <a:extLst>
              <a:ext uri="{FF2B5EF4-FFF2-40B4-BE49-F238E27FC236}">
                <a16:creationId xmlns:a16="http://schemas.microsoft.com/office/drawing/2014/main" id="{989764D5-37F0-67C5-EBD1-C3BF2AF5108E}"/>
              </a:ext>
            </a:extLst>
          </p:cNvPr>
          <p:cNvSpPr txBox="1"/>
          <p:nvPr/>
        </p:nvSpPr>
        <p:spPr>
          <a:xfrm>
            <a:off x="457201" y="5834988"/>
            <a:ext cx="5486400" cy="3462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ct val="100000"/>
              </a:lnSpc>
              <a:spcBef>
                <a:spcPts val="0"/>
              </a:spcBef>
              <a:spcAft>
                <a:spcPts val="300"/>
              </a:spcAft>
              <a:buClrTx/>
              <a:buSzTx/>
              <a:buFontTx/>
              <a:buNone/>
              <a:tabLst/>
            </a:pPr>
            <a:r>
              <a:rPr kumimoji="0" lang="en-US" sz="1000" b="1" u="none" strike="noStrike" cap="none" spc="0" normalizeH="0" baseline="0" dirty="0">
                <a:ln>
                  <a:noFill/>
                </a:ln>
                <a:solidFill>
                  <a:schemeClr val="bg1"/>
                </a:solidFill>
                <a:effectLst/>
                <a:uFillTx/>
                <a:latin typeface="Capital Group Sans" panose="02000503000000020004" pitchFamily="2" charset="0"/>
                <a:sym typeface="Avenir Next LT Com Regular"/>
              </a:rPr>
              <a:t>Investments are not FDIC-insured, nor are they deposits of or </a:t>
            </a:r>
            <a:br>
              <a:rPr kumimoji="0" lang="en-US" sz="1000" b="1" u="none" strike="noStrike" cap="none" spc="0" normalizeH="0" baseline="0" dirty="0">
                <a:ln>
                  <a:noFill/>
                </a:ln>
                <a:solidFill>
                  <a:schemeClr val="bg1"/>
                </a:solidFill>
                <a:effectLst/>
                <a:uFillTx/>
                <a:latin typeface="Capital Group Sans" panose="02000503000000020004" pitchFamily="2" charset="0"/>
                <a:sym typeface="Avenir Next LT Com Regular"/>
              </a:rPr>
            </a:br>
            <a:r>
              <a:rPr kumimoji="0" lang="en-US" sz="1000" b="1" u="none" strike="noStrike" cap="none" spc="0" normalizeH="0" baseline="0" dirty="0">
                <a:ln>
                  <a:noFill/>
                </a:ln>
                <a:solidFill>
                  <a:schemeClr val="bg1"/>
                </a:solidFill>
                <a:effectLst/>
                <a:uFillTx/>
                <a:latin typeface="Capital Group Sans" panose="02000503000000020004" pitchFamily="2" charset="0"/>
                <a:sym typeface="Avenir Next LT Com Regular"/>
              </a:rPr>
              <a:t>guaranteed by a bank or any other entity, so they may lose value.</a:t>
            </a:r>
          </a:p>
        </p:txBody>
      </p:sp>
      <p:sp>
        <p:nvSpPr>
          <p:cNvPr id="22" name="Text Placeholder 35">
            <a:extLst>
              <a:ext uri="{FF2B5EF4-FFF2-40B4-BE49-F238E27FC236}">
                <a16:creationId xmlns:a16="http://schemas.microsoft.com/office/drawing/2014/main" id="{C4A06DB3-9B91-BB0E-91D7-9E5190C48F8C}"/>
              </a:ext>
            </a:extLst>
          </p:cNvPr>
          <p:cNvSpPr txBox="1">
            <a:spLocks/>
          </p:cNvSpPr>
          <p:nvPr/>
        </p:nvSpPr>
        <p:spPr>
          <a:xfrm>
            <a:off x="457200" y="6001805"/>
            <a:ext cx="5486400" cy="548640"/>
          </a:xfrm>
          <a:prstGeom prst="rect">
            <a:avLst/>
          </a:prstGeom>
        </p:spPr>
        <p:txBody>
          <a:bodyPr lIns="0" rIns="0" anchor="b" anchorCtr="0"/>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Aft>
                <a:spcPts val="0"/>
              </a:spcAft>
            </a:pPr>
            <a:r>
              <a:rPr lang="en-US" sz="800" dirty="0">
                <a:solidFill>
                  <a:schemeClr val="bg1"/>
                </a:solidFill>
                <a:latin typeface="Capital Group Sans" panose="02000503000000020004" pitchFamily="2" charset="0"/>
              </a:rPr>
              <a:t>© 2026 Capital Group. All rights reserved. </a:t>
            </a:r>
            <a:br>
              <a:rPr lang="en-US" sz="800" dirty="0">
                <a:solidFill>
                  <a:schemeClr val="bg1"/>
                </a:solidFill>
                <a:latin typeface="Capital Group Sans" panose="02000503000000020004" pitchFamily="2" charset="0"/>
              </a:rPr>
            </a:br>
            <a:r>
              <a:rPr lang="en-US" sz="800" dirty="0">
                <a:solidFill>
                  <a:schemeClr val="bg1"/>
                </a:solidFill>
                <a:latin typeface="Capital Group Sans" panose="02000503000000020004" pitchFamily="2" charset="0"/>
              </a:rPr>
              <a:t>Lit. No. CAERPO-001-0726  CGD/9318-S112099</a:t>
            </a:r>
          </a:p>
        </p:txBody>
      </p:sp>
      <p:pic>
        <p:nvPicPr>
          <p:cNvPr id="7" name="Graphic 6" descr="Logo. CollegeAmerica is a nationwide plan sponsored by Commonwealth Savers. Service Mark.">
            <a:extLst>
              <a:ext uri="{FF2B5EF4-FFF2-40B4-BE49-F238E27FC236}">
                <a16:creationId xmlns:a16="http://schemas.microsoft.com/office/drawing/2014/main" id="{909387BB-DA3F-10C8-B76B-B46DA2DE93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9188" y="6099912"/>
            <a:ext cx="4840001" cy="363245"/>
          </a:xfrm>
          <a:prstGeom prst="rect">
            <a:avLst/>
          </a:prstGeom>
        </p:spPr>
      </p:pic>
    </p:spTree>
    <p:extLst>
      <p:ext uri="{BB962C8B-B14F-4D97-AF65-F5344CB8AC3E}">
        <p14:creationId xmlns:p14="http://schemas.microsoft.com/office/powerpoint/2010/main" val="157830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EC1FDB-6364-1A49-8259-94E2E0398B48}"/>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936" name="“There is mounting evidence  that near-term momentum is building in the global economy  and the cycle appears to be  self-sustaining, particularly  with respect to Europe.”"/>
          <p:cNvSpPr txBox="1">
            <a:spLocks noGrp="1"/>
          </p:cNvSpPr>
          <p:nvPr>
            <p:ph type="body" idx="1"/>
          </p:nvPr>
        </p:nvSpPr>
        <p:spPr>
          <a:xfrm>
            <a:off x="726387" y="869264"/>
            <a:ext cx="6568493" cy="2395045"/>
          </a:xfrm>
        </p:spPr>
        <p:txBody>
          <a:bodyPr/>
          <a:lstStyle/>
          <a:p>
            <a:pPr marL="174625" indent="-174625">
              <a:tabLst>
                <a:tab pos="282575" algn="l"/>
              </a:tabLst>
            </a:pPr>
            <a:r>
              <a:rPr lang="en-US" sz="2400" b="1" dirty="0">
                <a:solidFill>
                  <a:srgbClr val="0068AE"/>
                </a:solidFill>
                <a:latin typeface="Capital Group Sans" panose="02000503000000020004" pitchFamily="2" charset="0"/>
              </a:rPr>
              <a:t>“The benefits of a college education extend beyond financial gains. More educated </a:t>
            </a:r>
            <a:br>
              <a:rPr lang="en-US" sz="2400" b="1" dirty="0">
                <a:solidFill>
                  <a:srgbClr val="0068AE"/>
                </a:solidFill>
                <a:latin typeface="Capital Group Sans" panose="02000503000000020004" pitchFamily="2" charset="0"/>
              </a:rPr>
            </a:br>
            <a:r>
              <a:rPr lang="en-US" sz="2400" b="1" dirty="0">
                <a:solidFill>
                  <a:srgbClr val="0068AE"/>
                </a:solidFill>
                <a:latin typeface="Capital Group Sans" panose="02000503000000020004" pitchFamily="2" charset="0"/>
              </a:rPr>
              <a:t>citizens have greater access to health care </a:t>
            </a:r>
            <a:br>
              <a:rPr lang="en-US" sz="2400" b="1" dirty="0">
                <a:solidFill>
                  <a:srgbClr val="0068AE"/>
                </a:solidFill>
                <a:latin typeface="Capital Group Sans" panose="02000503000000020004" pitchFamily="2" charset="0"/>
              </a:rPr>
            </a:br>
            <a:r>
              <a:rPr lang="en-US" sz="2400" b="1" dirty="0">
                <a:solidFill>
                  <a:srgbClr val="0068AE"/>
                </a:solidFill>
                <a:latin typeface="Capital Group Sans" panose="02000503000000020004" pitchFamily="2" charset="0"/>
              </a:rPr>
              <a:t>and retirement plans. They are more likely to prioritize healthy behaviors, pursue civic engagement, and to provide better opportunities for their children.”</a:t>
            </a:r>
          </a:p>
        </p:txBody>
      </p:sp>
      <p:sp>
        <p:nvSpPr>
          <p:cNvPr id="12" name="Robert Lind"/>
          <p:cNvSpPr txBox="1">
            <a:spLocks noGrp="1"/>
          </p:cNvSpPr>
          <p:nvPr>
            <p:ph type="body" sz="quarter" idx="13"/>
          </p:nvPr>
        </p:nvSpPr>
        <p:spPr>
          <a:xfrm>
            <a:off x="914671" y="3738828"/>
            <a:ext cx="9971278" cy="301911"/>
          </a:xfrm>
        </p:spPr>
        <p:txBody>
          <a:bodyPr/>
          <a:lstStyle/>
          <a:p>
            <a:r>
              <a:rPr lang="en-US" b="1" dirty="0">
                <a:solidFill>
                  <a:srgbClr val="0068AE"/>
                </a:solidFill>
                <a:latin typeface="Capital Group Sans" panose="02000503000000020004" pitchFamily="2" charset="0"/>
              </a:rPr>
              <a:t>— The College Board</a:t>
            </a:r>
          </a:p>
        </p:txBody>
      </p:sp>
      <p:sp>
        <p:nvSpPr>
          <p:cNvPr id="937" name="Slide Number">
            <a:extLst>
              <a:ext uri="{C183D7F6-B498-43B3-948B-1728B52AA6E4}">
                <adec:decorative xmlns:adec="http://schemas.microsoft.com/office/drawing/2017/decorative" val="1"/>
              </a:ext>
            </a:extLst>
          </p:cNvPr>
          <p:cNvSpPr txBox="1">
            <a:spLocks noGrp="1"/>
          </p:cNvSpPr>
          <p:nvPr>
            <p:ph type="sldNum" sz="quarter" idx="2"/>
          </p:nvPr>
        </p:nvSpPr>
        <p:spPr/>
        <p:txBody>
          <a:bodyPr/>
          <a:lstStyle/>
          <a:p>
            <a:fld id="{86CB4B4D-7CA3-9044-876B-883B54F8677D}" type="slidenum">
              <a:rPr lang="en-US" smtClean="0">
                <a:solidFill>
                  <a:srgbClr val="7D726D"/>
                </a:solidFill>
                <a:latin typeface="Capital Group Sans" panose="02000503000000020004" pitchFamily="2" charset="0"/>
              </a:rPr>
              <a:pPr/>
              <a:t>2</a:t>
            </a:fld>
            <a:endParaRPr lang="en-US" dirty="0">
              <a:solidFill>
                <a:srgbClr val="7D726D"/>
              </a:solidFill>
              <a:latin typeface="Capital Group Sans" panose="02000503000000020004" pitchFamily="2" charset="0"/>
            </a:endParaRPr>
          </a:p>
        </p:txBody>
      </p:sp>
      <p:sp>
        <p:nvSpPr>
          <p:cNvPr id="9" name="Footer Placeholder 20">
            <a:extLst>
              <a:ext uri="{FF2B5EF4-FFF2-40B4-BE49-F238E27FC236}">
                <a16:creationId xmlns:a16="http://schemas.microsoft.com/office/drawing/2014/main" id="{6009901B-13DE-4A07-8828-DE1A9C371A74}"/>
              </a:ext>
            </a:extLst>
          </p:cNvPr>
          <p:cNvSpPr txBox="1">
            <a:spLocks/>
          </p:cNvSpPr>
          <p:nvPr/>
        </p:nvSpPr>
        <p:spPr>
          <a:xfrm>
            <a:off x="571498" y="5739407"/>
            <a:ext cx="11049002" cy="642368"/>
          </a:xfrm>
          <a:prstGeom prst="rect">
            <a:avLst/>
          </a:prstGeom>
        </p:spPr>
        <p:txBody>
          <a:bodyPr l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gn="l" hangingPunct="1">
              <a:lnSpc>
                <a:spcPts val="900"/>
              </a:lnSpc>
            </a:pPr>
            <a:r>
              <a:rPr lang="en-US" sz="800" dirty="0">
                <a:solidFill>
                  <a:schemeClr val="tx1">
                    <a:lumMod val="75000"/>
                    <a:lumOff val="25000"/>
                  </a:schemeClr>
                </a:solidFill>
                <a:latin typeface="Capital Group Sans" panose="02000503000000020004" pitchFamily="2" charset="0"/>
              </a:rPr>
              <a:t>Source:</a:t>
            </a:r>
            <a:r>
              <a:rPr lang="en-US" sz="800" i="1" dirty="0">
                <a:solidFill>
                  <a:schemeClr val="tx1">
                    <a:lumMod val="75000"/>
                    <a:lumOff val="25000"/>
                  </a:schemeClr>
                </a:solidFill>
                <a:latin typeface="Capital Group Sans" panose="02000503000000020004" pitchFamily="2" charset="0"/>
              </a:rPr>
              <a:t> Education Pays 2023: The Benefits of Higher Education for Individuals and Society,</a:t>
            </a:r>
            <a:r>
              <a:rPr lang="en-US" sz="800" dirty="0">
                <a:solidFill>
                  <a:schemeClr val="tx1">
                    <a:lumMod val="75000"/>
                    <a:lumOff val="25000"/>
                  </a:schemeClr>
                </a:solidFill>
                <a:latin typeface="Capital Group Sans" panose="02000503000000020004" pitchFamily="2" charset="0"/>
              </a:rPr>
              <a:t> College Board, February 2023.</a:t>
            </a:r>
          </a:p>
        </p:txBody>
      </p:sp>
      <p:sp>
        <p:nvSpPr>
          <p:cNvPr id="7" name="© The Capital Group Companies, Inc.">
            <a:extLs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D835D-B5B0-99F3-DE3E-1FCAF49A5F9C}"/>
            </a:ext>
          </a:extLst>
        </p:cNvPr>
        <p:cNvGrpSpPr/>
        <p:nvPr/>
      </p:nvGrpSpPr>
      <p:grpSpPr>
        <a:xfrm>
          <a:off x="0" y="0"/>
          <a:ext cx="0" cy="0"/>
          <a:chOff x="0" y="0"/>
          <a:chExt cx="0" cy="0"/>
        </a:xfrm>
      </p:grpSpPr>
      <p:sp>
        <p:nvSpPr>
          <p:cNvPr id="19" name="Title 2">
            <a:extLst>
              <a:ext uri="{FF2B5EF4-FFF2-40B4-BE49-F238E27FC236}">
                <a16:creationId xmlns:a16="http://schemas.microsoft.com/office/drawing/2014/main" id="{2445A2E2-FDF6-B9F4-CD88-E692A2AD1193}"/>
              </a:ext>
            </a:extLst>
          </p:cNvPr>
          <p:cNvSpPr>
            <a:spLocks noGrp="1"/>
          </p:cNvSpPr>
          <p:nvPr>
            <p:ph type="title"/>
          </p:nvPr>
        </p:nvSpPr>
        <p:spPr>
          <a:xfrm>
            <a:off x="571498" y="0"/>
            <a:ext cx="11048207" cy="822960"/>
          </a:xfrm>
        </p:spPr>
        <p:txBody>
          <a:bodyPr/>
          <a:lstStyle/>
          <a:p>
            <a:r>
              <a:rPr lang="en-US" b="1" dirty="0">
                <a:solidFill>
                  <a:srgbClr val="0068AE"/>
                </a:solidFill>
                <a:latin typeface="Capital Group Sans" panose="02000503000000020004" pitchFamily="2" charset="0"/>
              </a:rPr>
              <a:t>Your employer is one of the 6.0% </a:t>
            </a:r>
            <a:endParaRPr lang="en-US" sz="2000" b="1" dirty="0">
              <a:solidFill>
                <a:srgbClr val="0068AE"/>
              </a:solidFill>
              <a:latin typeface="Capital Group Sans" panose="02000503000000020004" pitchFamily="2" charset="0"/>
            </a:endParaRPr>
          </a:p>
        </p:txBody>
      </p:sp>
      <p:graphicFrame>
        <p:nvGraphicFramePr>
          <p:cNvPr id="9" name="Chart 8" descr="Bar chart showing 88% of investors would likely open a 529 account if one was offered at work but only 6.5% of employers offer a 529 plan via employee payroll.">
            <a:extLst>
              <a:ext uri="{FF2B5EF4-FFF2-40B4-BE49-F238E27FC236}">
                <a16:creationId xmlns:a16="http://schemas.microsoft.com/office/drawing/2014/main" id="{039AD006-6329-1CBF-393F-69931466DBF0}"/>
              </a:ext>
            </a:extLst>
          </p:cNvPr>
          <p:cNvGraphicFramePr/>
          <p:nvPr>
            <p:extLst>
              <p:ext uri="{D42A27DB-BD31-4B8C-83A1-F6EECF244321}">
                <p14:modId xmlns:p14="http://schemas.microsoft.com/office/powerpoint/2010/main" val="947987143"/>
              </p:ext>
            </p:extLst>
          </p:nvPr>
        </p:nvGraphicFramePr>
        <p:xfrm>
          <a:off x="1898404" y="1064670"/>
          <a:ext cx="8128000" cy="3701023"/>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5C31BA27-6485-F377-41B6-90357F57D6F0}"/>
              </a:ext>
              <a:ext uri="{C183D7F6-B498-43B3-948B-1728B52AA6E4}">
                <adec:decorative xmlns:adec="http://schemas.microsoft.com/office/drawing/2017/decorative" val="1"/>
              </a:ext>
            </a:extLst>
          </p:cNvPr>
          <p:cNvGrpSpPr/>
          <p:nvPr/>
        </p:nvGrpSpPr>
        <p:grpSpPr>
          <a:xfrm>
            <a:off x="2494754" y="4630034"/>
            <a:ext cx="6461839" cy="1339345"/>
            <a:chOff x="2494754" y="4783756"/>
            <a:chExt cx="6461839" cy="1339345"/>
          </a:xfrm>
        </p:grpSpPr>
        <p:cxnSp>
          <p:nvCxnSpPr>
            <p:cNvPr id="31" name="Straight Connector 30">
              <a:extLst>
                <a:ext uri="{FF2B5EF4-FFF2-40B4-BE49-F238E27FC236}">
                  <a16:creationId xmlns:a16="http://schemas.microsoft.com/office/drawing/2014/main" id="{28CF5F6F-E12F-BC5E-EC6C-25BBC4E66980}"/>
                </a:ext>
              </a:extLst>
            </p:cNvPr>
            <p:cNvCxnSpPr/>
            <p:nvPr/>
          </p:nvCxnSpPr>
          <p:spPr>
            <a:xfrm>
              <a:off x="2850356" y="4783756"/>
              <a:ext cx="6091949" cy="0"/>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8" name="TextBox 27">
              <a:extLst>
                <a:ext uri="{FF2B5EF4-FFF2-40B4-BE49-F238E27FC236}">
                  <a16:creationId xmlns:a16="http://schemas.microsoft.com/office/drawing/2014/main" id="{345EDB5E-F971-F3FB-E171-A5A4D737B19C}"/>
                </a:ext>
              </a:extLst>
            </p:cNvPr>
            <p:cNvSpPr txBox="1"/>
            <p:nvPr/>
          </p:nvSpPr>
          <p:spPr>
            <a:xfrm>
              <a:off x="6270543" y="4879171"/>
              <a:ext cx="2686050" cy="1243930"/>
            </a:xfrm>
            <a:prstGeom prst="rect">
              <a:avLst/>
            </a:prstGeom>
            <a:ln w="12700">
              <a:miter lim="400000"/>
            </a:ln>
          </p:spPr>
          <p:txBody>
            <a:bodyPr wrap="square" lIns="0" tIns="0" rIns="0" bIns="0" rtlCol="0">
              <a:spAutoFit/>
            </a:bodyPr>
            <a:lstStyle/>
            <a:p>
              <a:r>
                <a:rPr lang="en-US" sz="1600" b="1" dirty="0">
                  <a:latin typeface="Capital Group Sans" panose="02000503000000020004" pitchFamily="2" charset="0"/>
                </a:rPr>
                <a:t>Percent of employers offering a 529 plan via employee payroll deductions</a:t>
              </a:r>
              <a:r>
                <a:rPr lang="en-US" sz="1600" b="1" baseline="30000" dirty="0">
                  <a:solidFill>
                    <a:schemeClr val="tx1"/>
                  </a:solidFill>
                  <a:latin typeface="Capital Group Sans" panose="02000503000000020004" pitchFamily="2" charset="0"/>
                </a:rPr>
                <a:t>†</a:t>
              </a:r>
              <a:endParaRPr lang="en-US" sz="1600" b="1" dirty="0">
                <a:latin typeface="Capital Group Sans" panose="02000503000000020004" pitchFamily="2" charset="0"/>
              </a:endParaRPr>
            </a:p>
            <a:p>
              <a:pPr>
                <a:spcBef>
                  <a:spcPts val="100"/>
                </a:spcBef>
                <a:spcAft>
                  <a:spcPts val="3600"/>
                </a:spcAft>
              </a:pPr>
              <a:endParaRPr lang="en-US" sz="1600" b="1" dirty="0">
                <a:solidFill>
                  <a:schemeClr val="tx1"/>
                </a:solidFill>
                <a:latin typeface="Capital Group Sans" panose="02000503000000020004" pitchFamily="2" charset="0"/>
              </a:endParaRPr>
            </a:p>
          </p:txBody>
        </p:sp>
        <p:grpSp>
          <p:nvGrpSpPr>
            <p:cNvPr id="5" name="Group 4">
              <a:extLst>
                <a:ext uri="{FF2B5EF4-FFF2-40B4-BE49-F238E27FC236}">
                  <a16:creationId xmlns:a16="http://schemas.microsoft.com/office/drawing/2014/main" id="{BA6A9FFD-7F7F-A404-67FA-C36509CD51A6}"/>
                </a:ext>
              </a:extLst>
            </p:cNvPr>
            <p:cNvGrpSpPr/>
            <p:nvPr/>
          </p:nvGrpSpPr>
          <p:grpSpPr>
            <a:xfrm>
              <a:off x="2494754" y="4867741"/>
              <a:ext cx="3474720" cy="763516"/>
              <a:chOff x="9326851" y="4716752"/>
              <a:chExt cx="3474720" cy="763516"/>
            </a:xfrm>
          </p:grpSpPr>
          <p:sp>
            <p:nvSpPr>
              <p:cNvPr id="17" name="TextBox 16">
                <a:extLst>
                  <a:ext uri="{FF2B5EF4-FFF2-40B4-BE49-F238E27FC236}">
                    <a16:creationId xmlns:a16="http://schemas.microsoft.com/office/drawing/2014/main" id="{94521DCB-6784-D4BD-A27A-E907FE1B854D}"/>
                  </a:ext>
                </a:extLst>
              </p:cNvPr>
              <p:cNvSpPr txBox="1"/>
              <p:nvPr/>
            </p:nvSpPr>
            <p:spPr>
              <a:xfrm>
                <a:off x="9537793" y="4716752"/>
                <a:ext cx="3184361" cy="738664"/>
              </a:xfrm>
              <a:prstGeom prst="rect">
                <a:avLst/>
              </a:prstGeom>
              <a:ln w="12700">
                <a:miter lim="400000"/>
              </a:ln>
            </p:spPr>
            <p:txBody>
              <a:bodyPr wrap="square" lIns="0" tIns="0" rIns="0" bIns="0" rtlCol="0">
                <a:spAutoFit/>
              </a:bodyPr>
              <a:lstStyle/>
              <a:p>
                <a:pPr>
                  <a:spcBef>
                    <a:spcPts val="600"/>
                  </a:spcBef>
                  <a:spcAft>
                    <a:spcPts val="600"/>
                  </a:spcAft>
                </a:pPr>
                <a:r>
                  <a:rPr lang="en-US" sz="1600" b="1" dirty="0">
                    <a:latin typeface="Capital Group Sans" panose="02000503000000020004" pitchFamily="2" charset="0"/>
                  </a:rPr>
                  <a:t>Percent of investors who </a:t>
                </a:r>
                <a:br>
                  <a:rPr lang="en-US" sz="1600" b="1" dirty="0">
                    <a:latin typeface="Capital Group Sans" panose="02000503000000020004" pitchFamily="2" charset="0"/>
                  </a:rPr>
                </a:br>
                <a:br>
                  <a:rPr lang="en-US" sz="1600" b="1" dirty="0">
                    <a:latin typeface="Capital Group Sans" panose="02000503000000020004" pitchFamily="2" charset="0"/>
                  </a:rPr>
                </a:br>
                <a:endParaRPr lang="en-US" sz="1600" b="1" dirty="0">
                  <a:latin typeface="Capital Group Sans" panose="02000503000000020004" pitchFamily="2" charset="0"/>
                </a:endParaRPr>
              </a:p>
            </p:txBody>
          </p:sp>
          <p:sp>
            <p:nvSpPr>
              <p:cNvPr id="3" name="TextBox 2">
                <a:extLst>
                  <a:ext uri="{FF2B5EF4-FFF2-40B4-BE49-F238E27FC236}">
                    <a16:creationId xmlns:a16="http://schemas.microsoft.com/office/drawing/2014/main" id="{56B9DCBF-38DD-3792-A734-A3C802FC4D1F}"/>
                  </a:ext>
                </a:extLst>
              </p:cNvPr>
              <p:cNvSpPr txBox="1"/>
              <p:nvPr/>
            </p:nvSpPr>
            <p:spPr>
              <a:xfrm>
                <a:off x="9326851" y="4972135"/>
                <a:ext cx="3474720" cy="246221"/>
              </a:xfrm>
              <a:prstGeom prst="rect">
                <a:avLst/>
              </a:prstGeom>
              <a:ln w="12700">
                <a:miter lim="400000"/>
              </a:ln>
            </p:spPr>
            <p:txBody>
              <a:bodyPr wrap="square" lIns="0" tIns="0" rIns="0" bIns="0" rtlCol="0">
                <a:spAutoFit/>
              </a:bodyPr>
              <a:lstStyle/>
              <a:p>
                <a:r>
                  <a:rPr lang="en-US" sz="1600" b="1" dirty="0">
                    <a:latin typeface="Capital Group Sans" panose="02000503000000020004" pitchFamily="2" charset="0"/>
                  </a:rPr>
                  <a:t>would likely open a 529 account</a:t>
                </a:r>
              </a:p>
            </p:txBody>
          </p:sp>
          <p:sp>
            <p:nvSpPr>
              <p:cNvPr id="4" name="TextBox 3">
                <a:extLst>
                  <a:ext uri="{FF2B5EF4-FFF2-40B4-BE49-F238E27FC236}">
                    <a16:creationId xmlns:a16="http://schemas.microsoft.com/office/drawing/2014/main" id="{3B123D5F-3504-3D0D-C3BC-A122C42D271D}"/>
                  </a:ext>
                </a:extLst>
              </p:cNvPr>
              <p:cNvSpPr txBox="1"/>
              <p:nvPr/>
            </p:nvSpPr>
            <p:spPr>
              <a:xfrm>
                <a:off x="9815537" y="5234047"/>
                <a:ext cx="2801134" cy="246221"/>
              </a:xfrm>
              <a:prstGeom prst="rect">
                <a:avLst/>
              </a:prstGeom>
              <a:ln w="12700">
                <a:miter lim="400000"/>
              </a:ln>
            </p:spPr>
            <p:txBody>
              <a:bodyPr wrap="square" lIns="0" tIns="0" rIns="0" bIns="0" rtlCol="0">
                <a:spAutoFit/>
              </a:bodyPr>
              <a:lstStyle/>
              <a:p>
                <a:r>
                  <a:rPr lang="en-US" sz="1600" b="1" dirty="0">
                    <a:latin typeface="Capital Group Sans" panose="02000503000000020004" pitchFamily="2" charset="0"/>
                  </a:rPr>
                  <a:t>if one was offered at work*</a:t>
                </a:r>
              </a:p>
            </p:txBody>
          </p:sp>
        </p:grpSp>
      </p:grpSp>
      <p:sp>
        <p:nvSpPr>
          <p:cNvPr id="20" name="Slide Number Placeholder 5">
            <a:extLst>
              <a:ext uri="{FF2B5EF4-FFF2-40B4-BE49-F238E27FC236}">
                <a16:creationId xmlns:a16="http://schemas.microsoft.com/office/drawing/2014/main" id="{E799FE8F-F034-F843-BB44-035094CCC157}"/>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fld id="{86CB4B4D-7CA3-9044-876B-883B54F8677D}" type="slidenum">
              <a:rPr lang="en-US" smtClean="0"/>
              <a:pPr/>
              <a:t>3</a:t>
            </a:fld>
            <a:endParaRPr lang="en-US" dirty="0"/>
          </a:p>
        </p:txBody>
      </p:sp>
      <p:sp>
        <p:nvSpPr>
          <p:cNvPr id="21" name="Footer Placeholder 20">
            <a:extLst>
              <a:ext uri="{FF2B5EF4-FFF2-40B4-BE49-F238E27FC236}">
                <a16:creationId xmlns:a16="http://schemas.microsoft.com/office/drawing/2014/main" id="{D839952F-3ECD-4FE5-4C53-C4CCCC2C63AA}"/>
              </a:ext>
            </a:extLst>
          </p:cNvPr>
          <p:cNvSpPr txBox="1">
            <a:spLocks/>
          </p:cNvSpPr>
          <p:nvPr/>
        </p:nvSpPr>
        <p:spPr>
          <a:xfrm>
            <a:off x="570703" y="5643154"/>
            <a:ext cx="11049002" cy="642368"/>
          </a:xfrm>
          <a:prstGeom prst="rect">
            <a:avLst/>
          </a:prstGeom>
        </p:spPr>
        <p:txBody>
          <a:bodyPr l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gn="l" hangingPunct="1"/>
            <a:r>
              <a:rPr lang="en-US" sz="800" dirty="0">
                <a:solidFill>
                  <a:schemeClr val="accent5"/>
                </a:solidFill>
                <a:latin typeface="Capital Group Sans" panose="02000503000000020004" pitchFamily="2" charset="0"/>
              </a:rPr>
              <a:t>Footnotes/Important information:</a:t>
            </a:r>
            <a:endParaRPr lang="en-US" sz="800" b="0" dirty="0">
              <a:solidFill>
                <a:schemeClr val="accent5"/>
              </a:solidFill>
              <a:effectLst/>
              <a:latin typeface="Capital Group Sans" panose="02000503000000020004" pitchFamily="2" charset="0"/>
            </a:endParaRPr>
          </a:p>
          <a:p>
            <a:pPr algn="l" hangingPunct="1"/>
            <a:r>
              <a:rPr lang="en-US" sz="800" b="0" dirty="0">
                <a:solidFill>
                  <a:schemeClr val="accent5"/>
                </a:solidFill>
                <a:effectLst/>
                <a:latin typeface="Capital Group Sans" panose="02000503000000020004" pitchFamily="2" charset="0"/>
              </a:rPr>
              <a:t>*</a:t>
            </a:r>
            <a:r>
              <a:rPr lang="en-US" sz="800" b="0" i="1" dirty="0">
                <a:solidFill>
                  <a:schemeClr val="accent5"/>
                </a:solidFill>
                <a:effectLst/>
                <a:latin typeface="Capital Group Sans" panose="02000503000000020004" pitchFamily="2" charset="0"/>
              </a:rPr>
              <a:t>529 Industry Analysis (2025 edition)</a:t>
            </a:r>
            <a:r>
              <a:rPr lang="en-US" sz="800" b="0" dirty="0">
                <a:solidFill>
                  <a:schemeClr val="accent5"/>
                </a:solidFill>
                <a:effectLst/>
                <a:latin typeface="Capital Group Sans" panose="02000503000000020004" pitchFamily="2" charset="0"/>
              </a:rPr>
              <a:t>, ISS Market Intelligence. </a:t>
            </a:r>
          </a:p>
          <a:p>
            <a:pPr algn="l" hangingPunct="1"/>
            <a:r>
              <a:rPr lang="en-US" sz="800" baseline="30000" dirty="0">
                <a:solidFill>
                  <a:schemeClr val="accent5"/>
                </a:solidFill>
                <a:latin typeface="Capital Group Sans" panose="02000503000000020004" pitchFamily="2" charset="0"/>
              </a:rPr>
              <a:t>†</a:t>
            </a:r>
            <a:r>
              <a:rPr lang="en-US" sz="800" i="1" dirty="0">
                <a:solidFill>
                  <a:schemeClr val="accent5"/>
                </a:solidFill>
                <a:latin typeface="Capital Group Sans" panose="02000503000000020004" pitchFamily="2" charset="0"/>
              </a:rPr>
              <a:t>New Proprietary Survey on 529 Employer Channel,</a:t>
            </a:r>
            <a:r>
              <a:rPr lang="en-US" sz="800" dirty="0">
                <a:solidFill>
                  <a:schemeClr val="accent5"/>
                </a:solidFill>
                <a:latin typeface="Capital Group Sans" panose="02000503000000020004" pitchFamily="2" charset="0"/>
              </a:rPr>
              <a:t> ISS Market Intelligence, February 23, 2026.</a:t>
            </a:r>
          </a:p>
        </p:txBody>
      </p:sp>
    </p:spTree>
    <p:extLst>
      <p:ext uri="{BB962C8B-B14F-4D97-AF65-F5344CB8AC3E}">
        <p14:creationId xmlns:p14="http://schemas.microsoft.com/office/powerpoint/2010/main" val="214819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p:cNvSpPr>
            <a:spLocks noGrp="1"/>
          </p:cNvSpPr>
          <p:nvPr>
            <p:ph type="title"/>
          </p:nvPr>
        </p:nvSpPr>
        <p:spPr>
          <a:xfrm>
            <a:off x="571498" y="0"/>
            <a:ext cx="11048207" cy="822960"/>
          </a:xfrm>
        </p:spPr>
        <p:txBody>
          <a:bodyPr/>
          <a:lstStyle/>
          <a:p>
            <a:r>
              <a:rPr lang="en-US" b="1" dirty="0">
                <a:solidFill>
                  <a:srgbClr val="0068AE"/>
                </a:solidFill>
                <a:latin typeface="Capital Group Sans" panose="02000503000000020004" pitchFamily="2" charset="0"/>
              </a:rPr>
              <a:t>Why a 529?</a:t>
            </a:r>
          </a:p>
        </p:txBody>
      </p:sp>
      <p:pic>
        <p:nvPicPr>
          <p:cNvPr id="3" name="Picture 2">
            <a:extLst>
              <a:ext uri="{FF2B5EF4-FFF2-40B4-BE49-F238E27FC236}">
                <a16:creationId xmlns:a16="http://schemas.microsoft.com/office/drawing/2014/main" id="{5217CD28-650E-6242-A732-B7CE3A7E1F8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4612" y="1088349"/>
            <a:ext cx="2056739" cy="1924046"/>
          </a:xfrm>
          <a:prstGeom prst="rect">
            <a:avLst/>
          </a:prstGeom>
        </p:spPr>
      </p:pic>
      <p:sp>
        <p:nvSpPr>
          <p:cNvPr id="905"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fld id="{86CB4B4D-7CA3-9044-876B-883B54F8677D}" type="slidenum">
              <a:rPr lang="en-US" smtClean="0"/>
              <a:pPr/>
              <a:t>4</a:t>
            </a:fld>
            <a:endParaRPr lang="en-US" dirty="0"/>
          </a:p>
        </p:txBody>
      </p:sp>
      <p:sp>
        <p:nvSpPr>
          <p:cNvPr id="904" name="01 Conditions are improving and valuations are relatively attractive.…"/>
          <p:cNvSpPr txBox="1">
            <a:spLocks noGrp="1"/>
          </p:cNvSpPr>
          <p:nvPr>
            <p:ph type="body" sz="quarter" idx="14"/>
          </p:nvPr>
        </p:nvSpPr>
        <p:spPr>
          <a:xfrm>
            <a:off x="571498" y="2834217"/>
            <a:ext cx="3086102" cy="1204383"/>
          </a:xfrm>
        </p:spPr>
        <p:txBody>
          <a:bodyPr lIns="0" tIns="0" rIns="0" bIns="0" anchor="t">
            <a:noAutofit/>
          </a:bodyPr>
          <a:lstStyle/>
          <a:p>
            <a:pPr>
              <a:lnSpc>
                <a:spcPts val="1900"/>
              </a:lnSpc>
              <a:spcAft>
                <a:spcPts val="2400"/>
              </a:spcAft>
              <a:tabLst>
                <a:tab pos="698500" algn="l"/>
              </a:tabLst>
            </a:pPr>
            <a:r>
              <a:rPr lang="en-US" sz="1600" dirty="0">
                <a:solidFill>
                  <a:schemeClr val="tx1">
                    <a:lumMod val="75000"/>
                    <a:lumOff val="25000"/>
                  </a:schemeClr>
                </a:solidFill>
              </a:rPr>
              <a:t>Can</a:t>
            </a:r>
            <a:r>
              <a:rPr lang="en-US" sz="1600" dirty="0">
                <a:solidFill>
                  <a:schemeClr val="tx1">
                    <a:lumMod val="75000"/>
                    <a:lumOff val="25000"/>
                  </a:schemeClr>
                </a:solidFill>
                <a:latin typeface="Capital Group Sans" panose="02000503000000020004" pitchFamily="2" charset="0"/>
              </a:rPr>
              <a:t> create a lasting impact for loved ones and yourself. Help pay a broad variety of education expenses.</a:t>
            </a:r>
          </a:p>
        </p:txBody>
      </p:sp>
      <p:sp>
        <p:nvSpPr>
          <p:cNvPr id="8" name="01 Conditions are improving and valuations are relatively attractive.…"/>
          <p:cNvSpPr txBox="1">
            <a:spLocks/>
          </p:cNvSpPr>
          <p:nvPr/>
        </p:nvSpPr>
        <p:spPr>
          <a:xfrm>
            <a:off x="4210623" y="2815570"/>
            <a:ext cx="3690202" cy="142991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nSpc>
                <a:spcPts val="1900"/>
              </a:lnSpc>
              <a:spcAft>
                <a:spcPts val="2400"/>
              </a:spcAft>
              <a:tabLst>
                <a:tab pos="698500" algn="l"/>
              </a:tabLst>
            </a:pPr>
            <a:r>
              <a:rPr lang="en-US" sz="1600" b="0" dirty="0">
                <a:solidFill>
                  <a:schemeClr val="tx1">
                    <a:lumMod val="75000"/>
                    <a:lumOff val="25000"/>
                  </a:schemeClr>
                </a:solidFill>
                <a:latin typeface="Capital Group Sans" panose="02000503000000020004" pitchFamily="2" charset="0"/>
              </a:rPr>
              <a:t>Enjoy the many benefits of a 529 savings plan. </a:t>
            </a:r>
            <a:r>
              <a:rPr lang="en-US" sz="1600" b="0" i="0" dirty="0">
                <a:solidFill>
                  <a:schemeClr val="tx1">
                    <a:lumMod val="75000"/>
                    <a:lumOff val="25000"/>
                  </a:schemeClr>
                </a:solidFill>
                <a:effectLst/>
                <a:latin typeface="Capital Group Sans" panose="02000503000000020004" pitchFamily="2" charset="0"/>
              </a:rPr>
              <a:t>Put flexibility, estate planning and gifting benefits and tax advantages to work for you. </a:t>
            </a:r>
            <a:endParaRPr lang="en-US" sz="1600" b="0" dirty="0">
              <a:solidFill>
                <a:schemeClr val="tx1">
                  <a:lumMod val="75000"/>
                  <a:lumOff val="25000"/>
                </a:schemeClr>
              </a:solidFill>
              <a:latin typeface="Capital Group Sans" panose="02000503000000020004" pitchFamily="2" charset="0"/>
            </a:endParaRPr>
          </a:p>
        </p:txBody>
      </p:sp>
      <p:sp>
        <p:nvSpPr>
          <p:cNvPr id="9" name="01 Conditions are improving and valuations are relatively attractive.…"/>
          <p:cNvSpPr txBox="1">
            <a:spLocks/>
          </p:cNvSpPr>
          <p:nvPr/>
        </p:nvSpPr>
        <p:spPr>
          <a:xfrm>
            <a:off x="8353043" y="2839955"/>
            <a:ext cx="3578375" cy="126631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nSpc>
                <a:spcPts val="1900"/>
              </a:lnSpc>
              <a:spcAft>
                <a:spcPts val="2400"/>
              </a:spcAft>
              <a:tabLst>
                <a:tab pos="698500" algn="l"/>
              </a:tabLst>
            </a:pPr>
            <a:r>
              <a:rPr lang="en-US" sz="1600" b="0" kern="700" dirty="0">
                <a:solidFill>
                  <a:schemeClr val="tx1">
                    <a:lumMod val="75000"/>
                    <a:lumOff val="25000"/>
                  </a:schemeClr>
                </a:solidFill>
                <a:latin typeface="Capital Group Sans" panose="02000503000000020004" pitchFamily="2" charset="0"/>
              </a:rPr>
              <a:t>Can create round out a comprehensive financial wellness plan. Build a plan that’s right for you with </a:t>
            </a:r>
            <a:r>
              <a:rPr lang="en-US" sz="1600" b="0" kern="700" dirty="0" err="1">
                <a:solidFill>
                  <a:schemeClr val="tx1">
                    <a:lumMod val="75000"/>
                    <a:lumOff val="25000"/>
                  </a:schemeClr>
                </a:solidFill>
                <a:latin typeface="Capital Group Sans" panose="02000503000000020004" pitchFamily="2" charset="0"/>
              </a:rPr>
              <a:t>CollegeAmerica</a:t>
            </a:r>
            <a:r>
              <a:rPr lang="en-US" sz="1600" b="0" kern="700" dirty="0">
                <a:solidFill>
                  <a:schemeClr val="tx1">
                    <a:lumMod val="75000"/>
                    <a:lumOff val="25000"/>
                  </a:schemeClr>
                </a:solidFill>
                <a:latin typeface="Capital Group Sans" panose="02000503000000020004" pitchFamily="2" charset="0"/>
              </a:rPr>
              <a:t>.</a:t>
            </a:r>
            <a:endParaRPr lang="en-US" sz="1600" b="0" kern="700" dirty="0">
              <a:solidFill>
                <a:schemeClr val="tx1">
                  <a:lumMod val="75000"/>
                  <a:lumOff val="25000"/>
                </a:schemeClr>
              </a:solidFill>
              <a:latin typeface="Capital Group Sans" panose="02000503000000020004" pitchFamily="2" charset="0"/>
              <a:cs typeface="Arial" panose="020B0604020202020204" pitchFamily="34" charset="0"/>
            </a:endParaRPr>
          </a:p>
        </p:txBody>
      </p:sp>
      <p:pic>
        <p:nvPicPr>
          <p:cNvPr id="6" name="Picture 5">
            <a:extLst>
              <a:ext uri="{FF2B5EF4-FFF2-40B4-BE49-F238E27FC236}">
                <a16:creationId xmlns:a16="http://schemas.microsoft.com/office/drawing/2014/main" id="{A4760E01-B108-9741-A0ED-DB7E6ADA1BB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312495" y="1330552"/>
            <a:ext cx="1063922" cy="1196913"/>
          </a:xfrm>
          <a:prstGeom prst="rect">
            <a:avLst/>
          </a:prstGeom>
        </p:spPr>
      </p:pic>
      <p:pic>
        <p:nvPicPr>
          <p:cNvPr id="7" name="Picture 6">
            <a:extLst>
              <a:ext uri="{FF2B5EF4-FFF2-40B4-BE49-F238E27FC236}">
                <a16:creationId xmlns:a16="http://schemas.microsoft.com/office/drawing/2014/main" id="{1995F74B-42DB-4F49-99BB-A58EAF119C0C}"/>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51264" y="1307405"/>
            <a:ext cx="1266317" cy="1266317"/>
          </a:xfrm>
          <a:prstGeom prst="rect">
            <a:avLst/>
          </a:prstGeom>
        </p:spPr>
      </p:pic>
      <p:sp>
        <p:nvSpPr>
          <p:cNvPr id="13" name="Slide Number">
            <a:extLst>
              <a:ext uri="{FF2B5EF4-FFF2-40B4-BE49-F238E27FC236}">
                <a16:creationId xmlns:a16="http://schemas.microsoft.com/office/drawing/2014/main" id="{80202EEA-BA6B-459A-AEAD-C6C31D05924B}"/>
              </a:ext>
              <a:ext uri="{C183D7F6-B498-43B3-948B-1728B52AA6E4}">
                <adec:decorative xmlns:adec="http://schemas.microsoft.com/office/drawing/2017/decorative" val="1"/>
              </a:ext>
            </a:extLst>
          </p:cNvPr>
          <p:cNvSpPr txBox="1">
            <a:spLocks/>
          </p:cNvSpPr>
          <p:nvPr/>
        </p:nvSpPr>
        <p:spPr>
          <a:xfrm>
            <a:off x="11263881" y="6323369"/>
            <a:ext cx="711647" cy="126509"/>
          </a:xfrm>
          <a:prstGeom prst="rect">
            <a:avLst/>
          </a:prstGeom>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fld id="{86CB4B4D-7CA3-9044-876B-883B54F8677D}" type="slidenum">
              <a:rPr lang="en-US" sz="800" smtClean="0">
                <a:solidFill>
                  <a:srgbClr val="7D726D"/>
                </a:solidFill>
              </a:rPr>
              <a:pPr/>
              <a:t>4</a:t>
            </a:fld>
            <a:endParaRPr lang="en-US" sz="800" dirty="0">
              <a:solidFill>
                <a:srgbClr val="7D726D"/>
              </a:solidFill>
            </a:endParaRPr>
          </a:p>
        </p:txBody>
      </p:sp>
      <p:sp>
        <p:nvSpPr>
          <p:cNvPr id="5" name="01 Conditions are improving and valuations are relatively attractive.…">
            <a:extLst>
              <a:ext uri="{FF2B5EF4-FFF2-40B4-BE49-F238E27FC236}">
                <a16:creationId xmlns:a16="http://schemas.microsoft.com/office/drawing/2014/main" id="{85314546-4732-6D13-EE8D-68E1D4ADBDD1}"/>
              </a:ext>
            </a:extLst>
          </p:cNvPr>
          <p:cNvSpPr txBox="1">
            <a:spLocks/>
          </p:cNvSpPr>
          <p:nvPr/>
        </p:nvSpPr>
        <p:spPr>
          <a:xfrm>
            <a:off x="565382" y="4602948"/>
            <a:ext cx="11366036" cy="155448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nchorCtr="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400" b="0"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0"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400" b="0"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Aft>
                <a:spcPts val="300"/>
              </a:spcAft>
              <a:tabLst>
                <a:tab pos="698500" algn="l"/>
              </a:tabLst>
            </a:pPr>
            <a:r>
              <a:rPr lang="en-US" sz="1100" dirty="0">
                <a:solidFill>
                  <a:schemeClr val="tx1"/>
                </a:solidFill>
                <a:latin typeface="Capital Group Sans" panose="02000503000000020004" pitchFamily="2" charset="0"/>
              </a:rPr>
              <a:t>Tax-advantaged treatment applies to savings used for qualified education expenses.</a:t>
            </a:r>
          </a:p>
          <a:p>
            <a:pPr>
              <a:spcAft>
                <a:spcPts val="300"/>
              </a:spcAft>
              <a:tabLst>
                <a:tab pos="698500" algn="l"/>
              </a:tabLst>
            </a:pPr>
            <a:r>
              <a:rPr lang="en-US" sz="1100" dirty="0">
                <a:solidFill>
                  <a:schemeClr val="tx1"/>
                </a:solidFill>
                <a:latin typeface="Capital Group Sans" panose="02000503000000020004" pitchFamily="2" charset="0"/>
              </a:rPr>
              <a:t>Tax benefits allow you to contribute up to $19,000 ($38,000 for married couples) annually without gift-tax consequences in 2026. Under a special election, you can invest up to $95,000 ($190,000 for married couples) in 2026 at one time by accelerating five years’ worth of investments.</a:t>
            </a:r>
          </a:p>
          <a:p>
            <a:pPr>
              <a:spcAft>
                <a:spcPts val="300"/>
              </a:spcAft>
              <a:tabLst>
                <a:tab pos="698500" algn="l"/>
              </a:tabLst>
            </a:pPr>
            <a:r>
              <a:rPr lang="en-US" sz="1100" dirty="0">
                <a:solidFill>
                  <a:schemeClr val="tx1"/>
                </a:solidFill>
                <a:latin typeface="Capital Group Sans" panose="02000503000000020004" pitchFamily="2" charset="0"/>
              </a:rPr>
              <a:t>Additional gifts made to that beneficiary over the next four years after the year in which the one-time gift is made may reduce the donor’s lifetime gift and estate tax exemption. If the donor of an accelerated gift dies within the five-year period, a portion of the transferred amount will be included in the donor’s estate for tax purposes. Consult with a tax advisor regarding your specific situation.</a:t>
            </a:r>
          </a:p>
        </p:txBody>
      </p:sp>
      <p:sp>
        <p:nvSpPr>
          <p:cNvPr id="4" name="© The Capital Group Companies, Inc.">
            <a:extLst>
              <a:ext uri="{FF2B5EF4-FFF2-40B4-BE49-F238E27FC236}">
                <a16:creationId xmlns:a16="http://schemas.microsoft.com/office/drawing/2014/main" id="{1BD29CDD-2F8E-1FA1-F423-4F41F414128A}"/>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105184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00569D-A543-3144-9CFE-C241CFBB8BE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33" y="-1254461"/>
            <a:ext cx="12195466" cy="8123581"/>
          </a:xfrm>
          <a:prstGeom prst="rect">
            <a:avLst/>
          </a:prstGeom>
        </p:spPr>
      </p:pic>
      <p:sp>
        <p:nvSpPr>
          <p:cNvPr id="879" name="Section divider"/>
          <p:cNvSpPr txBox="1">
            <a:spLocks noGrp="1"/>
          </p:cNvSpPr>
          <p:nvPr>
            <p:ph type="title"/>
          </p:nvPr>
        </p:nvSpPr>
        <p:spPr>
          <a:xfrm>
            <a:off x="983632" y="1737046"/>
            <a:ext cx="5910944" cy="4527442"/>
          </a:xfrm>
        </p:spPr>
        <p:txBody>
          <a:bodyPr/>
          <a:lstStyle/>
          <a:p>
            <a:r>
              <a:rPr lang="en-US" sz="5500" b="1" dirty="0">
                <a:solidFill>
                  <a:srgbClr val="0068AE"/>
                </a:solidFill>
                <a:latin typeface="Capital Group Sans" panose="02000503000000020004" pitchFamily="2" charset="0"/>
              </a:rPr>
              <a:t>Unlock a world</a:t>
            </a:r>
            <a:br>
              <a:rPr lang="en-US" sz="5500" b="1" dirty="0">
                <a:solidFill>
                  <a:srgbClr val="0068AE"/>
                </a:solidFill>
                <a:latin typeface="Capital Group Sans" panose="02000503000000020004" pitchFamily="2" charset="0"/>
              </a:rPr>
            </a:br>
            <a:r>
              <a:rPr lang="en-US" sz="5500" b="1" dirty="0">
                <a:solidFill>
                  <a:srgbClr val="0068AE"/>
                </a:solidFill>
                <a:latin typeface="Capital Group Sans" panose="02000503000000020004" pitchFamily="2" charset="0"/>
              </a:rPr>
              <a:t>of possibilities</a:t>
            </a:r>
            <a:endParaRPr lang="en-US" sz="5500" b="1" spc="-150" dirty="0">
              <a:solidFill>
                <a:srgbClr val="0068AE"/>
              </a:solidFill>
              <a:latin typeface="Capital Group Sans" panose="02000503000000020004" pitchFamily="2" charset="0"/>
            </a:endParaRP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2"/>
          </p:nvPr>
        </p:nvSpPr>
        <p:spPr/>
        <p:txBody>
          <a:bodyPr/>
          <a:lstStyle/>
          <a:p>
            <a:fld id="{86CB4B4D-7CA3-9044-876B-883B54F8677D}" type="slidenum">
              <a:rPr lang="en-US" smtClean="0">
                <a:solidFill>
                  <a:srgbClr val="7D726D"/>
                </a:solidFill>
              </a:rPr>
              <a:pPr/>
              <a:t>5</a:t>
            </a:fld>
            <a:endParaRPr lang="en-US" dirty="0">
              <a:solidFill>
                <a:srgbClr val="7D726D"/>
              </a:solidFill>
            </a:endParaRPr>
          </a:p>
        </p:txBody>
      </p:sp>
      <p:sp>
        <p:nvSpPr>
          <p:cNvPr id="4" name="© The Capital Group Companies, Inc.">
            <a:extLst>
              <a:ext uri="{FF2B5EF4-FFF2-40B4-BE49-F238E27FC236}">
                <a16:creationId xmlns:a16="http://schemas.microsoft.com/office/drawing/2014/main" id="{5FD33D22-96E2-577A-C165-D6E23370B470}"/>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79"/>
                                        </p:tgtEl>
                                        <p:attrNameLst>
                                          <p:attrName>style.visibility</p:attrName>
                                        </p:attrNameLst>
                                      </p:cBhvr>
                                      <p:to>
                                        <p:strVal val="visible"/>
                                      </p:to>
                                    </p:set>
                                    <p:animEffect transition="in" filter="fade">
                                      <p:cBhvr>
                                        <p:cTn id="7" dur="500"/>
                                        <p:tgtEl>
                                          <p:spTgt spid="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FBF8E0-6E53-BD5A-7891-580C9A3718B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l="16685" r="16685"/>
          <a:stretch/>
        </p:blipFill>
        <p:spPr>
          <a:xfrm>
            <a:off x="4489936" y="1700784"/>
            <a:ext cx="3200400" cy="3200400"/>
          </a:xfrm>
          <a:prstGeom prst="ellipse">
            <a:avLst/>
          </a:prstGeom>
        </p:spPr>
      </p:pic>
      <p:sp>
        <p:nvSpPr>
          <p:cNvPr id="8" name="Title 7">
            <a:extLst>
              <a:ext uri="{C183D7F6-B498-43B3-948B-1728B52AA6E4}">
                <adec:decorative xmlns:adec="http://schemas.microsoft.com/office/drawing/2017/decorative" val="0"/>
              </a:ext>
            </a:extLst>
          </p:cNvPr>
          <p:cNvSpPr>
            <a:spLocks noGrp="1"/>
          </p:cNvSpPr>
          <p:nvPr>
            <p:ph type="title"/>
          </p:nvPr>
        </p:nvSpPr>
        <p:spPr/>
        <p:txBody>
          <a:bodyPr/>
          <a:lstStyle/>
          <a:p>
            <a:r>
              <a:rPr lang="en-US" b="1" dirty="0">
                <a:solidFill>
                  <a:srgbClr val="0068AE"/>
                </a:solidFill>
                <a:latin typeface="Capital Group Sans" panose="02000503000000020004" pitchFamily="2" charset="0"/>
              </a:rPr>
              <a:t>Saving for an education makes sense wherever you are in life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6</a:t>
            </a:fld>
            <a:endParaRPr lang="en-US" dirty="0"/>
          </a:p>
        </p:txBody>
      </p:sp>
      <p:sp>
        <p:nvSpPr>
          <p:cNvPr id="37" name="Rectangle 36">
            <a:extLst>
              <a:ext uri="{FF2B5EF4-FFF2-40B4-BE49-F238E27FC236}">
                <a16:creationId xmlns:a16="http://schemas.microsoft.com/office/drawing/2014/main" id="{C558D686-3431-F64D-AAA0-5C0C8E57C32D}"/>
              </a:ext>
            </a:extLst>
          </p:cNvPr>
          <p:cNvSpPr/>
          <p:nvPr/>
        </p:nvSpPr>
        <p:spPr>
          <a:xfrm>
            <a:off x="613257" y="5029200"/>
            <a:ext cx="3200400" cy="584775"/>
          </a:xfrm>
          <a:prstGeom prst="rect">
            <a:avLst/>
          </a:prstGeom>
        </p:spPr>
        <p:txBody>
          <a:bodyPr wrap="square">
            <a:spAutoFit/>
          </a:bodyPr>
          <a:lstStyle/>
          <a:p>
            <a:r>
              <a:rPr lang="en-US" sz="1600" dirty="0">
                <a:solidFill>
                  <a:schemeClr val="tx1">
                    <a:lumMod val="75000"/>
                    <a:lumOff val="25000"/>
                  </a:schemeClr>
                </a:solidFill>
                <a:latin typeface="Capital Group Sans Medium" panose="02000603000000020004" pitchFamily="2" charset="0"/>
              </a:rPr>
              <a:t>Start building savings </a:t>
            </a:r>
            <a:br>
              <a:rPr lang="en-US" sz="1600" dirty="0">
                <a:solidFill>
                  <a:schemeClr val="tx1">
                    <a:lumMod val="75000"/>
                    <a:lumOff val="25000"/>
                  </a:schemeClr>
                </a:solidFill>
                <a:latin typeface="Capital Group Sans Medium" panose="02000603000000020004" pitchFamily="2" charset="0"/>
              </a:rPr>
            </a:br>
            <a:r>
              <a:rPr lang="en-US" sz="1600" dirty="0">
                <a:solidFill>
                  <a:schemeClr val="tx1">
                    <a:lumMod val="75000"/>
                    <a:lumOff val="25000"/>
                  </a:schemeClr>
                </a:solidFill>
                <a:latin typeface="Capital Group Sans Medium" panose="02000603000000020004" pitchFamily="2" charset="0"/>
              </a:rPr>
              <a:t>for a child’s future today</a:t>
            </a:r>
          </a:p>
        </p:txBody>
      </p:sp>
      <p:sp>
        <p:nvSpPr>
          <p:cNvPr id="13" name="Text Placeholder 9">
            <a:extLst>
              <a:ext uri="{FF2B5EF4-FFF2-40B4-BE49-F238E27FC236}">
                <a16:creationId xmlns:a16="http://schemas.microsoft.com/office/drawing/2014/main" id="{6E4DFFCC-BF4A-4488-9D7B-E1D5D274E335}"/>
              </a:ext>
              <a:ext uri="{C183D7F6-B498-43B3-948B-1728B52AA6E4}">
                <adec:decorative xmlns:adec="http://schemas.microsoft.com/office/drawing/2017/decorative" val="0"/>
              </a:ext>
            </a:extLst>
          </p:cNvPr>
          <p:cNvSpPr txBox="1">
            <a:spLocks/>
          </p:cNvSpPr>
          <p:nvPr/>
        </p:nvSpPr>
        <p:spPr>
          <a:xfrm>
            <a:off x="4489936" y="5073923"/>
            <a:ext cx="3200400"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1" i="0" u="none" strike="noStrike" cap="none" spc="0" baseline="0" smtClean="0">
                <a:ln>
                  <a:noFill/>
                </a:ln>
                <a:solidFill>
                  <a:schemeClr val="tx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r>
              <a:rPr lang="en-US" sz="1600" b="0" dirty="0">
                <a:solidFill>
                  <a:schemeClr val="tx1">
                    <a:lumMod val="75000"/>
                    <a:lumOff val="25000"/>
                  </a:schemeClr>
                </a:solidFill>
                <a:latin typeface="Capital Group Sans Medium" panose="02000603000000020004" pitchFamily="2" charset="0"/>
              </a:rPr>
              <a:t>Learning new skills or obtaining new degrees at any </a:t>
            </a:r>
            <a:br>
              <a:rPr lang="en-US" sz="1600" b="0" dirty="0">
                <a:solidFill>
                  <a:schemeClr val="tx1">
                    <a:lumMod val="75000"/>
                    <a:lumOff val="25000"/>
                  </a:schemeClr>
                </a:solidFill>
                <a:latin typeface="Capital Group Sans Medium" panose="02000603000000020004" pitchFamily="2" charset="0"/>
              </a:rPr>
            </a:br>
            <a:r>
              <a:rPr lang="en-US" sz="1600" b="0" dirty="0">
                <a:solidFill>
                  <a:schemeClr val="tx1">
                    <a:lumMod val="75000"/>
                    <a:lumOff val="25000"/>
                  </a:schemeClr>
                </a:solidFill>
                <a:latin typeface="Capital Group Sans Medium" panose="02000603000000020004" pitchFamily="2" charset="0"/>
              </a:rPr>
              <a:t>stage of your life</a:t>
            </a:r>
          </a:p>
        </p:txBody>
      </p:sp>
      <p:sp>
        <p:nvSpPr>
          <p:cNvPr id="9" name="Text Placeholder 9">
            <a:extLst>
              <a:ext uri="{FF2B5EF4-FFF2-40B4-BE49-F238E27FC236}">
                <a16:creationId xmlns:a16="http://schemas.microsoft.com/office/drawing/2014/main" id="{9240E165-1FE6-2943-B38D-3305653A1079}"/>
              </a:ext>
            </a:extLst>
          </p:cNvPr>
          <p:cNvSpPr txBox="1">
            <a:spLocks/>
          </p:cNvSpPr>
          <p:nvPr/>
        </p:nvSpPr>
        <p:spPr>
          <a:xfrm>
            <a:off x="8366615" y="5078679"/>
            <a:ext cx="3200400"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1" i="0" u="none" strike="noStrike" cap="none" spc="0" baseline="0" smtClean="0">
                <a:ln>
                  <a:noFill/>
                </a:ln>
                <a:solidFill>
                  <a:schemeClr val="tx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r>
              <a:rPr lang="en-US" sz="1600" b="0" dirty="0">
                <a:solidFill>
                  <a:schemeClr val="tx1">
                    <a:lumMod val="75000"/>
                    <a:lumOff val="25000"/>
                  </a:schemeClr>
                </a:solidFill>
                <a:latin typeface="Capital Group Sans Medium" panose="02000603000000020004" pitchFamily="2" charset="0"/>
              </a:rPr>
              <a:t>Get an education </a:t>
            </a:r>
            <a:br>
              <a:rPr lang="en-US" sz="1600" b="0" dirty="0">
                <a:solidFill>
                  <a:schemeClr val="tx1">
                    <a:lumMod val="75000"/>
                    <a:lumOff val="25000"/>
                  </a:schemeClr>
                </a:solidFill>
                <a:latin typeface="Capital Group Sans Medium" panose="02000603000000020004" pitchFamily="2" charset="0"/>
              </a:rPr>
            </a:br>
            <a:r>
              <a:rPr lang="en-US" sz="1600" b="0" dirty="0">
                <a:solidFill>
                  <a:schemeClr val="tx1">
                    <a:lumMod val="75000"/>
                    <a:lumOff val="25000"/>
                  </a:schemeClr>
                </a:solidFill>
                <a:latin typeface="Capital Group Sans Medium" panose="02000603000000020004" pitchFamily="2" charset="0"/>
              </a:rPr>
              <a:t>in retirement and begin </a:t>
            </a:r>
            <a:br>
              <a:rPr lang="en-US" sz="1600" b="0" dirty="0">
                <a:solidFill>
                  <a:schemeClr val="tx1">
                    <a:lumMod val="75000"/>
                    <a:lumOff val="25000"/>
                  </a:schemeClr>
                </a:solidFill>
                <a:latin typeface="Capital Group Sans Medium" panose="02000603000000020004" pitchFamily="2" charset="0"/>
              </a:rPr>
            </a:br>
            <a:r>
              <a:rPr lang="en-US" sz="1600" b="0" dirty="0">
                <a:solidFill>
                  <a:schemeClr val="tx1">
                    <a:lumMod val="75000"/>
                    <a:lumOff val="25000"/>
                  </a:schemeClr>
                </a:solidFill>
                <a:latin typeface="Capital Group Sans Medium" panose="02000603000000020004" pitchFamily="2" charset="0"/>
              </a:rPr>
              <a:t>a great new adventure</a:t>
            </a:r>
          </a:p>
        </p:txBody>
      </p:sp>
      <p:pic>
        <p:nvPicPr>
          <p:cNvPr id="28" name="Picture 27">
            <a:extLst>
              <a:ext uri="{FF2B5EF4-FFF2-40B4-BE49-F238E27FC236}">
                <a16:creationId xmlns:a16="http://schemas.microsoft.com/office/drawing/2014/main" id="{BAC4CEC4-3373-1A4C-AA49-956BD6522E7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l="7394" r="7394"/>
          <a:stretch/>
        </p:blipFill>
        <p:spPr>
          <a:xfrm>
            <a:off x="8366615" y="1700784"/>
            <a:ext cx="3200400" cy="3200400"/>
          </a:xfrm>
          <a:prstGeom prst="ellipse">
            <a:avLst/>
          </a:prstGeom>
        </p:spPr>
      </p:pic>
      <p:pic>
        <p:nvPicPr>
          <p:cNvPr id="34" name="Picture 33">
            <a:extLst>
              <a:ext uri="{FF2B5EF4-FFF2-40B4-BE49-F238E27FC236}">
                <a16:creationId xmlns:a16="http://schemas.microsoft.com/office/drawing/2014/main" id="{477D3E32-26FE-AB4B-AC0A-181A79037921}"/>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3257" y="1700784"/>
            <a:ext cx="3200400" cy="3200400"/>
          </a:xfrm>
          <a:prstGeom prst="ellipse">
            <a:avLst/>
          </a:prstGeom>
        </p:spPr>
      </p:pic>
    </p:spTree>
    <p:extLst>
      <p:ext uri="{BB962C8B-B14F-4D97-AF65-F5344CB8AC3E}">
        <p14:creationId xmlns:p14="http://schemas.microsoft.com/office/powerpoint/2010/main" val="33353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7A1A3-640C-C023-13E7-18A61581A44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3A0C5F1-4E6B-A05F-515F-EA260BDFA79A}"/>
              </a:ext>
            </a:extLst>
          </p:cNvPr>
          <p:cNvSpPr>
            <a:spLocks noGrp="1"/>
          </p:cNvSpPr>
          <p:nvPr>
            <p:ph type="title"/>
          </p:nvPr>
        </p:nvSpPr>
        <p:spPr>
          <a:xfrm>
            <a:off x="571498" y="-110352"/>
            <a:ext cx="11048207" cy="822960"/>
          </a:xfrm>
        </p:spPr>
        <p:txBody>
          <a:bodyPr/>
          <a:lstStyle/>
          <a:p>
            <a:r>
              <a:rPr lang="en-US" b="1" dirty="0">
                <a:solidFill>
                  <a:srgbClr val="0068AE"/>
                </a:solidFill>
                <a:latin typeface="Capital Group Sans" panose="02000503000000020004" pitchFamily="2" charset="0"/>
              </a:rPr>
              <a:t>Plan beyond a traditional four-year college education</a:t>
            </a:r>
          </a:p>
        </p:txBody>
      </p:sp>
      <p:sp>
        <p:nvSpPr>
          <p:cNvPr id="6" name="Slide Number Placeholder 5">
            <a:extLst>
              <a:ext uri="{FF2B5EF4-FFF2-40B4-BE49-F238E27FC236}">
                <a16:creationId xmlns:a16="http://schemas.microsoft.com/office/drawing/2014/main" id="{C232B0AE-6048-76CB-DB3A-765EBDA76D68}"/>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7</a:t>
            </a:fld>
            <a:endParaRPr lang="en-US" dirty="0"/>
          </a:p>
        </p:txBody>
      </p:sp>
      <p:sp>
        <p:nvSpPr>
          <p:cNvPr id="10" name="Text Placeholder 9">
            <a:extLst>
              <a:ext uri="{FF2B5EF4-FFF2-40B4-BE49-F238E27FC236}">
                <a16:creationId xmlns:a16="http://schemas.microsoft.com/office/drawing/2014/main" id="{7B591518-503C-F140-5A84-B9234B7BADD9}"/>
              </a:ext>
            </a:extLst>
          </p:cNvPr>
          <p:cNvSpPr>
            <a:spLocks noGrp="1"/>
          </p:cNvSpPr>
          <p:nvPr>
            <p:ph type="body" sz="quarter" idx="15"/>
          </p:nvPr>
        </p:nvSpPr>
        <p:spPr>
          <a:xfrm>
            <a:off x="571497" y="709000"/>
            <a:ext cx="11048941" cy="667512"/>
          </a:xfrm>
        </p:spPr>
        <p:txBody>
          <a:bodyPr/>
          <a:lstStyle/>
          <a:p>
            <a:r>
              <a:rPr lang="en-US" altLang="en-US" sz="1800" dirty="0">
                <a:solidFill>
                  <a:schemeClr val="tx1">
                    <a:lumMod val="75000"/>
                    <a:lumOff val="25000"/>
                  </a:schemeClr>
                </a:solidFill>
                <a:latin typeface="Capital Group Sans" panose="02000503000000020004" pitchFamily="2" charset="0"/>
                <a:ea typeface="AvenirNext LT Com Regular" charset="0"/>
                <a:cs typeface="AvenirNext LT Com Regular" charset="0"/>
              </a:rPr>
              <a:t>Use a 529 for a broad range of qualified education expenses including, but not limited to:</a:t>
            </a:r>
            <a:endParaRPr lang="en-US" sz="1800" dirty="0">
              <a:latin typeface="Capital Group Sans" panose="02000503000000020004" pitchFamily="2" charset="0"/>
            </a:endParaRPr>
          </a:p>
        </p:txBody>
      </p:sp>
      <p:pic>
        <p:nvPicPr>
          <p:cNvPr id="4" name="Graphic 3">
            <a:extLst>
              <a:ext uri="{FF2B5EF4-FFF2-40B4-BE49-F238E27FC236}">
                <a16:creationId xmlns:a16="http://schemas.microsoft.com/office/drawing/2014/main" id="{6D169705-72AB-CAAE-60B4-0663680AAFE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5784" y="1265802"/>
            <a:ext cx="952500" cy="952500"/>
          </a:xfrm>
          <a:prstGeom prst="rect">
            <a:avLst/>
          </a:prstGeom>
        </p:spPr>
      </p:pic>
      <p:sp>
        <p:nvSpPr>
          <p:cNvPr id="3" name="Text Placeholder 5">
            <a:extLst>
              <a:ext uri="{FF2B5EF4-FFF2-40B4-BE49-F238E27FC236}">
                <a16:creationId xmlns:a16="http://schemas.microsoft.com/office/drawing/2014/main" id="{8CFC664A-E120-94ED-F38F-4D5761F49351}"/>
              </a:ext>
            </a:extLst>
          </p:cNvPr>
          <p:cNvSpPr txBox="1">
            <a:spLocks/>
          </p:cNvSpPr>
          <p:nvPr/>
        </p:nvSpPr>
        <p:spPr>
          <a:xfrm>
            <a:off x="571497" y="2186830"/>
            <a:ext cx="2023827" cy="4480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a:spcBef>
                <a:spcPct val="0"/>
              </a:spcBef>
              <a:spcAft>
                <a:spcPts val="600"/>
              </a:spcAft>
              <a:defRPr/>
            </a:pPr>
            <a:r>
              <a:rPr lang="en-US" altLang="en-US" sz="1400" b="1" dirty="0">
                <a:solidFill>
                  <a:srgbClr val="0068AE"/>
                </a:solidFill>
                <a:latin typeface="Capital Group Sans" panose="02000503000000020004" pitchFamily="2" charset="0"/>
                <a:ea typeface="AvenirNext LT Com Regular" charset="0"/>
                <a:cs typeface="AvenirNext LT Com Regular" charset="0"/>
              </a:rPr>
              <a:t>Higher education</a:t>
            </a:r>
            <a:endParaRPr lang="en-US" altLang="en-US" sz="1000" dirty="0">
              <a:solidFill>
                <a:srgbClr val="0068AE"/>
              </a:solidFill>
              <a:latin typeface="Capital Group Sans" panose="02000503000000020004" pitchFamily="2" charset="0"/>
              <a:ea typeface="AvenirNext LT Com Regular" charset="0"/>
              <a:cs typeface="AvenirNext LT Com Regular" charset="0"/>
            </a:endParaRPr>
          </a:p>
        </p:txBody>
      </p:sp>
      <p:sp>
        <p:nvSpPr>
          <p:cNvPr id="5" name="Text Placeholder 5">
            <a:extLst>
              <a:ext uri="{FF2B5EF4-FFF2-40B4-BE49-F238E27FC236}">
                <a16:creationId xmlns:a16="http://schemas.microsoft.com/office/drawing/2014/main" id="{9A7E65B3-BA42-2238-098E-178579960049}"/>
              </a:ext>
            </a:extLst>
          </p:cNvPr>
          <p:cNvSpPr txBox="1">
            <a:spLocks/>
          </p:cNvSpPr>
          <p:nvPr/>
        </p:nvSpPr>
        <p:spPr>
          <a:xfrm>
            <a:off x="571497" y="2420875"/>
            <a:ext cx="2543034" cy="21197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marR="0" lvl="0" indent="0" algn="l" defTabSz="228600" rtl="0" eaLnBrk="1" fontAlgn="auto" latinLnBrk="0" hangingPunct="1">
              <a:lnSpc>
                <a:spcPct val="100000"/>
              </a:lnSpc>
              <a:spcBef>
                <a:spcPct val="0"/>
              </a:spcBef>
              <a:spcAft>
                <a:spcPts val="600"/>
              </a:spcAft>
              <a:buClrTx/>
              <a:buSzTx/>
              <a:buFont typeface="AvenirNext LT Com Medium" panose="020B0803020202020204" pitchFamily="34" charset="0"/>
              <a:buNone/>
              <a:tabLst/>
              <a:defRPr/>
            </a:pPr>
            <a:r>
              <a:rPr kumimoji="0" lang="en-US" altLang="en-US" sz="1000" b="0" i="0" u="none" strike="noStrike" kern="0" cap="none" spc="-30" normalizeH="0" noProof="0" dirty="0">
                <a:ln>
                  <a:noFill/>
                </a:ln>
                <a:solidFill>
                  <a:schemeClr val="tx1"/>
                </a:solidFill>
                <a:effectLst/>
                <a:uLnTx/>
                <a:uFillTx/>
                <a:latin typeface="Capital Group Sans" panose="02000503000000020004" pitchFamily="2" charset="0"/>
                <a:ea typeface="AvenirNext LT Com Regular" charset="0"/>
                <a:cs typeface="AvenirNext LT Com Regular" charset="0"/>
                <a:sym typeface="Avenir Next LT Com Regular"/>
              </a:rPr>
              <a:t>Includes: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Tuition, fees, and certain room and board expenses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Required books, supplies, equipment, computers and software</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Public and private colleges and universities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Community colleges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Theological seminaries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International schools</a:t>
            </a:r>
          </a:p>
          <a:p>
            <a:pPr marL="171450" lvl="0" indent="-171450">
              <a:spcBef>
                <a:spcPct val="0"/>
              </a:spcBef>
              <a:spcAft>
                <a:spcPts val="300"/>
              </a:spcAft>
              <a:buFont typeface="Arial" charset="0"/>
              <a:buChar char="•"/>
              <a:defRPr/>
            </a:pPr>
            <a:r>
              <a:rPr lang="en-US" altLang="en-US" sz="1000" kern="2600" spc="-30" dirty="0">
                <a:solidFill>
                  <a:schemeClr val="tx1"/>
                </a:solidFill>
                <a:latin typeface="Capital Group Sans" panose="02000503000000020004" pitchFamily="2" charset="0"/>
                <a:ea typeface="AvenirNext LT Com Regular" charset="0"/>
                <a:cs typeface="AvenirNext LT Com Regular" charset="0"/>
              </a:rPr>
              <a:t>Study-abroad programs run through U.S.–eligible schools</a:t>
            </a:r>
          </a:p>
        </p:txBody>
      </p:sp>
      <p:pic>
        <p:nvPicPr>
          <p:cNvPr id="11" name="Graphic 10">
            <a:extLst>
              <a:ext uri="{FF2B5EF4-FFF2-40B4-BE49-F238E27FC236}">
                <a16:creationId xmlns:a16="http://schemas.microsoft.com/office/drawing/2014/main" id="{DF72C273-0401-184C-5159-82D0CAE1EB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216441" y="1265802"/>
            <a:ext cx="952500" cy="952500"/>
          </a:xfrm>
          <a:prstGeom prst="rect">
            <a:avLst/>
          </a:prstGeom>
        </p:spPr>
      </p:pic>
      <p:sp>
        <p:nvSpPr>
          <p:cNvPr id="9" name="Text Placeholder 5">
            <a:extLst>
              <a:ext uri="{FF2B5EF4-FFF2-40B4-BE49-F238E27FC236}">
                <a16:creationId xmlns:a16="http://schemas.microsoft.com/office/drawing/2014/main" id="{76CEAA49-212B-DF1F-4625-FC623720C53E}"/>
              </a:ext>
            </a:extLst>
          </p:cNvPr>
          <p:cNvSpPr txBox="1">
            <a:spLocks/>
          </p:cNvSpPr>
          <p:nvPr/>
        </p:nvSpPr>
        <p:spPr>
          <a:xfrm>
            <a:off x="3386519" y="2186830"/>
            <a:ext cx="2023827" cy="4480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a:spcBef>
                <a:spcPct val="0"/>
              </a:spcBef>
              <a:spcAft>
                <a:spcPts val="600"/>
              </a:spcAft>
              <a:defRPr/>
            </a:pPr>
            <a:r>
              <a:rPr lang="en-US" altLang="en-US" sz="1400" b="1" dirty="0">
                <a:solidFill>
                  <a:srgbClr val="0068AE"/>
                </a:solidFill>
                <a:latin typeface="Capital Group Sans" panose="02000503000000020004" pitchFamily="2" charset="0"/>
                <a:ea typeface="AvenirNext LT Com Regular" charset="0"/>
                <a:cs typeface="AvenirNext LT Com Regular" charset="0"/>
              </a:rPr>
              <a:t>Workforce training</a:t>
            </a:r>
            <a:endParaRPr lang="en-US" altLang="en-US" sz="1400" b="1" baseline="30000" dirty="0">
              <a:solidFill>
                <a:srgbClr val="0068AE"/>
              </a:solidFill>
              <a:latin typeface="Capital Group Sans" panose="02000503000000020004" pitchFamily="2" charset="0"/>
              <a:ea typeface="AvenirNext LT Com Regular" charset="0"/>
              <a:cs typeface="AvenirNext LT Com Regular" charset="0"/>
            </a:endParaRPr>
          </a:p>
        </p:txBody>
      </p:sp>
      <p:sp>
        <p:nvSpPr>
          <p:cNvPr id="12" name="Text Placeholder 5">
            <a:extLst>
              <a:ext uri="{FF2B5EF4-FFF2-40B4-BE49-F238E27FC236}">
                <a16:creationId xmlns:a16="http://schemas.microsoft.com/office/drawing/2014/main" id="{D4DD07F0-CA9A-8FE0-8166-292E692D2DBD}"/>
              </a:ext>
            </a:extLst>
          </p:cNvPr>
          <p:cNvSpPr txBox="1">
            <a:spLocks/>
          </p:cNvSpPr>
          <p:nvPr/>
        </p:nvSpPr>
        <p:spPr>
          <a:xfrm>
            <a:off x="3386519" y="2420874"/>
            <a:ext cx="2550413" cy="315226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a:spcBef>
                <a:spcPct val="0"/>
              </a:spcBef>
              <a:spcAft>
                <a:spcPts val="600"/>
              </a:spcAft>
              <a:defRPr/>
            </a:pPr>
            <a:r>
              <a:rPr lang="en-US" altLang="en-US" sz="1000" spc="-30" dirty="0">
                <a:solidFill>
                  <a:schemeClr val="tx1"/>
                </a:solidFill>
                <a:latin typeface="Capital Group Sans" panose="02000503000000020004" pitchFamily="2" charset="0"/>
                <a:ea typeface="AvenirNext LT Com Regular" charset="0"/>
                <a:cs typeface="AvenirNext LT Com Regular" charset="0"/>
              </a:rPr>
              <a:t>Includes:</a:t>
            </a:r>
          </a:p>
          <a:p>
            <a:pPr marL="171450" lvl="0" indent="-171450">
              <a:spcBef>
                <a:spcPct val="0"/>
              </a:spcBef>
              <a:spcAft>
                <a:spcPts val="300"/>
              </a:spcAft>
              <a:buFont typeface="Arial" charset="0"/>
              <a:buChar char="•"/>
              <a:defRPr/>
            </a:pPr>
            <a:r>
              <a:rPr lang="en-US" altLang="en-US" sz="1000" spc="-30" dirty="0">
                <a:solidFill>
                  <a:schemeClr val="tx1"/>
                </a:solidFill>
                <a:latin typeface="Capital Group Sans" panose="02000503000000020004" pitchFamily="2" charset="0"/>
                <a:ea typeface="AvenirNext LT Com Regular" charset="0"/>
                <a:cs typeface="AvenirNext LT Com Regular" charset="0"/>
              </a:rPr>
              <a:t>Tuition, fees, books, supplies and equipment required for the enrollment or attendance of the beneficiary in an eligible skilled trade, vocational, credentialing or apprenticeship program</a:t>
            </a:r>
          </a:p>
          <a:p>
            <a:pPr marL="171450" lvl="0" indent="-171450">
              <a:spcBef>
                <a:spcPct val="0"/>
              </a:spcBef>
              <a:spcAft>
                <a:spcPts val="300"/>
              </a:spcAft>
              <a:buFont typeface="Arial" charset="0"/>
              <a:buChar char="•"/>
              <a:defRPr/>
            </a:pPr>
            <a:r>
              <a:rPr lang="en-US" altLang="en-US" sz="1000" spc="-30" dirty="0">
                <a:solidFill>
                  <a:schemeClr val="tx1"/>
                </a:solidFill>
                <a:latin typeface="Capital Group Sans" panose="02000503000000020004" pitchFamily="2" charset="0"/>
                <a:ea typeface="AvenirNext LT Com Regular" charset="0"/>
                <a:cs typeface="AvenirNext LT Com Regular" charset="0"/>
              </a:rPr>
              <a:t>Preparation and exam fees for certain professional licenses and certifications such as CPA exam preparation and testing fees </a:t>
            </a:r>
          </a:p>
          <a:p>
            <a:pPr marL="171450" lvl="0" indent="-171450">
              <a:spcBef>
                <a:spcPct val="0"/>
              </a:spcBef>
              <a:spcAft>
                <a:spcPts val="300"/>
              </a:spcAft>
              <a:buFont typeface="Arial" charset="0"/>
              <a:buChar char="•"/>
              <a:defRPr/>
            </a:pPr>
            <a:r>
              <a:rPr lang="en-US" altLang="en-US" sz="1000" spc="-30" dirty="0">
                <a:solidFill>
                  <a:schemeClr val="tx1"/>
                </a:solidFill>
                <a:latin typeface="Capital Group Sans" panose="02000503000000020004" pitchFamily="2" charset="0"/>
                <a:ea typeface="AvenirNext LT Com Regular" charset="0"/>
                <a:cs typeface="AvenirNext LT Com Regular" charset="0"/>
              </a:rPr>
              <a:t>Training and certification for certain skilled trades and vocational careers such as commercial driver’s license (CDL) training, plumbing and HVAC technician certification</a:t>
            </a:r>
          </a:p>
          <a:p>
            <a:pPr marL="171450" lvl="0" indent="-171450">
              <a:spcBef>
                <a:spcPct val="0"/>
              </a:spcBef>
              <a:spcAft>
                <a:spcPts val="300"/>
              </a:spcAft>
              <a:buFont typeface="Arial" charset="0"/>
              <a:buChar char="•"/>
              <a:defRPr/>
            </a:pPr>
            <a:r>
              <a:rPr lang="en-US" altLang="en-US" sz="1000" spc="-30" dirty="0">
                <a:solidFill>
                  <a:schemeClr val="tx1"/>
                </a:solidFill>
                <a:latin typeface="Capital Group Sans" panose="02000503000000020004" pitchFamily="2" charset="0"/>
                <a:ea typeface="AvenirNext LT Com Regular" charset="0"/>
                <a:cs typeface="AvenirNext LT Com Regular" charset="0"/>
              </a:rPr>
              <a:t>Required continuing education (CE) courses necessary to maintain certain professional credentials for careers such as nursing, teaching and real estate</a:t>
            </a:r>
          </a:p>
        </p:txBody>
      </p:sp>
      <p:pic>
        <p:nvPicPr>
          <p:cNvPr id="14" name="Graphic 13">
            <a:extLst>
              <a:ext uri="{FF2B5EF4-FFF2-40B4-BE49-F238E27FC236}">
                <a16:creationId xmlns:a16="http://schemas.microsoft.com/office/drawing/2014/main" id="{294619F9-0CFE-F9F9-D9E4-BA48073DE5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039605" y="1265802"/>
            <a:ext cx="952500" cy="952500"/>
          </a:xfrm>
          <a:prstGeom prst="rect">
            <a:avLst/>
          </a:prstGeom>
        </p:spPr>
      </p:pic>
      <p:sp>
        <p:nvSpPr>
          <p:cNvPr id="13" name="Text Placeholder 5">
            <a:extLst>
              <a:ext uri="{FF2B5EF4-FFF2-40B4-BE49-F238E27FC236}">
                <a16:creationId xmlns:a16="http://schemas.microsoft.com/office/drawing/2014/main" id="{179F20C1-0C4C-859E-E711-F46EB9A756FD}"/>
              </a:ext>
            </a:extLst>
          </p:cNvPr>
          <p:cNvSpPr txBox="1">
            <a:spLocks/>
          </p:cNvSpPr>
          <p:nvPr/>
        </p:nvSpPr>
        <p:spPr>
          <a:xfrm>
            <a:off x="6214001" y="2186830"/>
            <a:ext cx="2023827" cy="4480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a:spcBef>
                <a:spcPct val="0"/>
              </a:spcBef>
              <a:spcAft>
                <a:spcPts val="600"/>
              </a:spcAft>
              <a:defRPr/>
            </a:pPr>
            <a:r>
              <a:rPr lang="en-US" altLang="en-US" sz="1400" b="1" dirty="0">
                <a:solidFill>
                  <a:srgbClr val="0068AE"/>
                </a:solidFill>
                <a:latin typeface="Capital Group Sans" panose="02000503000000020004" pitchFamily="2" charset="0"/>
                <a:ea typeface="AvenirNext LT Com Regular" charset="0"/>
                <a:cs typeface="AvenirNext LT Com Regular" charset="0"/>
              </a:rPr>
              <a:t>K-12</a:t>
            </a:r>
          </a:p>
        </p:txBody>
      </p:sp>
      <p:sp>
        <p:nvSpPr>
          <p:cNvPr id="15" name="Text Placeholder 5">
            <a:extLst>
              <a:ext uri="{FF2B5EF4-FFF2-40B4-BE49-F238E27FC236}">
                <a16:creationId xmlns:a16="http://schemas.microsoft.com/office/drawing/2014/main" id="{F0310322-7647-FB23-DF11-AB3181778BC2}"/>
              </a:ext>
            </a:extLst>
          </p:cNvPr>
          <p:cNvSpPr txBox="1">
            <a:spLocks/>
          </p:cNvSpPr>
          <p:nvPr/>
        </p:nvSpPr>
        <p:spPr>
          <a:xfrm>
            <a:off x="6214001" y="2420874"/>
            <a:ext cx="2646261" cy="302742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indent="-173736">
              <a:spcBef>
                <a:spcPct val="0"/>
              </a:spcBef>
              <a:spcAft>
                <a:spcPts val="500"/>
              </a:spcAft>
              <a:defRPr/>
            </a:pPr>
            <a:r>
              <a:rPr lang="en-US" altLang="en-US" sz="1000" spc="-50" dirty="0">
                <a:solidFill>
                  <a:schemeClr val="tx1"/>
                </a:solidFill>
                <a:latin typeface="Capital Group Sans" panose="02000503000000020004" pitchFamily="2" charset="0"/>
                <a:ea typeface="AvenirNext LT Com Regular" charset="0"/>
                <a:cs typeface="AvenirNext LT Com Regular" charset="0"/>
              </a:rPr>
              <a:t>Certain expenses in connection with enrollment or beneficiary’s sibling attendance at an elementary or secondary public, private or religious school (kindergarten through 12th grade) including, but not limited to:</a:t>
            </a:r>
            <a:endParaRPr lang="en-US" sz="1000" spc="-50" dirty="0">
              <a:latin typeface="Capital Group Sans" panose="02000503000000020004" pitchFamily="2" charset="0"/>
            </a:endParaRPr>
          </a:p>
          <a:p>
            <a:pPr marL="171450" lvl="0" indent="-173736">
              <a:spcBef>
                <a:spcPct val="0"/>
              </a:spcBef>
              <a:spcAft>
                <a:spcPts val="500"/>
              </a:spcAft>
              <a:buFont typeface="Arial" charset="0"/>
              <a:buChar char="•"/>
              <a:defRPr/>
            </a:pPr>
            <a:r>
              <a:rPr lang="en-US" altLang="en-US" sz="1000" spc="-50" dirty="0">
                <a:latin typeface="Capital Group Sans" panose="02000503000000020004" pitchFamily="2" charset="0"/>
                <a:ea typeface="AvenirNext LT Com Regular" charset="0"/>
                <a:cs typeface="AvenirNext LT Com Regular" charset="0"/>
              </a:rPr>
              <a:t>Textbooks and instructional materials</a:t>
            </a:r>
          </a:p>
          <a:p>
            <a:pPr marL="171450" lvl="0" indent="-173736">
              <a:spcBef>
                <a:spcPct val="0"/>
              </a:spcBef>
              <a:spcAft>
                <a:spcPts val="500"/>
              </a:spcAft>
              <a:buFont typeface="Arial" charset="0"/>
              <a:buChar char="•"/>
              <a:defRPr/>
            </a:pPr>
            <a:r>
              <a:rPr lang="en-US" altLang="en-US" sz="1000" spc="-50" dirty="0">
                <a:latin typeface="Capital Group Sans" panose="02000503000000020004" pitchFamily="2" charset="0"/>
                <a:ea typeface="AvenirNext LT Com Regular" charset="0"/>
                <a:cs typeface="AvenirNext LT Com Regular" charset="0"/>
              </a:rPr>
              <a:t>Qualified tutoring services</a:t>
            </a:r>
          </a:p>
          <a:p>
            <a:pPr marL="171450" lvl="0" indent="-173736">
              <a:spcBef>
                <a:spcPct val="0"/>
              </a:spcBef>
              <a:spcAft>
                <a:spcPts val="500"/>
              </a:spcAft>
              <a:buFont typeface="Arial" charset="0"/>
              <a:buChar char="•"/>
              <a:defRPr/>
            </a:pPr>
            <a:r>
              <a:rPr lang="en-US" altLang="en-US" sz="1000" spc="-50" dirty="0">
                <a:latin typeface="Capital Group Sans" panose="02000503000000020004" pitchFamily="2" charset="0"/>
                <a:ea typeface="AvenirNext LT Com Regular" charset="0"/>
                <a:cs typeface="AvenirNext LT Com Regular" charset="0"/>
              </a:rPr>
              <a:t>Fees for certain standardized tests (e.g., SAT, ACT and advanced placement [AP] exams)</a:t>
            </a:r>
          </a:p>
          <a:p>
            <a:pPr marL="171450" lvl="0" indent="-173736">
              <a:spcBef>
                <a:spcPct val="0"/>
              </a:spcBef>
              <a:spcAft>
                <a:spcPts val="500"/>
              </a:spcAft>
              <a:buFont typeface="Arial" charset="0"/>
              <a:buChar char="•"/>
              <a:defRPr/>
            </a:pPr>
            <a:r>
              <a:rPr lang="en-US" altLang="en-US" sz="1000" spc="-50" dirty="0">
                <a:latin typeface="Capital Group Sans" panose="02000503000000020004" pitchFamily="2" charset="0"/>
                <a:ea typeface="AvenirNext LT Com Regular" charset="0"/>
                <a:cs typeface="AvenirNext LT Com Regular" charset="0"/>
              </a:rPr>
              <a:t>Educational therapies for students with disabilities</a:t>
            </a:r>
          </a:p>
          <a:p>
            <a:pPr lvl="0" indent="-173736">
              <a:spcBef>
                <a:spcPct val="0"/>
              </a:spcBef>
              <a:spcAft>
                <a:spcPts val="500"/>
              </a:spcAft>
              <a:defRPr/>
            </a:pPr>
            <a:r>
              <a:rPr lang="en-US" altLang="en-US" sz="1000" spc="-50" dirty="0">
                <a:latin typeface="Capital Group Sans" panose="02000503000000020004" pitchFamily="2" charset="0"/>
                <a:ea typeface="AvenirNext LT Com Regular" charset="0"/>
                <a:cs typeface="AvenirNext LT Com Regular" charset="0"/>
              </a:rPr>
              <a:t>K-12 expenses are capped at a maximum of $20,000 per calendar year per beneficiary</a:t>
            </a:r>
            <a:endParaRPr kumimoji="0" lang="en-US" altLang="en-US" sz="1000" b="0" i="0" u="none" strike="noStrike" kern="0" cap="none" spc="-50" normalizeH="0" noProof="0" dirty="0">
              <a:ln>
                <a:noFill/>
              </a:ln>
              <a:solidFill>
                <a:srgbClr val="000000"/>
              </a:solidFill>
              <a:effectLst/>
              <a:uLnTx/>
              <a:uFillTx/>
              <a:latin typeface="Capital Group Sans" panose="02000503000000020004" pitchFamily="2" charset="0"/>
              <a:ea typeface="AvenirNext LT Com Regular" charset="0"/>
              <a:cs typeface="AvenirNext LT Com Regular" charset="0"/>
              <a:sym typeface="Avenir Next LT Com Regular"/>
            </a:endParaRPr>
          </a:p>
        </p:txBody>
      </p:sp>
      <p:pic>
        <p:nvPicPr>
          <p:cNvPr id="17" name="Graphic 16">
            <a:extLst>
              <a:ext uri="{FF2B5EF4-FFF2-40B4-BE49-F238E27FC236}">
                <a16:creationId xmlns:a16="http://schemas.microsoft.com/office/drawing/2014/main" id="{FAC41DB5-5470-E1EC-CC93-285A95D0634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860262" y="1265802"/>
            <a:ext cx="952500" cy="952500"/>
          </a:xfrm>
          <a:prstGeom prst="rect">
            <a:avLst/>
          </a:prstGeom>
        </p:spPr>
      </p:pic>
      <p:sp>
        <p:nvSpPr>
          <p:cNvPr id="16" name="Text Placeholder 5">
            <a:extLst>
              <a:ext uri="{FF2B5EF4-FFF2-40B4-BE49-F238E27FC236}">
                <a16:creationId xmlns:a16="http://schemas.microsoft.com/office/drawing/2014/main" id="{3E870CF3-0FFA-DA82-E3F9-B0BC75EC68C4}"/>
              </a:ext>
            </a:extLst>
          </p:cNvPr>
          <p:cNvSpPr txBox="1">
            <a:spLocks/>
          </p:cNvSpPr>
          <p:nvPr/>
        </p:nvSpPr>
        <p:spPr>
          <a:xfrm>
            <a:off x="9033639" y="2186830"/>
            <a:ext cx="2796409" cy="58466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lvl="0" hangingPunct="0">
              <a:spcBef>
                <a:spcPct val="0"/>
              </a:spcBef>
              <a:spcAft>
                <a:spcPts val="600"/>
              </a:spcAft>
              <a:defRPr/>
            </a:pPr>
            <a:r>
              <a:rPr lang="en-US" altLang="en-US" sz="1400" b="1" dirty="0">
                <a:solidFill>
                  <a:srgbClr val="0068AE"/>
                </a:solidFill>
                <a:latin typeface="Capital Group Sans" panose="02000503000000020004" pitchFamily="2" charset="0"/>
                <a:ea typeface="AvenirNext LT Com Regular" charset="0"/>
                <a:cs typeface="AvenirNext LT Com Regular" charset="0"/>
              </a:rPr>
              <a:t>Higher education student loans</a:t>
            </a:r>
          </a:p>
        </p:txBody>
      </p:sp>
      <p:sp>
        <p:nvSpPr>
          <p:cNvPr id="18" name="Text Placeholder 5">
            <a:extLst>
              <a:ext uri="{FF2B5EF4-FFF2-40B4-BE49-F238E27FC236}">
                <a16:creationId xmlns:a16="http://schemas.microsoft.com/office/drawing/2014/main" id="{11C4454C-9A82-A023-D608-A5D0149CB712}"/>
              </a:ext>
            </a:extLst>
          </p:cNvPr>
          <p:cNvSpPr txBox="1">
            <a:spLocks/>
          </p:cNvSpPr>
          <p:nvPr/>
        </p:nvSpPr>
        <p:spPr>
          <a:xfrm>
            <a:off x="9033640" y="2420875"/>
            <a:ext cx="2547684" cy="153365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spcAft>
                <a:spcPts val="600"/>
              </a:spcAft>
              <a:defRPr/>
            </a:pPr>
            <a:r>
              <a:rPr lang="en-US" sz="1000" spc="-30" dirty="0">
                <a:solidFill>
                  <a:schemeClr val="tx1"/>
                </a:solidFill>
                <a:latin typeface="Capital Group Sans" panose="02000503000000020004" pitchFamily="2" charset="0"/>
              </a:rPr>
              <a:t>Up to $10,000 lifetime maximum on principal or interest payments on any designated beneficiary</a:t>
            </a:r>
            <a:r>
              <a:rPr lang="en-US" altLang="en-US" sz="1000" spc="-50" dirty="0">
                <a:solidFill>
                  <a:schemeClr val="tx1"/>
                </a:solidFill>
                <a:latin typeface="Capital Group Sans" panose="02000503000000020004" pitchFamily="2" charset="0"/>
                <a:ea typeface="AvenirNext LT Com Regular" charset="0"/>
                <a:cs typeface="AvenirNext LT Com Regular" charset="0"/>
              </a:rPr>
              <a:t>’</a:t>
            </a:r>
            <a:r>
              <a:rPr lang="en-US" sz="1000" spc="-30" dirty="0">
                <a:solidFill>
                  <a:schemeClr val="tx1"/>
                </a:solidFill>
                <a:latin typeface="Capital Group Sans" panose="02000503000000020004" pitchFamily="2" charset="0"/>
              </a:rPr>
              <a:t>s or designated beneficiary</a:t>
            </a:r>
            <a:r>
              <a:rPr lang="en-US" altLang="en-US" sz="1000" spc="-50" dirty="0">
                <a:solidFill>
                  <a:schemeClr val="tx1"/>
                </a:solidFill>
                <a:latin typeface="Capital Group Sans" panose="02000503000000020004" pitchFamily="2" charset="0"/>
                <a:ea typeface="AvenirNext LT Com Regular" charset="0"/>
                <a:cs typeface="AvenirNext LT Com Regular" charset="0"/>
              </a:rPr>
              <a:t>’</a:t>
            </a:r>
            <a:r>
              <a:rPr lang="en-US" sz="1000" spc="-30" dirty="0">
                <a:solidFill>
                  <a:schemeClr val="tx1"/>
                </a:solidFill>
                <a:latin typeface="Capital Group Sans" panose="02000503000000020004" pitchFamily="2" charset="0"/>
              </a:rPr>
              <a:t>s sibling</a:t>
            </a:r>
            <a:r>
              <a:rPr lang="en-US" altLang="en-US" sz="1000" spc="-50" dirty="0">
                <a:solidFill>
                  <a:schemeClr val="tx1"/>
                </a:solidFill>
                <a:latin typeface="Capital Group Sans" panose="02000503000000020004" pitchFamily="2" charset="0"/>
                <a:ea typeface="AvenirNext LT Com Regular" charset="0"/>
                <a:cs typeface="AvenirNext LT Com Regular" charset="0"/>
              </a:rPr>
              <a:t>’</a:t>
            </a:r>
            <a:r>
              <a:rPr lang="en-US" sz="1000" spc="-30" dirty="0">
                <a:solidFill>
                  <a:schemeClr val="tx1"/>
                </a:solidFill>
                <a:latin typeface="Capital Group Sans" panose="02000503000000020004" pitchFamily="2" charset="0"/>
              </a:rPr>
              <a:t>s qualified student loans </a:t>
            </a:r>
            <a:endParaRPr kumimoji="0" lang="en-US" altLang="en-US" sz="1000" b="0" i="0" u="none" strike="noStrike" kern="0" cap="none" spc="-30" normalizeH="0" noProof="0" dirty="0">
              <a:ln>
                <a:noFill/>
              </a:ln>
              <a:solidFill>
                <a:srgbClr val="000000"/>
              </a:solidFill>
              <a:effectLst/>
              <a:uLnTx/>
              <a:uFillTx/>
              <a:latin typeface="Capital Group Sans" panose="02000503000000020004" pitchFamily="2" charset="0"/>
              <a:ea typeface="AvenirNext LT Com Regular" charset="0"/>
              <a:cs typeface="AvenirNext LT Com Regular" charset="0"/>
              <a:sym typeface="Avenir Next LT Com Regular"/>
            </a:endParaRPr>
          </a:p>
        </p:txBody>
      </p:sp>
      <p:sp>
        <p:nvSpPr>
          <p:cNvPr id="2" name="Footer Placeholder 6">
            <a:extLst>
              <a:ext uri="{FF2B5EF4-FFF2-40B4-BE49-F238E27FC236}">
                <a16:creationId xmlns:a16="http://schemas.microsoft.com/office/drawing/2014/main" id="{1BE51487-28D9-9D0A-E582-63141BBD7F6A}"/>
              </a:ext>
            </a:extLst>
          </p:cNvPr>
          <p:cNvSpPr txBox="1">
            <a:spLocks/>
          </p:cNvSpPr>
          <p:nvPr/>
        </p:nvSpPr>
        <p:spPr>
          <a:xfrm>
            <a:off x="564409" y="5448299"/>
            <a:ext cx="11265639" cy="871135"/>
          </a:xfrm>
          <a:prstGeom prst="rect">
            <a:avLst/>
          </a:prstGeom>
        </p:spPr>
        <p:txBody>
          <a:bodyPr lIns="9144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z="1100" dirty="0">
                <a:solidFill>
                  <a:schemeClr val="tx1"/>
                </a:solidFill>
                <a:latin typeface="Capital Group Sans" panose="02000503000000020004" pitchFamily="2" charset="0"/>
              </a:rPr>
              <a:t>If withdrawals are used for purposes other than qualified education expenses, the earnings will be subject to a 10% federal tax penalty in addition to federal and, if applicable, state income tax. States take different approaches to the income tax treatment of withdrawals. For example, withdrawals for K–12 expenses may </a:t>
            </a:r>
            <a:br>
              <a:rPr lang="en-US" sz="1100" dirty="0">
                <a:solidFill>
                  <a:schemeClr val="tx1"/>
                </a:solidFill>
                <a:latin typeface="Capital Group Sans" panose="02000503000000020004" pitchFamily="2" charset="0"/>
              </a:rPr>
            </a:br>
            <a:r>
              <a:rPr lang="en-US" sz="1100" dirty="0">
                <a:solidFill>
                  <a:schemeClr val="tx1"/>
                </a:solidFill>
                <a:latin typeface="Capital Group Sans" panose="02000503000000020004" pitchFamily="2" charset="0"/>
              </a:rPr>
              <a:t>not be exempt from state tax in certain states. Please consult your tax advisor for state-specific details. Tax deductions may be disallowed in the event of </a:t>
            </a:r>
            <a:br>
              <a:rPr lang="en-US" sz="1100" dirty="0">
                <a:solidFill>
                  <a:schemeClr val="tx1"/>
                </a:solidFill>
                <a:latin typeface="Capital Group Sans" panose="02000503000000020004" pitchFamily="2" charset="0"/>
              </a:rPr>
            </a:br>
            <a:r>
              <a:rPr lang="en-US" sz="1100" dirty="0">
                <a:solidFill>
                  <a:schemeClr val="tx1"/>
                </a:solidFill>
                <a:latin typeface="Capital Group Sans" panose="02000503000000020004" pitchFamily="2" charset="0"/>
              </a:rPr>
              <a:t>nonqualified withdrawals.</a:t>
            </a:r>
          </a:p>
        </p:txBody>
      </p:sp>
    </p:spTree>
    <p:extLst>
      <p:ext uri="{BB962C8B-B14F-4D97-AF65-F5344CB8AC3E}">
        <p14:creationId xmlns:p14="http://schemas.microsoft.com/office/powerpoint/2010/main" val="183128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dirty="0">
                <a:solidFill>
                  <a:srgbClr val="0068AE"/>
                </a:solidFill>
              </a:rPr>
              <a:t>Have the flexibility you need, no matter where life takes you</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8</a:t>
            </a:fld>
            <a:endParaRPr lang="en-US" dirty="0"/>
          </a:p>
        </p:txBody>
      </p:sp>
      <p:sp>
        <p:nvSpPr>
          <p:cNvPr id="10" name="Text Placeholder 9"/>
          <p:cNvSpPr>
            <a:spLocks noGrp="1"/>
          </p:cNvSpPr>
          <p:nvPr>
            <p:ph type="body" sz="quarter" idx="15"/>
          </p:nvPr>
        </p:nvSpPr>
        <p:spPr>
          <a:xfrm>
            <a:off x="571498" y="914400"/>
            <a:ext cx="11439270" cy="667512"/>
          </a:xfrm>
        </p:spPr>
        <p:txBody>
          <a:bodyPr/>
          <a:lstStyle/>
          <a:p>
            <a:r>
              <a:rPr lang="en-US" altLang="en-US" dirty="0">
                <a:solidFill>
                  <a:schemeClr val="tx1">
                    <a:lumMod val="75000"/>
                    <a:lumOff val="25000"/>
                  </a:schemeClr>
                </a:solidFill>
                <a:ea typeface="AvenirNext LT Com Regular" charset="0"/>
                <a:cs typeface="AvenirNext LT Com Regular" charset="0"/>
              </a:rPr>
              <a:t>If a child beneficiary decides not to go to a traditional four-year college, no problem</a:t>
            </a:r>
          </a:p>
        </p:txBody>
      </p:sp>
      <p:pic>
        <p:nvPicPr>
          <p:cNvPr id="7" name="Graphic 6">
            <a:extLst>
              <a:ext uri="{FF2B5EF4-FFF2-40B4-BE49-F238E27FC236}">
                <a16:creationId xmlns:a16="http://schemas.microsoft.com/office/drawing/2014/main" id="{AEA90F80-E796-DDFF-9AE7-FC0AFAD3F21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14023" t="14400" r="11345" b="14032"/>
          <a:stretch>
            <a:fillRect/>
          </a:stretch>
        </p:blipFill>
        <p:spPr>
          <a:xfrm>
            <a:off x="1081338" y="1967377"/>
            <a:ext cx="1318517" cy="1264385"/>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1630" y="2041528"/>
            <a:ext cx="967275" cy="1116085"/>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44122" y="2237628"/>
            <a:ext cx="1136469" cy="915489"/>
          </a:xfrm>
          <a:prstGeom prst="rect">
            <a:avLst/>
          </a:prstGeom>
        </p:spPr>
      </p:pic>
      <p:sp>
        <p:nvSpPr>
          <p:cNvPr id="9" name="TextBox 8">
            <a:extLst>
              <a:ext uri="{FF2B5EF4-FFF2-40B4-BE49-F238E27FC236}">
                <a16:creationId xmlns:a16="http://schemas.microsoft.com/office/drawing/2014/main" id="{20AA5135-8C10-152F-EB07-25570B35745A}"/>
              </a:ext>
            </a:extLst>
          </p:cNvPr>
          <p:cNvSpPr txBox="1"/>
          <p:nvPr/>
        </p:nvSpPr>
        <p:spPr>
          <a:xfrm>
            <a:off x="571498" y="3428661"/>
            <a:ext cx="2764231" cy="1384995"/>
          </a:xfrm>
          <a:prstGeom prst="rect">
            <a:avLst/>
          </a:prstGeom>
          <a:ln w="12700">
            <a:miter lim="400000"/>
          </a:ln>
        </p:spPr>
        <p:txBody>
          <a:bodyPr wrap="square" lIns="0" tIns="0" rIns="0" bIns="0" rtlCol="0">
            <a:spAutoFit/>
          </a:bodyPr>
          <a:lstStyle/>
          <a:p>
            <a:pPr algn="l"/>
            <a:r>
              <a:rPr lang="en-US" altLang="en-US" sz="1800" dirty="0">
                <a:solidFill>
                  <a:schemeClr val="tx1">
                    <a:lumMod val="75000"/>
                    <a:lumOff val="25000"/>
                  </a:schemeClr>
                </a:solidFill>
                <a:latin typeface="Capital Group Sans" panose="02000503000000020004" pitchFamily="2" charset="0"/>
              </a:rPr>
              <a:t>Look into vocational, skilled trade, apprenticeship or professional license programs </a:t>
            </a:r>
          </a:p>
        </p:txBody>
      </p:sp>
      <p:sp>
        <p:nvSpPr>
          <p:cNvPr id="15" name="TextBox 14">
            <a:extLst>
              <a:ext uri="{FF2B5EF4-FFF2-40B4-BE49-F238E27FC236}">
                <a16:creationId xmlns:a16="http://schemas.microsoft.com/office/drawing/2014/main" id="{E6533AE1-1AD8-4C19-A535-D2C4810791D6}"/>
              </a:ext>
            </a:extLst>
          </p:cNvPr>
          <p:cNvSpPr txBox="1"/>
          <p:nvPr/>
        </p:nvSpPr>
        <p:spPr>
          <a:xfrm>
            <a:off x="4496750" y="3428661"/>
            <a:ext cx="3375813" cy="1107996"/>
          </a:xfrm>
          <a:prstGeom prst="rect">
            <a:avLst/>
          </a:prstGeom>
          <a:ln w="12700">
            <a:miter lim="400000"/>
          </a:ln>
        </p:spPr>
        <p:txBody>
          <a:bodyPr wrap="square" lIns="0" tIns="0" rIns="0" bIns="0" rtlCol="0">
            <a:spAutoFit/>
          </a:bodyPr>
          <a:lstStyle/>
          <a:p>
            <a:pPr algn="l"/>
            <a:r>
              <a:rPr lang="en-US" altLang="en-US" sz="1800" b="0" dirty="0">
                <a:solidFill>
                  <a:schemeClr val="tx1">
                    <a:lumMod val="75000"/>
                    <a:lumOff val="25000"/>
                  </a:schemeClr>
                </a:solidFill>
                <a:latin typeface="Capital Group Sans" panose="02000503000000020004" pitchFamily="2" charset="0"/>
              </a:rPr>
              <a:t>Transfer the account to another beneficiary: a parent, an in-law or even yourself</a:t>
            </a:r>
          </a:p>
          <a:p>
            <a:pPr algn="l"/>
            <a:endParaRPr lang="en-US" sz="1800" b="1" dirty="0" err="1">
              <a:latin typeface="Capital Group Sans" panose="02000503000000020004" pitchFamily="2" charset="0"/>
            </a:endParaRPr>
          </a:p>
        </p:txBody>
      </p:sp>
      <p:sp>
        <p:nvSpPr>
          <p:cNvPr id="16" name="TextBox 15">
            <a:extLst>
              <a:ext uri="{FF2B5EF4-FFF2-40B4-BE49-F238E27FC236}">
                <a16:creationId xmlns:a16="http://schemas.microsoft.com/office/drawing/2014/main" id="{1514F188-D6AB-4177-851F-D6B100B0FB1A}"/>
              </a:ext>
            </a:extLst>
          </p:cNvPr>
          <p:cNvSpPr txBox="1"/>
          <p:nvPr/>
        </p:nvSpPr>
        <p:spPr>
          <a:xfrm>
            <a:off x="8240656" y="3428661"/>
            <a:ext cx="3023959" cy="1661993"/>
          </a:xfrm>
          <a:prstGeom prst="rect">
            <a:avLst/>
          </a:prstGeom>
          <a:ln w="12700">
            <a:miter lim="400000"/>
          </a:ln>
        </p:spPr>
        <p:txBody>
          <a:bodyPr wrap="square" lIns="0" tIns="0" rIns="0" bIns="0" rtlCol="0">
            <a:spAutoFit/>
          </a:bodyPr>
          <a:lstStyle/>
          <a:p>
            <a:pPr algn="l"/>
            <a:r>
              <a:rPr lang="en-US" altLang="en-US" sz="1800" b="0" dirty="0">
                <a:solidFill>
                  <a:schemeClr val="tx1">
                    <a:lumMod val="75000"/>
                    <a:lumOff val="25000"/>
                  </a:schemeClr>
                </a:solidFill>
                <a:latin typeface="Capital Group Sans" panose="02000503000000020004" pitchFamily="2" charset="0"/>
              </a:rPr>
              <a:t>Use the account to cover qualified tuition costs and related fees for </a:t>
            </a:r>
            <a:r>
              <a:rPr lang="en-US" sz="1800" b="0" dirty="0">
                <a:solidFill>
                  <a:schemeClr val="tx1">
                    <a:lumMod val="75000"/>
                    <a:lumOff val="25000"/>
                  </a:schemeClr>
                </a:solidFill>
                <a:latin typeface="Capital Group Sans" panose="02000503000000020004" pitchFamily="2" charset="0"/>
              </a:rPr>
              <a:t>another member of the previous beneficiary’s family</a:t>
            </a:r>
            <a:endParaRPr lang="en-US" altLang="en-US" sz="1800" b="0" dirty="0">
              <a:solidFill>
                <a:schemeClr val="tx1">
                  <a:lumMod val="75000"/>
                  <a:lumOff val="25000"/>
                </a:schemeClr>
              </a:solidFill>
              <a:latin typeface="Capital Group Sans" panose="02000503000000020004" pitchFamily="2" charset="0"/>
            </a:endParaRPr>
          </a:p>
          <a:p>
            <a:pPr algn="l"/>
            <a:endParaRPr lang="en-US" sz="1800" b="1" dirty="0" err="1">
              <a:latin typeface="Capital Group Sans" panose="02000503000000020004" pitchFamily="2" charset="0"/>
            </a:endParaRPr>
          </a:p>
        </p:txBody>
      </p:sp>
    </p:spTree>
    <p:extLst>
      <p:ext uri="{BB962C8B-B14F-4D97-AF65-F5344CB8AC3E}">
        <p14:creationId xmlns:p14="http://schemas.microsoft.com/office/powerpoint/2010/main" val="147732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7EC3E-4F7B-505E-5F07-3C150D8C5B9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5E8AC5-D290-B666-AB38-B7CA93E70F0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US" smtClean="0"/>
              <a:pPr>
                <a:lnSpc>
                  <a:spcPct val="110000"/>
                </a:lnSpc>
                <a:spcBef>
                  <a:spcPts val="1200"/>
                </a:spcBef>
              </a:pPr>
              <a:t>9</a:t>
            </a:fld>
            <a:endParaRPr lang="en-US" dirty="0"/>
          </a:p>
        </p:txBody>
      </p:sp>
      <p:sp>
        <p:nvSpPr>
          <p:cNvPr id="22" name="Title 10">
            <a:extLst>
              <a:ext uri="{FF2B5EF4-FFF2-40B4-BE49-F238E27FC236}">
                <a16:creationId xmlns:a16="http://schemas.microsoft.com/office/drawing/2014/main" id="{99E261F6-BE7B-5777-1947-6F032810A517}"/>
              </a:ext>
            </a:extLst>
          </p:cNvPr>
          <p:cNvSpPr>
            <a:spLocks noGrp="1"/>
          </p:cNvSpPr>
          <p:nvPr>
            <p:ph type="title"/>
          </p:nvPr>
        </p:nvSpPr>
        <p:spPr>
          <a:xfrm>
            <a:off x="571498" y="-56562"/>
            <a:ext cx="11048207" cy="822960"/>
          </a:xfrm>
        </p:spPr>
        <p:txBody>
          <a:bodyPr/>
          <a:lstStyle/>
          <a:p>
            <a:r>
              <a:rPr lang="en-US" b="1" dirty="0">
                <a:solidFill>
                  <a:srgbClr val="0068AE"/>
                </a:solidFill>
              </a:rPr>
              <a:t>An investment in the future</a:t>
            </a:r>
          </a:p>
        </p:txBody>
      </p:sp>
      <p:sp>
        <p:nvSpPr>
          <p:cNvPr id="25" name="TextBox 24">
            <a:extLst>
              <a:ext uri="{FF2B5EF4-FFF2-40B4-BE49-F238E27FC236}">
                <a16:creationId xmlns:a16="http://schemas.microsoft.com/office/drawing/2014/main" id="{EDE08B4E-9B3F-1C3D-3824-957401448DB0}"/>
              </a:ext>
              <a:ext uri="{C183D7F6-B498-43B3-948B-1728B52AA6E4}">
                <adec:decorative xmlns:adec="http://schemas.microsoft.com/office/drawing/2017/decorative" val="1"/>
              </a:ext>
            </a:extLst>
          </p:cNvPr>
          <p:cNvSpPr txBox="1"/>
          <p:nvPr/>
        </p:nvSpPr>
        <p:spPr>
          <a:xfrm>
            <a:off x="4101482" y="4107066"/>
            <a:ext cx="1127465" cy="488916"/>
          </a:xfrm>
          <a:prstGeom prst="rect">
            <a:avLst/>
          </a:prstGeom>
          <a:ln w="12700">
            <a:miter lim="400000"/>
          </a:ln>
        </p:spPr>
        <p:txBody>
          <a:bodyPr wrap="square" lIns="0" tIns="0" rIns="0" bIns="0" rtlCol="0">
            <a:spAutoFit/>
          </a:bodyPr>
          <a:lstStyle/>
          <a:p>
            <a:pPr marL="0" marR="0" lvl="0" indent="0" algn="ctr" defTabSz="228600" rtl="0" eaLnBrk="1" fontAlgn="auto" latinLnBrk="0" hangingPunct="0">
              <a:lnSpc>
                <a:spcPct val="80000"/>
              </a:lnSpc>
              <a:spcBef>
                <a:spcPts val="0"/>
              </a:spcBef>
              <a:spcAft>
                <a:spcPts val="0"/>
              </a:spcAft>
              <a:buClrTx/>
              <a:buSzTx/>
              <a:buFontTx/>
              <a:buNone/>
              <a:tabLst/>
              <a:defRPr/>
            </a:pPr>
            <a:r>
              <a:rPr kumimoji="0" lang="en-US" sz="130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t>$208</a:t>
            </a:r>
          </a:p>
          <a:p>
            <a:pPr marL="0" marR="0" lvl="0" indent="0" algn="ctr" defTabSz="228600" rtl="0" eaLnBrk="1" fontAlgn="auto" latinLnBrk="0" hangingPunct="0">
              <a:lnSpc>
                <a:spcPct val="8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t>monthly investment</a:t>
            </a:r>
          </a:p>
        </p:txBody>
      </p:sp>
      <p:sp>
        <p:nvSpPr>
          <p:cNvPr id="26" name="TextBox 25">
            <a:extLst>
              <a:ext uri="{FF2B5EF4-FFF2-40B4-BE49-F238E27FC236}">
                <a16:creationId xmlns:a16="http://schemas.microsoft.com/office/drawing/2014/main" id="{42C7AD15-221B-F3C1-3E57-9F66EF23B7F3}"/>
              </a:ext>
              <a:ext uri="{C183D7F6-B498-43B3-948B-1728B52AA6E4}">
                <adec:decorative xmlns:adec="http://schemas.microsoft.com/office/drawing/2017/decorative" val="1"/>
              </a:ext>
            </a:extLst>
          </p:cNvPr>
          <p:cNvSpPr txBox="1"/>
          <p:nvPr/>
        </p:nvSpPr>
        <p:spPr>
          <a:xfrm>
            <a:off x="6960834" y="4107066"/>
            <a:ext cx="1127465" cy="488916"/>
          </a:xfrm>
          <a:prstGeom prst="rect">
            <a:avLst/>
          </a:prstGeom>
          <a:ln w="12700">
            <a:miter lim="400000"/>
          </a:ln>
        </p:spPr>
        <p:txBody>
          <a:bodyPr wrap="square" lIns="0" tIns="0" rIns="0" bIns="0" rtlCol="0">
            <a:spAutoFit/>
          </a:bodyPr>
          <a:lstStyle/>
          <a:p>
            <a:pPr marL="0" marR="0" lvl="0" indent="0" algn="ctr" defTabSz="228600" rtl="0" eaLnBrk="1" fontAlgn="auto" latinLnBrk="0" hangingPunct="0">
              <a:lnSpc>
                <a:spcPct val="80000"/>
              </a:lnSpc>
              <a:spcBef>
                <a:spcPts val="0"/>
              </a:spcBef>
              <a:spcAft>
                <a:spcPts val="0"/>
              </a:spcAft>
              <a:buClrTx/>
              <a:buSzTx/>
              <a:buFontTx/>
              <a:buNone/>
              <a:tabLst/>
              <a:defRPr/>
            </a:pPr>
            <a:r>
              <a:rPr kumimoji="0" lang="en-US" sz="130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t>$278</a:t>
            </a:r>
          </a:p>
          <a:p>
            <a:pPr marL="0" marR="0" lvl="0" indent="0" algn="ctr" defTabSz="228600" rtl="0" eaLnBrk="1" fontAlgn="auto" latinLnBrk="0" hangingPunct="0">
              <a:lnSpc>
                <a:spcPct val="8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t>monthly </a:t>
            </a:r>
            <a:br>
              <a:rPr kumimoji="0" lang="en-US" sz="1300" b="0" i="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br>
            <a:r>
              <a:rPr kumimoji="0" lang="en-US" sz="1300" b="0" i="0" u="none" strike="noStrike" kern="0" cap="none" spc="0" normalizeH="0" baseline="0" noProof="0" dirty="0">
                <a:ln>
                  <a:noFill/>
                </a:ln>
                <a:solidFill>
                  <a:srgbClr val="FFFFFF"/>
                </a:solidFill>
                <a:effectLst/>
                <a:uLnTx/>
                <a:uFillTx/>
                <a:latin typeface="Capital Group Sans" panose="02000503000000020004" pitchFamily="2" charset="0"/>
                <a:ea typeface="AvenirNext LT Com Cn" charset="0"/>
                <a:cs typeface="AvenirNext LT Com Cn" charset="0"/>
                <a:sym typeface="Avenir Next LT Com Regular"/>
              </a:rPr>
              <a:t>payment</a:t>
            </a:r>
          </a:p>
        </p:txBody>
      </p:sp>
      <p:sp>
        <p:nvSpPr>
          <p:cNvPr id="28" name="Text Placeholder 9">
            <a:extLst>
              <a:ext uri="{FF2B5EF4-FFF2-40B4-BE49-F238E27FC236}">
                <a16:creationId xmlns:a16="http://schemas.microsoft.com/office/drawing/2014/main" id="{EF1726DB-3C1D-EEFA-1DAA-88A67E0C6210}"/>
              </a:ext>
            </a:extLst>
          </p:cNvPr>
          <p:cNvSpPr txBox="1">
            <a:spLocks/>
          </p:cNvSpPr>
          <p:nvPr/>
        </p:nvSpPr>
        <p:spPr>
          <a:xfrm>
            <a:off x="571497" y="745099"/>
            <a:ext cx="11048941" cy="6675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1" i="0" u="none" strike="noStrike" cap="none" spc="0" baseline="0" smtClean="0">
                <a:ln>
                  <a:noFill/>
                </a:ln>
                <a:solidFill>
                  <a:schemeClr val="accent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altLang="en-US" b="0" dirty="0">
                <a:solidFill>
                  <a:schemeClr val="tx1">
                    <a:lumMod val="75000"/>
                    <a:lumOff val="25000"/>
                  </a:schemeClr>
                </a:solidFill>
                <a:latin typeface="Capital Group Sans" panose="02000503000000020004" pitchFamily="2" charset="0"/>
                <a:ea typeface="AvenirNext LT Com Regular" charset="0"/>
                <a:cs typeface="AvenirNext LT Com Regular" charset="0"/>
              </a:rPr>
              <a:t>Estimated college costs</a:t>
            </a:r>
          </a:p>
          <a:p>
            <a:endParaRPr lang="en-US" b="0" dirty="0">
              <a:latin typeface="Capital Group Sans" panose="02000503000000020004" pitchFamily="2" charset="0"/>
            </a:endParaRPr>
          </a:p>
        </p:txBody>
      </p:sp>
      <p:graphicFrame>
        <p:nvGraphicFramePr>
          <p:cNvPr id="7" name="Chart 6" descr="Bar chart comparing estimated college costs for the years 2026 2043. For 2-year in-state public school, the estimated costs are $45,915 for 2026 and $105,238 for 2043. For 4-year in-state public school, the estimates are $96,536 for 2026 and $221,263 for 2043. For 4-year out-of-state public school, the estimates are $129,967 for 2026 and $297,887 for 2043. For a private university, the estimates are $200,965 for 2026 and $460,616 for 2043. And for an Ivy League university, the estimates are $397,468 for 2026 and $911,004 for 2043.">
            <a:extLst>
              <a:ext uri="{FF2B5EF4-FFF2-40B4-BE49-F238E27FC236}">
                <a16:creationId xmlns:a16="http://schemas.microsoft.com/office/drawing/2014/main" id="{AFFEE119-B80A-85DF-CCF4-79BB3EBBD30E}"/>
              </a:ext>
            </a:extLst>
          </p:cNvPr>
          <p:cNvGraphicFramePr/>
          <p:nvPr>
            <p:extLst>
              <p:ext uri="{D42A27DB-BD31-4B8C-83A1-F6EECF244321}">
                <p14:modId xmlns:p14="http://schemas.microsoft.com/office/powerpoint/2010/main" val="1227477158"/>
              </p:ext>
            </p:extLst>
          </p:nvPr>
        </p:nvGraphicFramePr>
        <p:xfrm>
          <a:off x="818606" y="1095153"/>
          <a:ext cx="10413500" cy="4338420"/>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12">
            <a:extLst>
              <a:ext uri="{FF2B5EF4-FFF2-40B4-BE49-F238E27FC236}">
                <a16:creationId xmlns:a16="http://schemas.microsoft.com/office/drawing/2014/main" id="{BDD6556E-5D80-1121-1B3A-245E5929C40F}"/>
              </a:ext>
              <a:ext uri="{C183D7F6-B498-43B3-948B-1728B52AA6E4}">
                <adec:decorative xmlns:adec="http://schemas.microsoft.com/office/drawing/2017/decorative" val="0"/>
              </a:ext>
            </a:extLst>
          </p:cNvPr>
          <p:cNvSpPr txBox="1">
            <a:spLocks/>
          </p:cNvSpPr>
          <p:nvPr/>
        </p:nvSpPr>
        <p:spPr>
          <a:xfrm>
            <a:off x="575036" y="5601876"/>
            <a:ext cx="11048207" cy="630621"/>
          </a:xfrm>
          <a:prstGeom prst="rect">
            <a:avLst/>
          </a:prstGeom>
        </p:spPr>
        <p:txBody>
          <a:bodyPr lIns="0" tIns="0" rIns="0" bIns="0" anchor="t"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defRPr/>
            </a:pPr>
            <a:r>
              <a:rPr lang="en-US" sz="900" dirty="0">
                <a:latin typeface="Capital Group Sans" panose="02000503000000020004" pitchFamily="2" charset="0"/>
              </a:rPr>
              <a:t>Source: Capital Group college savings calculator (</a:t>
            </a:r>
            <a:r>
              <a:rPr lang="en-US" sz="900" dirty="0">
                <a:solidFill>
                  <a:srgbClr val="005F9E"/>
                </a:solidFill>
                <a:latin typeface="Capital Group Sans" panose="02000503000000020004" pitchFamily="2" charset="0"/>
                <a:hlinkClick r:id="rId4">
                  <a:extLst>
                    <a:ext uri="{A12FA001-AC4F-418D-AE19-62706E023703}">
                      <ahyp:hlinkClr xmlns:ahyp="http://schemas.microsoft.com/office/drawing/2018/hyperlinkcolor" val="tx"/>
                    </a:ext>
                  </a:extLst>
                </a:hlinkClick>
              </a:rPr>
              <a:t>capitalgroup.com/individual/planning/tools/</a:t>
            </a:r>
            <a:r>
              <a:rPr lang="en-US" sz="900" dirty="0" err="1">
                <a:solidFill>
                  <a:srgbClr val="005F9E"/>
                </a:solidFill>
                <a:latin typeface="Capital Group Sans" panose="02000503000000020004" pitchFamily="2" charset="0"/>
                <a:hlinkClick r:id="rId4">
                  <a:extLst>
                    <a:ext uri="{A12FA001-AC4F-418D-AE19-62706E023703}">
                      <ahyp:hlinkClr xmlns:ahyp="http://schemas.microsoft.com/office/drawing/2018/hyperlinkcolor" val="tx"/>
                    </a:ext>
                  </a:extLst>
                </a:hlinkClick>
              </a:rPr>
              <a:t>ext</a:t>
            </a:r>
            <a:r>
              <a:rPr lang="en-US" sz="900" dirty="0">
                <a:solidFill>
                  <a:srgbClr val="005F9E"/>
                </a:solidFill>
                <a:latin typeface="Capital Group Sans" panose="02000503000000020004" pitchFamily="2" charset="0"/>
                <a:hlinkClick r:id="rId4">
                  <a:extLst>
                    <a:ext uri="{A12FA001-AC4F-418D-AE19-62706E023703}">
                      <ahyp:hlinkClr xmlns:ahyp="http://schemas.microsoft.com/office/drawing/2018/hyperlinkcolor" val="tx"/>
                    </a:ext>
                  </a:extLst>
                </a:hlinkClick>
              </a:rPr>
              <a:t>/college-savings-calculator</a:t>
            </a:r>
            <a:r>
              <a:rPr lang="en-US" sz="900" dirty="0">
                <a:latin typeface="Capital Group Sans" panose="02000503000000020004" pitchFamily="2" charset="0"/>
              </a:rPr>
              <a:t>), based on national public averages (in-state and out-of-state), national private university averages and Ivy League university averages. Examples assume college cost inflation of 5% a year. Current estimated annual college cost figures are obtained from Peterson’s. </a:t>
            </a:r>
            <a:br>
              <a:rPr lang="en-US" sz="900" dirty="0">
                <a:latin typeface="Capital Group Sans" panose="02000503000000020004" pitchFamily="2" charset="0"/>
              </a:rPr>
            </a:br>
            <a:r>
              <a:rPr lang="en-US" sz="900" dirty="0">
                <a:latin typeface="Capital Group Sans" panose="02000503000000020004" pitchFamily="2" charset="0"/>
              </a:rPr>
              <a:t>The college costs may include tuition, room and board, and books and expenses as reported by Peterson’s. Copyright © 2026 Peterson’s, a Nelnet Company, and its licensees. All rights reserved.</a:t>
            </a:r>
          </a:p>
        </p:txBody>
      </p:sp>
      <p:sp>
        <p:nvSpPr>
          <p:cNvPr id="9" name="Oval 8">
            <a:extLst>
              <a:ext uri="{FF2B5EF4-FFF2-40B4-BE49-F238E27FC236}">
                <a16:creationId xmlns:a16="http://schemas.microsoft.com/office/drawing/2014/main" id="{C7B25978-DF98-5DAC-203C-ED02664C6853}"/>
              </a:ext>
              <a:ext uri="{C183D7F6-B498-43B3-948B-1728B52AA6E4}">
                <adec:decorative xmlns:adec="http://schemas.microsoft.com/office/drawing/2017/decorative" val="1"/>
              </a:ext>
            </a:extLst>
          </p:cNvPr>
          <p:cNvSpPr/>
          <p:nvPr/>
        </p:nvSpPr>
        <p:spPr>
          <a:xfrm>
            <a:off x="1543142" y="4536546"/>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0" name="Rectangle 9">
            <a:extLst>
              <a:ext uri="{FF2B5EF4-FFF2-40B4-BE49-F238E27FC236}">
                <a16:creationId xmlns:a16="http://schemas.microsoft.com/office/drawing/2014/main" id="{9B50C2AF-45B3-6DEC-2484-746E2B43531B}"/>
              </a:ext>
              <a:ext uri="{C183D7F6-B498-43B3-948B-1728B52AA6E4}">
                <adec:decorative xmlns:adec="http://schemas.microsoft.com/office/drawing/2017/decorative" val="1"/>
              </a:ext>
            </a:extLst>
          </p:cNvPr>
          <p:cNvSpPr/>
          <p:nvPr/>
        </p:nvSpPr>
        <p:spPr>
          <a:xfrm>
            <a:off x="2428874" y="4313759"/>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grpSp>
        <p:nvGrpSpPr>
          <p:cNvPr id="14" name="Group 13">
            <a:extLst>
              <a:ext uri="{FF2B5EF4-FFF2-40B4-BE49-F238E27FC236}">
                <a16:creationId xmlns:a16="http://schemas.microsoft.com/office/drawing/2014/main" id="{01966977-2129-4EEB-62F5-36E97A43802E}"/>
              </a:ext>
              <a:ext uri="{C183D7F6-B498-43B3-948B-1728B52AA6E4}">
                <adec:decorative xmlns:adec="http://schemas.microsoft.com/office/drawing/2017/decorative" val="1"/>
              </a:ext>
            </a:extLst>
          </p:cNvPr>
          <p:cNvGrpSpPr/>
          <p:nvPr/>
        </p:nvGrpSpPr>
        <p:grpSpPr>
          <a:xfrm>
            <a:off x="1306287" y="1628668"/>
            <a:ext cx="1241109" cy="129717"/>
            <a:chOff x="2554065" y="1328614"/>
            <a:chExt cx="1241109" cy="129717"/>
          </a:xfrm>
        </p:grpSpPr>
        <p:grpSp>
          <p:nvGrpSpPr>
            <p:cNvPr id="15" name="Group 14">
              <a:extLst>
                <a:ext uri="{FF2B5EF4-FFF2-40B4-BE49-F238E27FC236}">
                  <a16:creationId xmlns:a16="http://schemas.microsoft.com/office/drawing/2014/main" id="{8633A601-3D50-0C6D-6045-69C9D3CF70D1}"/>
                </a:ext>
              </a:extLst>
            </p:cNvPr>
            <p:cNvGrpSpPr/>
            <p:nvPr/>
          </p:nvGrpSpPr>
          <p:grpSpPr>
            <a:xfrm>
              <a:off x="2554065" y="1328614"/>
              <a:ext cx="621445" cy="129717"/>
              <a:chOff x="2554065" y="1328614"/>
              <a:chExt cx="621445" cy="129717"/>
            </a:xfrm>
          </p:grpSpPr>
          <p:sp>
            <p:nvSpPr>
              <p:cNvPr id="19" name="Text Placeholder 9">
                <a:extLst>
                  <a:ext uri="{FF2B5EF4-FFF2-40B4-BE49-F238E27FC236}">
                    <a16:creationId xmlns:a16="http://schemas.microsoft.com/office/drawing/2014/main" id="{ACECDB44-41A2-E5AF-5D9E-77664DEAA5E5}"/>
                  </a:ext>
                </a:extLst>
              </p:cNvPr>
              <p:cNvSpPr txBox="1">
                <a:spLocks/>
              </p:cNvSpPr>
              <p:nvPr/>
            </p:nvSpPr>
            <p:spPr>
              <a:xfrm>
                <a:off x="2686048" y="1328614"/>
                <a:ext cx="489462" cy="11269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1" i="0" u="none" strike="noStrike" cap="none" spc="0" baseline="0" smtClean="0">
                    <a:ln>
                      <a:noFill/>
                    </a:ln>
                    <a:solidFill>
                      <a:schemeClr val="accent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altLang="en-US" sz="1100" b="0" dirty="0">
                    <a:solidFill>
                      <a:srgbClr val="263940"/>
                    </a:solidFill>
                    <a:latin typeface="Capital Group Sans" panose="02000503000000020004" pitchFamily="2" charset="0"/>
                    <a:ea typeface="AvenirNext LT Com Regular" charset="0"/>
                    <a:cs typeface="AvenirNext LT Com Regular" charset="0"/>
                  </a:rPr>
                  <a:t>2026</a:t>
                </a:r>
                <a:endParaRPr lang="en-US" sz="1100" b="0" dirty="0">
                  <a:solidFill>
                    <a:srgbClr val="263940"/>
                  </a:solidFill>
                  <a:latin typeface="Capital Group Sans" panose="02000503000000020004" pitchFamily="2" charset="0"/>
                </a:endParaRPr>
              </a:p>
            </p:txBody>
          </p:sp>
          <p:sp>
            <p:nvSpPr>
              <p:cNvPr id="20" name="Oval 19">
                <a:extLst>
                  <a:ext uri="{FF2B5EF4-FFF2-40B4-BE49-F238E27FC236}">
                    <a16:creationId xmlns:a16="http://schemas.microsoft.com/office/drawing/2014/main" id="{7C13F5DA-BA67-7C53-8264-742EB939B32C}"/>
                  </a:ext>
                </a:extLst>
              </p:cNvPr>
              <p:cNvSpPr/>
              <p:nvPr/>
            </p:nvSpPr>
            <p:spPr>
              <a:xfrm>
                <a:off x="2554065" y="1366891"/>
                <a:ext cx="91440" cy="91440"/>
              </a:xfrm>
              <a:prstGeom prst="ellipse">
                <a:avLst/>
              </a:prstGeom>
              <a:solidFill>
                <a:srgbClr val="6F6F6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263940"/>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grpSp>
        <p:grpSp>
          <p:nvGrpSpPr>
            <p:cNvPr id="16" name="Group 15">
              <a:extLst>
                <a:ext uri="{FF2B5EF4-FFF2-40B4-BE49-F238E27FC236}">
                  <a16:creationId xmlns:a16="http://schemas.microsoft.com/office/drawing/2014/main" id="{1F63E297-FF06-5B3B-C257-5AC19B29C29D}"/>
                </a:ext>
              </a:extLst>
            </p:cNvPr>
            <p:cNvGrpSpPr/>
            <p:nvPr/>
          </p:nvGrpSpPr>
          <p:grpSpPr>
            <a:xfrm>
              <a:off x="3216053" y="1328614"/>
              <a:ext cx="579121" cy="129717"/>
              <a:chOff x="3216053" y="1328614"/>
              <a:chExt cx="579121" cy="129717"/>
            </a:xfrm>
          </p:grpSpPr>
          <p:sp>
            <p:nvSpPr>
              <p:cNvPr id="17" name="Text Placeholder 9">
                <a:extLst>
                  <a:ext uri="{FF2B5EF4-FFF2-40B4-BE49-F238E27FC236}">
                    <a16:creationId xmlns:a16="http://schemas.microsoft.com/office/drawing/2014/main" id="{04462E52-C185-A723-FAF2-1E361BEE107A}"/>
                  </a:ext>
                </a:extLst>
              </p:cNvPr>
              <p:cNvSpPr txBox="1">
                <a:spLocks/>
              </p:cNvSpPr>
              <p:nvPr/>
            </p:nvSpPr>
            <p:spPr>
              <a:xfrm>
                <a:off x="3348036" y="1328614"/>
                <a:ext cx="447138" cy="12971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1" i="0" u="none" strike="noStrike" cap="none" spc="0" baseline="0" smtClean="0">
                    <a:ln>
                      <a:noFill/>
                    </a:ln>
                    <a:solidFill>
                      <a:schemeClr val="accent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altLang="en-US" sz="1100" b="0" dirty="0">
                    <a:solidFill>
                      <a:srgbClr val="0068AE"/>
                    </a:solidFill>
                    <a:latin typeface="Capital Group Sans" panose="02000503000000020004" pitchFamily="2" charset="0"/>
                    <a:ea typeface="AvenirNext LT Com Regular" charset="0"/>
                    <a:cs typeface="AvenirNext LT Com Regular" charset="0"/>
                  </a:rPr>
                  <a:t>2043</a:t>
                </a:r>
                <a:endParaRPr lang="en-US" sz="1100" b="0" dirty="0">
                  <a:solidFill>
                    <a:srgbClr val="0068AE"/>
                  </a:solidFill>
                  <a:latin typeface="Capital Group Sans" panose="02000503000000020004" pitchFamily="2" charset="0"/>
                </a:endParaRPr>
              </a:p>
            </p:txBody>
          </p:sp>
          <p:sp>
            <p:nvSpPr>
              <p:cNvPr id="18" name="Rectangle 17">
                <a:extLst>
                  <a:ext uri="{FF2B5EF4-FFF2-40B4-BE49-F238E27FC236}">
                    <a16:creationId xmlns:a16="http://schemas.microsoft.com/office/drawing/2014/main" id="{7E8C625E-7954-97C1-8580-A90AB498D353}"/>
                  </a:ext>
                </a:extLst>
              </p:cNvPr>
              <p:cNvSpPr/>
              <p:nvPr/>
            </p:nvSpPr>
            <p:spPr>
              <a:xfrm>
                <a:off x="3216053" y="1366891"/>
                <a:ext cx="91440" cy="9144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0068AE"/>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grpSp>
      </p:grpSp>
      <p:sp>
        <p:nvSpPr>
          <p:cNvPr id="21" name="Oval 20">
            <a:extLst>
              <a:ext uri="{FF2B5EF4-FFF2-40B4-BE49-F238E27FC236}">
                <a16:creationId xmlns:a16="http://schemas.microsoft.com/office/drawing/2014/main" id="{B1782F1D-FB91-DE3B-A439-EE1C7C0359F1}"/>
              </a:ext>
              <a:ext uri="{C183D7F6-B498-43B3-948B-1728B52AA6E4}">
                <adec:decorative xmlns:adec="http://schemas.microsoft.com/office/drawing/2017/decorative" val="1"/>
              </a:ext>
            </a:extLst>
          </p:cNvPr>
          <p:cNvSpPr/>
          <p:nvPr/>
        </p:nvSpPr>
        <p:spPr>
          <a:xfrm>
            <a:off x="3564387" y="4345563"/>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23" name="Rectangle 22">
            <a:extLst>
              <a:ext uri="{FF2B5EF4-FFF2-40B4-BE49-F238E27FC236}">
                <a16:creationId xmlns:a16="http://schemas.microsoft.com/office/drawing/2014/main" id="{6949FC61-4DA2-FDEB-94F5-A6CC095C2AB0}"/>
              </a:ext>
              <a:ext uri="{C183D7F6-B498-43B3-948B-1728B52AA6E4}">
                <adec:decorative xmlns:adec="http://schemas.microsoft.com/office/drawing/2017/decorative" val="1"/>
              </a:ext>
            </a:extLst>
          </p:cNvPr>
          <p:cNvSpPr/>
          <p:nvPr/>
        </p:nvSpPr>
        <p:spPr>
          <a:xfrm>
            <a:off x="4441879" y="3875548"/>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24" name="Oval 23">
            <a:extLst>
              <a:ext uri="{FF2B5EF4-FFF2-40B4-BE49-F238E27FC236}">
                <a16:creationId xmlns:a16="http://schemas.microsoft.com/office/drawing/2014/main" id="{2D0E9B69-1C11-1518-FE86-4075AAABF32E}"/>
              </a:ext>
              <a:ext uri="{C183D7F6-B498-43B3-948B-1728B52AA6E4}">
                <adec:decorative xmlns:adec="http://schemas.microsoft.com/office/drawing/2017/decorative" val="1"/>
              </a:ext>
            </a:extLst>
          </p:cNvPr>
          <p:cNvSpPr/>
          <p:nvPr/>
        </p:nvSpPr>
        <p:spPr>
          <a:xfrm>
            <a:off x="5567898" y="4216750"/>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27" name="Rectangle 26">
            <a:extLst>
              <a:ext uri="{FF2B5EF4-FFF2-40B4-BE49-F238E27FC236}">
                <a16:creationId xmlns:a16="http://schemas.microsoft.com/office/drawing/2014/main" id="{D9A44AFD-B48C-28BC-7A6D-AB18219ABE0F}"/>
              </a:ext>
              <a:ext uri="{C183D7F6-B498-43B3-948B-1728B52AA6E4}">
                <adec:decorative xmlns:adec="http://schemas.microsoft.com/office/drawing/2017/decorative" val="1"/>
              </a:ext>
            </a:extLst>
          </p:cNvPr>
          <p:cNvSpPr/>
          <p:nvPr/>
        </p:nvSpPr>
        <p:spPr>
          <a:xfrm>
            <a:off x="6453630" y="3589705"/>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29" name="Oval 28">
            <a:extLst>
              <a:ext uri="{FF2B5EF4-FFF2-40B4-BE49-F238E27FC236}">
                <a16:creationId xmlns:a16="http://schemas.microsoft.com/office/drawing/2014/main" id="{8119AAA4-FE4D-8E45-580C-794BB33632BF}"/>
              </a:ext>
              <a:ext uri="{C183D7F6-B498-43B3-948B-1728B52AA6E4}">
                <adec:decorative xmlns:adec="http://schemas.microsoft.com/office/drawing/2017/decorative" val="1"/>
              </a:ext>
            </a:extLst>
          </p:cNvPr>
          <p:cNvSpPr/>
          <p:nvPr/>
        </p:nvSpPr>
        <p:spPr>
          <a:xfrm>
            <a:off x="7620661" y="3943754"/>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30" name="Rectangle 29">
            <a:extLst>
              <a:ext uri="{FF2B5EF4-FFF2-40B4-BE49-F238E27FC236}">
                <a16:creationId xmlns:a16="http://schemas.microsoft.com/office/drawing/2014/main" id="{566D1375-3D03-9991-8B7B-2A1E005961BE}"/>
              </a:ext>
              <a:ext uri="{C183D7F6-B498-43B3-948B-1728B52AA6E4}">
                <adec:decorative xmlns:adec="http://schemas.microsoft.com/office/drawing/2017/decorative" val="1"/>
              </a:ext>
            </a:extLst>
          </p:cNvPr>
          <p:cNvSpPr/>
          <p:nvPr/>
        </p:nvSpPr>
        <p:spPr>
          <a:xfrm>
            <a:off x="8506393" y="2974795"/>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31" name="Oval 30">
            <a:extLst>
              <a:ext uri="{FF2B5EF4-FFF2-40B4-BE49-F238E27FC236}">
                <a16:creationId xmlns:a16="http://schemas.microsoft.com/office/drawing/2014/main" id="{F51F4C8D-70E1-9712-B615-ACDC80A56DB7}"/>
              </a:ext>
              <a:ext uri="{C183D7F6-B498-43B3-948B-1728B52AA6E4}">
                <adec:decorative xmlns:adec="http://schemas.microsoft.com/office/drawing/2017/decorative" val="1"/>
              </a:ext>
            </a:extLst>
          </p:cNvPr>
          <p:cNvSpPr/>
          <p:nvPr/>
        </p:nvSpPr>
        <p:spPr>
          <a:xfrm>
            <a:off x="9625714" y="3216657"/>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32" name="Rectangle 31">
            <a:extLst>
              <a:ext uri="{FF2B5EF4-FFF2-40B4-BE49-F238E27FC236}">
                <a16:creationId xmlns:a16="http://schemas.microsoft.com/office/drawing/2014/main" id="{D9915A80-0A4B-9917-9FD6-29E61B35DFD0}"/>
              </a:ext>
              <a:ext uri="{C183D7F6-B498-43B3-948B-1728B52AA6E4}">
                <adec:decorative xmlns:adec="http://schemas.microsoft.com/office/drawing/2017/decorative" val="1"/>
              </a:ext>
            </a:extLst>
          </p:cNvPr>
          <p:cNvSpPr/>
          <p:nvPr/>
        </p:nvSpPr>
        <p:spPr>
          <a:xfrm>
            <a:off x="10543252" y="1289672"/>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2" name="TextBox 1">
            <a:extLst>
              <a:ext uri="{FF2B5EF4-FFF2-40B4-BE49-F238E27FC236}">
                <a16:creationId xmlns:a16="http://schemas.microsoft.com/office/drawing/2014/main" id="{D7994ECD-7A76-BA82-5531-8C804FB16D4A}"/>
              </a:ext>
            </a:extLst>
          </p:cNvPr>
          <p:cNvSpPr txBox="1"/>
          <p:nvPr/>
        </p:nvSpPr>
        <p:spPr>
          <a:xfrm>
            <a:off x="1180874" y="4731738"/>
            <a:ext cx="843408" cy="169277"/>
          </a:xfrm>
          <a:prstGeom prst="rect">
            <a:avLst/>
          </a:prstGeom>
          <a:ln w="12700">
            <a:miter lim="400000"/>
          </a:ln>
        </p:spPr>
        <p:txBody>
          <a:bodyPr wrap="square" lIns="0" tIns="0" rIns="0" bIns="0" rtlCol="0">
            <a:spAutoFit/>
          </a:bodyPr>
          <a:lstStyle/>
          <a:p>
            <a:fld id="{F86EE41E-2FD6-4918-98F4-E0D478078AB4}" type="VALUE">
              <a:rPr lang="en-US" sz="1100" b="1">
                <a:solidFill>
                  <a:schemeClr val="bg1"/>
                </a:solidFill>
                <a:latin typeface="Capital Group Sans" panose="02000503000000020004" pitchFamily="2" charset="0"/>
              </a:rPr>
              <a:pPr/>
              <a:t>$45,915 </a:t>
            </a:fld>
            <a:endParaRPr lang="en-US" sz="1100" b="1" dirty="0" err="1">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220645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DDCF1-26BB-5274-9F8F-4FA044D5D02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CD0314-94C0-0EEE-603B-BCE09B596D92}"/>
              </a:ext>
            </a:extLst>
          </p:cNvPr>
          <p:cNvSpPr>
            <a:spLocks noGrp="1"/>
          </p:cNvSpPr>
          <p:nvPr>
            <p:ph type="title"/>
          </p:nvPr>
        </p:nvSpPr>
        <p:spPr/>
        <p:txBody>
          <a:bodyPr/>
          <a:lstStyle/>
          <a:p>
            <a:r>
              <a:rPr lang="en-US" b="1" dirty="0"/>
              <a:t>Help send someone through college without a mountain of debt</a:t>
            </a:r>
          </a:p>
        </p:txBody>
      </p:sp>
      <p:sp>
        <p:nvSpPr>
          <p:cNvPr id="2" name="Slide Number Placeholder 1">
            <a:extLst>
              <a:ext uri="{FF2B5EF4-FFF2-40B4-BE49-F238E27FC236}">
                <a16:creationId xmlns:a16="http://schemas.microsoft.com/office/drawing/2014/main" id="{C60EEE0F-6FDF-0E2E-75EE-4C4ACF79B648}"/>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10</a:t>
            </a:fld>
            <a:endParaRPr lang="en-US" dirty="0"/>
          </a:p>
        </p:txBody>
      </p:sp>
      <p:grpSp>
        <p:nvGrpSpPr>
          <p:cNvPr id="3" name="Group 2" descr="Bar chart comparing two strategies to pay for $25,000 college costs over 10 years. In the save strategy, monthly investments of $208 are made over a 10-year period to reach the $25,000 goal. To reach the $25,000 in the borrow strategy, the borrower would have had to pay $278 a month over the 10-year period, assuming a 6% interest rate. The total repayment for the loan would be $33,306, or $8,306 more than the cost of saving.">
            <a:extLst>
              <a:ext uri="{FF2B5EF4-FFF2-40B4-BE49-F238E27FC236}">
                <a16:creationId xmlns:a16="http://schemas.microsoft.com/office/drawing/2014/main" id="{A21EB73E-6FA9-2217-006A-959D9EB29EC4}"/>
              </a:ext>
            </a:extLst>
          </p:cNvPr>
          <p:cNvGrpSpPr/>
          <p:nvPr/>
        </p:nvGrpSpPr>
        <p:grpSpPr>
          <a:xfrm>
            <a:off x="2441238" y="1702653"/>
            <a:ext cx="7059378" cy="3452694"/>
            <a:chOff x="2441238" y="1702653"/>
            <a:chExt cx="7059378" cy="3452694"/>
          </a:xfrm>
        </p:grpSpPr>
        <p:cxnSp>
          <p:nvCxnSpPr>
            <p:cNvPr id="8" name="Straight Connector 7">
              <a:extLst>
                <a:ext uri="{FF2B5EF4-FFF2-40B4-BE49-F238E27FC236}">
                  <a16:creationId xmlns:a16="http://schemas.microsoft.com/office/drawing/2014/main" id="{CDDF5565-5512-4E0F-D9A4-6AE5AB827666}"/>
                </a:ext>
              </a:extLst>
            </p:cNvPr>
            <p:cNvCxnSpPr/>
            <p:nvPr/>
          </p:nvCxnSpPr>
          <p:spPr>
            <a:xfrm>
              <a:off x="3657600" y="2956264"/>
              <a:ext cx="4425696" cy="0"/>
            </a:xfrm>
            <a:prstGeom prst="line">
              <a:avLst/>
            </a:prstGeom>
            <a:noFill/>
            <a:ln w="19050" cap="flat">
              <a:solidFill>
                <a:schemeClr val="bg1">
                  <a:lumMod val="75000"/>
                </a:schemeClr>
              </a:solidFill>
              <a:prstDash val="dash"/>
              <a:miter lim="400000"/>
            </a:ln>
            <a:effectLst/>
            <a:sp3d/>
          </p:spPr>
          <p:style>
            <a:lnRef idx="0">
              <a:scrgbClr r="0" g="0" b="0"/>
            </a:lnRef>
            <a:fillRef idx="0">
              <a:scrgbClr r="0" g="0" b="0"/>
            </a:fillRef>
            <a:effectRef idx="0">
              <a:scrgbClr r="0" g="0" b="0"/>
            </a:effectRef>
            <a:fontRef idx="none"/>
          </p:style>
        </p:cxnSp>
        <p:graphicFrame>
          <p:nvGraphicFramePr>
            <p:cNvPr id="5" name="Chart 4">
              <a:extLst>
                <a:ext uri="{FF2B5EF4-FFF2-40B4-BE49-F238E27FC236}">
                  <a16:creationId xmlns:a16="http://schemas.microsoft.com/office/drawing/2014/main" id="{9EA9C22A-0198-8AEF-3C8E-BD6C9942CD4D}"/>
                </a:ext>
              </a:extLst>
            </p:cNvPr>
            <p:cNvGraphicFramePr/>
            <p:nvPr>
              <p:extLst>
                <p:ext uri="{D42A27DB-BD31-4B8C-83A1-F6EECF244321}">
                  <p14:modId xmlns:p14="http://schemas.microsoft.com/office/powerpoint/2010/main" val="2864198022"/>
                </p:ext>
              </p:extLst>
            </p:nvPr>
          </p:nvGraphicFramePr>
          <p:xfrm>
            <a:off x="3077591" y="1702653"/>
            <a:ext cx="6036817" cy="345269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ACB8442-1D91-45EE-F978-1B108BDA0E11}"/>
                </a:ext>
              </a:extLst>
            </p:cNvPr>
            <p:cNvSpPr txBox="1"/>
            <p:nvPr/>
          </p:nvSpPr>
          <p:spPr>
            <a:xfrm>
              <a:off x="4101482" y="4163628"/>
              <a:ext cx="1127465" cy="488916"/>
            </a:xfrm>
            <a:prstGeom prst="rect">
              <a:avLst/>
            </a:prstGeom>
            <a:ln w="12700">
              <a:miter lim="400000"/>
            </a:ln>
          </p:spPr>
          <p:txBody>
            <a:bodyPr wrap="square" lIns="0" tIns="0" rIns="0" bIns="0" rtlCol="0">
              <a:spAutoFit/>
            </a:bodyPr>
            <a:lstStyle/>
            <a:p>
              <a:pPr>
                <a:lnSpc>
                  <a:spcPct val="80000"/>
                </a:lnSpc>
              </a:pPr>
              <a:r>
                <a:rPr lang="en-US" sz="1300" b="1" dirty="0">
                  <a:solidFill>
                    <a:schemeClr val="bg1"/>
                  </a:solidFill>
                  <a:latin typeface="Capital Group Sans" panose="02000503000000020004" pitchFamily="2" charset="0"/>
                  <a:ea typeface="AvenirNext LT Com Cn" charset="0"/>
                  <a:cs typeface="AvenirNext LT Com Cn" charset="0"/>
                </a:rPr>
                <a:t>$208</a:t>
              </a:r>
            </a:p>
            <a:p>
              <a:pPr>
                <a:lnSpc>
                  <a:spcPct val="80000"/>
                </a:lnSpc>
              </a:pPr>
              <a:r>
                <a:rPr lang="en-US" sz="1300" b="1" dirty="0">
                  <a:solidFill>
                    <a:schemeClr val="bg1"/>
                  </a:solidFill>
                  <a:latin typeface="Capital Group Sans" panose="02000503000000020004" pitchFamily="2" charset="0"/>
                  <a:ea typeface="AvenirNext LT Com Cn" charset="0"/>
                  <a:cs typeface="AvenirNext LT Com Cn" charset="0"/>
                </a:rPr>
                <a:t>monthly investment</a:t>
              </a:r>
            </a:p>
          </p:txBody>
        </p:sp>
        <p:sp>
          <p:nvSpPr>
            <p:cNvPr id="10" name="TextBox 9">
              <a:extLst>
                <a:ext uri="{FF2B5EF4-FFF2-40B4-BE49-F238E27FC236}">
                  <a16:creationId xmlns:a16="http://schemas.microsoft.com/office/drawing/2014/main" id="{A1251AAB-6124-0783-9902-B82AD54ABD10}"/>
                </a:ext>
              </a:extLst>
            </p:cNvPr>
            <p:cNvSpPr txBox="1"/>
            <p:nvPr/>
          </p:nvSpPr>
          <p:spPr>
            <a:xfrm>
              <a:off x="6960834" y="4163628"/>
              <a:ext cx="1127465" cy="488916"/>
            </a:xfrm>
            <a:prstGeom prst="rect">
              <a:avLst/>
            </a:prstGeom>
            <a:ln w="12700">
              <a:miter lim="400000"/>
            </a:ln>
          </p:spPr>
          <p:txBody>
            <a:bodyPr wrap="square" lIns="0" tIns="0" rIns="0" bIns="0" rtlCol="0">
              <a:spAutoFit/>
            </a:bodyPr>
            <a:lstStyle/>
            <a:p>
              <a:pPr>
                <a:lnSpc>
                  <a:spcPct val="80000"/>
                </a:lnSpc>
              </a:pPr>
              <a:r>
                <a:rPr lang="en-US" sz="1300" b="1" dirty="0">
                  <a:solidFill>
                    <a:schemeClr val="bg1"/>
                  </a:solidFill>
                  <a:latin typeface="Capital Group Sans" panose="02000503000000020004" pitchFamily="2" charset="0"/>
                  <a:ea typeface="AvenirNext LT Com Cn" charset="0"/>
                  <a:cs typeface="AvenirNext LT Com Cn" charset="0"/>
                </a:rPr>
                <a:t>$278</a:t>
              </a:r>
            </a:p>
            <a:p>
              <a:pPr>
                <a:lnSpc>
                  <a:spcPct val="80000"/>
                </a:lnSpc>
              </a:pPr>
              <a:r>
                <a:rPr lang="en-US" sz="1300" b="1" dirty="0">
                  <a:solidFill>
                    <a:schemeClr val="bg1"/>
                  </a:solidFill>
                  <a:latin typeface="Capital Group Sans" panose="02000503000000020004" pitchFamily="2" charset="0"/>
                  <a:ea typeface="AvenirNext LT Com Cn" charset="0"/>
                  <a:cs typeface="AvenirNext LT Com Cn" charset="0"/>
                </a:rPr>
                <a:t>monthly </a:t>
              </a:r>
              <a:br>
                <a:rPr lang="en-US" sz="1300" b="1" dirty="0">
                  <a:solidFill>
                    <a:schemeClr val="bg1"/>
                  </a:solidFill>
                  <a:latin typeface="Capital Group Sans" panose="02000503000000020004" pitchFamily="2" charset="0"/>
                  <a:ea typeface="AvenirNext LT Com Cn" charset="0"/>
                  <a:cs typeface="AvenirNext LT Com Cn" charset="0"/>
                </a:rPr>
              </a:br>
              <a:r>
                <a:rPr lang="en-US" sz="1300" b="1" dirty="0">
                  <a:solidFill>
                    <a:schemeClr val="bg1"/>
                  </a:solidFill>
                  <a:latin typeface="Capital Group Sans" panose="02000503000000020004" pitchFamily="2" charset="0"/>
                  <a:ea typeface="AvenirNext LT Com Cn" charset="0"/>
                  <a:cs typeface="AvenirNext LT Com Cn" charset="0"/>
                </a:rPr>
                <a:t>payment</a:t>
              </a:r>
            </a:p>
          </p:txBody>
        </p:sp>
        <p:sp>
          <p:nvSpPr>
            <p:cNvPr id="12" name="TextBox 11">
              <a:extLst>
                <a:ext uri="{FF2B5EF4-FFF2-40B4-BE49-F238E27FC236}">
                  <a16:creationId xmlns:a16="http://schemas.microsoft.com/office/drawing/2014/main" id="{CFCC4407-8171-42AB-7B7C-6CF0B65EF787}"/>
                </a:ext>
              </a:extLst>
            </p:cNvPr>
            <p:cNvSpPr txBox="1"/>
            <p:nvPr/>
          </p:nvSpPr>
          <p:spPr>
            <a:xfrm>
              <a:off x="4101482" y="2588291"/>
              <a:ext cx="1127465" cy="332976"/>
            </a:xfrm>
            <a:prstGeom prst="rect">
              <a:avLst/>
            </a:prstGeom>
            <a:ln w="12700">
              <a:miter lim="400000"/>
            </a:ln>
          </p:spPr>
          <p:txBody>
            <a:bodyPr wrap="square" lIns="0" tIns="0" rIns="0" bIns="0" rtlCol="0">
              <a:spAutoFit/>
            </a:bodyPr>
            <a:lstStyle/>
            <a:p>
              <a:pPr>
                <a:lnSpc>
                  <a:spcPct val="80000"/>
                </a:lnSpc>
              </a:pPr>
              <a:r>
                <a:rPr lang="en-US" sz="1700" b="1" dirty="0">
                  <a:solidFill>
                    <a:srgbClr val="0068AE"/>
                  </a:solidFill>
                  <a:latin typeface="Capital Group Sans" panose="02000503000000020004" pitchFamily="2" charset="0"/>
                  <a:ea typeface="Avenir Next LT Com Medium" charset="0"/>
                  <a:cs typeface="Avenir Next LT Com Medium" charset="0"/>
                </a:rPr>
                <a:t>$25,000</a:t>
              </a:r>
            </a:p>
            <a:p>
              <a:pPr>
                <a:lnSpc>
                  <a:spcPct val="80000"/>
                </a:lnSpc>
              </a:pPr>
              <a:r>
                <a:rPr lang="en-US" sz="1000" b="1" spc="-10" dirty="0">
                  <a:solidFill>
                    <a:schemeClr val="tx1">
                      <a:lumMod val="65000"/>
                      <a:lumOff val="35000"/>
                    </a:schemeClr>
                  </a:solidFill>
                  <a:latin typeface="Capital Group Sans" panose="02000503000000020004" pitchFamily="2" charset="0"/>
                  <a:ea typeface="AvenirNext LT Com Cn" charset="0"/>
                  <a:cs typeface="AvenirNext LT Com Cn" charset="0"/>
                </a:rPr>
                <a:t>Total investment</a:t>
              </a:r>
            </a:p>
          </p:txBody>
        </p:sp>
        <p:sp>
          <p:nvSpPr>
            <p:cNvPr id="15" name="TextBox 14">
              <a:extLst>
                <a:ext uri="{FF2B5EF4-FFF2-40B4-BE49-F238E27FC236}">
                  <a16:creationId xmlns:a16="http://schemas.microsoft.com/office/drawing/2014/main" id="{15A273CF-8D30-FBA6-7445-260D2830DEE4}"/>
                </a:ext>
              </a:extLst>
            </p:cNvPr>
            <p:cNvSpPr txBox="1"/>
            <p:nvPr/>
          </p:nvSpPr>
          <p:spPr>
            <a:xfrm>
              <a:off x="6942336" y="1965111"/>
              <a:ext cx="1127465" cy="339195"/>
            </a:xfrm>
            <a:prstGeom prst="rect">
              <a:avLst/>
            </a:prstGeom>
            <a:ln w="12700">
              <a:miter lim="400000"/>
            </a:ln>
          </p:spPr>
          <p:txBody>
            <a:bodyPr wrap="square" lIns="0" tIns="0" rIns="0" bIns="0" rtlCol="0">
              <a:spAutoFit/>
            </a:bodyPr>
            <a:lstStyle/>
            <a:p>
              <a:pPr>
                <a:lnSpc>
                  <a:spcPct val="80000"/>
                </a:lnSpc>
              </a:pPr>
              <a:r>
                <a:rPr lang="en-US" sz="1700" b="1" dirty="0">
                  <a:solidFill>
                    <a:srgbClr val="00A882"/>
                  </a:solidFill>
                  <a:latin typeface="Capital Group Sans" panose="02000503000000020004" pitchFamily="2" charset="0"/>
                  <a:ea typeface="Avenir Next LT Com Medium" charset="0"/>
                  <a:cs typeface="Avenir Next LT Com Medium" charset="0"/>
                </a:rPr>
                <a:t>$33,306</a:t>
              </a:r>
            </a:p>
            <a:p>
              <a:pPr>
                <a:lnSpc>
                  <a:spcPct val="80000"/>
                </a:lnSpc>
              </a:pPr>
              <a:r>
                <a:rPr lang="en-US" sz="1000" b="1" spc="-10" dirty="0">
                  <a:solidFill>
                    <a:schemeClr val="tx1">
                      <a:lumMod val="65000"/>
                      <a:lumOff val="35000"/>
                    </a:schemeClr>
                  </a:solidFill>
                  <a:latin typeface="Capital Group Sans" panose="02000503000000020004" pitchFamily="2" charset="0"/>
                  <a:ea typeface="AvenirNext LT Com Cn" charset="0"/>
                  <a:cs typeface="AvenirNext LT Com Cn" charset="0"/>
                </a:rPr>
                <a:t>Total repayment</a:t>
              </a:r>
            </a:p>
          </p:txBody>
        </p:sp>
        <p:grpSp>
          <p:nvGrpSpPr>
            <p:cNvPr id="29" name="Group 28">
              <a:extLst>
                <a:ext uri="{FF2B5EF4-FFF2-40B4-BE49-F238E27FC236}">
                  <a16:creationId xmlns:a16="http://schemas.microsoft.com/office/drawing/2014/main" id="{4C103537-FC24-C33C-963B-F8888F691734}"/>
                </a:ext>
              </a:extLst>
            </p:cNvPr>
            <p:cNvGrpSpPr/>
            <p:nvPr/>
          </p:nvGrpSpPr>
          <p:grpSpPr>
            <a:xfrm>
              <a:off x="8185212" y="2352583"/>
              <a:ext cx="1300117" cy="603681"/>
              <a:chOff x="8185212" y="2352583"/>
              <a:chExt cx="1300117" cy="603681"/>
            </a:xfrm>
          </p:grpSpPr>
          <p:sp>
            <p:nvSpPr>
              <p:cNvPr id="18" name="TextBox 17">
                <a:extLst>
                  <a:ext uri="{FF2B5EF4-FFF2-40B4-BE49-F238E27FC236}">
                    <a16:creationId xmlns:a16="http://schemas.microsoft.com/office/drawing/2014/main" id="{3B5F2405-388F-73B6-B59C-7C5F41F9D38C}"/>
                  </a:ext>
                </a:extLst>
              </p:cNvPr>
              <p:cNvSpPr txBox="1"/>
              <p:nvPr/>
            </p:nvSpPr>
            <p:spPr>
              <a:xfrm>
                <a:off x="8357864" y="2567531"/>
                <a:ext cx="1127465" cy="323165"/>
              </a:xfrm>
              <a:prstGeom prst="rect">
                <a:avLst/>
              </a:prstGeom>
              <a:ln w="12700">
                <a:miter lim="400000"/>
              </a:ln>
            </p:spPr>
            <p:txBody>
              <a:bodyPr wrap="square" lIns="0" tIns="0" rIns="0" bIns="0" rtlCol="0">
                <a:spAutoFit/>
              </a:bodyPr>
              <a:lstStyle/>
              <a:p>
                <a:pPr algn="l"/>
                <a:r>
                  <a:rPr lang="en-US" sz="1100" b="1" spc="-10" dirty="0">
                    <a:solidFill>
                      <a:schemeClr val="tx1">
                        <a:lumMod val="85000"/>
                        <a:lumOff val="15000"/>
                      </a:schemeClr>
                    </a:solidFill>
                    <a:latin typeface="Capital Group Sans" panose="02000503000000020004" pitchFamily="2" charset="0"/>
                    <a:ea typeface="AvenirNext LT Com Regular" charset="0"/>
                    <a:cs typeface="AvenirNext LT Com Regular" charset="0"/>
                  </a:rPr>
                  <a:t>$8,306</a:t>
                </a:r>
              </a:p>
              <a:p>
                <a:pPr algn="l"/>
                <a:r>
                  <a:rPr lang="en-US" sz="1000" b="1" spc="-10" dirty="0">
                    <a:solidFill>
                      <a:schemeClr val="tx1">
                        <a:lumMod val="85000"/>
                        <a:lumOff val="15000"/>
                      </a:schemeClr>
                    </a:solidFill>
                    <a:latin typeface="Capital Group Sans" panose="02000503000000020004" pitchFamily="2" charset="0"/>
                    <a:ea typeface="AvenirNext LT Com Cn" charset="0"/>
                    <a:cs typeface="AvenirNext LT Com Cn" charset="0"/>
                  </a:rPr>
                  <a:t>cost of borrowing</a:t>
                </a:r>
              </a:p>
            </p:txBody>
          </p:sp>
          <p:grpSp>
            <p:nvGrpSpPr>
              <p:cNvPr id="23" name="Group 22">
                <a:extLst>
                  <a:ext uri="{FF2B5EF4-FFF2-40B4-BE49-F238E27FC236}">
                    <a16:creationId xmlns:a16="http://schemas.microsoft.com/office/drawing/2014/main" id="{55954CBB-7277-56DF-B7CA-6B58AC600B47}"/>
                  </a:ext>
                </a:extLst>
              </p:cNvPr>
              <p:cNvGrpSpPr/>
              <p:nvPr/>
            </p:nvGrpSpPr>
            <p:grpSpPr>
              <a:xfrm>
                <a:off x="8185212" y="2352583"/>
                <a:ext cx="126938" cy="603681"/>
                <a:chOff x="8185212" y="2352583"/>
                <a:chExt cx="126938" cy="603681"/>
              </a:xfrm>
            </p:grpSpPr>
            <p:sp>
              <p:nvSpPr>
                <p:cNvPr id="16" name="Right Bracket 15">
                  <a:extLst>
                    <a:ext uri="{FF2B5EF4-FFF2-40B4-BE49-F238E27FC236}">
                      <a16:creationId xmlns:a16="http://schemas.microsoft.com/office/drawing/2014/main" id="{F67AAD09-7BC9-94EB-8288-385B9FF2FE00}"/>
                    </a:ext>
                  </a:extLst>
                </p:cNvPr>
                <p:cNvSpPr/>
                <p:nvPr/>
              </p:nvSpPr>
              <p:spPr>
                <a:xfrm>
                  <a:off x="8185212" y="2352583"/>
                  <a:ext cx="45719" cy="603681"/>
                </a:xfrm>
                <a:prstGeom prst="rightBracket">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p>
              </p:txBody>
            </p:sp>
            <p:cxnSp>
              <p:nvCxnSpPr>
                <p:cNvPr id="22" name="Straight Connector 21">
                  <a:extLst>
                    <a:ext uri="{FF2B5EF4-FFF2-40B4-BE49-F238E27FC236}">
                      <a16:creationId xmlns:a16="http://schemas.microsoft.com/office/drawing/2014/main" id="{BAC73E1E-15A7-D5B6-A35F-FE5EA9CC0CE8}"/>
                    </a:ext>
                  </a:extLst>
                </p:cNvPr>
                <p:cNvCxnSpPr>
                  <a:stCxn id="16" idx="2"/>
                </p:cNvCxnSpPr>
                <p:nvPr/>
              </p:nvCxnSpPr>
              <p:spPr>
                <a:xfrm flipV="1">
                  <a:off x="8230931" y="2654300"/>
                  <a:ext cx="81219" cy="124"/>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grpSp>
        </p:grpSp>
        <p:sp>
          <p:nvSpPr>
            <p:cNvPr id="25" name="TextBox 24">
              <a:extLst>
                <a:ext uri="{FF2B5EF4-FFF2-40B4-BE49-F238E27FC236}">
                  <a16:creationId xmlns:a16="http://schemas.microsoft.com/office/drawing/2014/main" id="{A8FBF33F-1A8F-674F-A26B-B83BB4F7FE6C}"/>
                </a:ext>
              </a:extLst>
            </p:cNvPr>
            <p:cNvSpPr txBox="1"/>
            <p:nvPr/>
          </p:nvSpPr>
          <p:spPr>
            <a:xfrm>
              <a:off x="2441238" y="2873679"/>
              <a:ext cx="1127465" cy="169277"/>
            </a:xfrm>
            <a:prstGeom prst="rect">
              <a:avLst/>
            </a:prstGeom>
            <a:ln w="12700">
              <a:miter lim="400000"/>
            </a:ln>
          </p:spPr>
          <p:txBody>
            <a:bodyPr wrap="square" lIns="0" tIns="0" rIns="0" bIns="0" rtlCol="0">
              <a:spAutoFit/>
            </a:bodyPr>
            <a:lstStyle/>
            <a:p>
              <a:pPr algn="r"/>
              <a:r>
                <a:rPr lang="en-US" sz="1100" b="1" spc="-10" dirty="0">
                  <a:solidFill>
                    <a:schemeClr val="tx1">
                      <a:lumMod val="65000"/>
                      <a:lumOff val="35000"/>
                    </a:schemeClr>
                  </a:solidFill>
                  <a:latin typeface="Capital Group Sans" panose="02000503000000020004" pitchFamily="2" charset="0"/>
                  <a:ea typeface="AvenirNext LT Com Regular" charset="0"/>
                  <a:cs typeface="AvenirNext LT Com Regular" charset="0"/>
                </a:rPr>
                <a:t>Goal: $25,000</a:t>
              </a:r>
              <a:endParaRPr lang="en-US" sz="1000" b="1" spc="-10" dirty="0">
                <a:solidFill>
                  <a:schemeClr val="tx1">
                    <a:lumMod val="65000"/>
                    <a:lumOff val="35000"/>
                  </a:schemeClr>
                </a:solidFill>
                <a:latin typeface="Capital Group Sans" panose="02000503000000020004" pitchFamily="2" charset="0"/>
                <a:ea typeface="AvenirNext LT Com Regular" charset="0"/>
                <a:cs typeface="AvenirNext LT Com Regular" charset="0"/>
              </a:endParaRPr>
            </a:p>
          </p:txBody>
        </p:sp>
        <p:cxnSp>
          <p:nvCxnSpPr>
            <p:cNvPr id="31" name="Straight Connector 30">
              <a:extLst>
                <a:ext uri="{FF2B5EF4-FFF2-40B4-BE49-F238E27FC236}">
                  <a16:creationId xmlns:a16="http://schemas.microsoft.com/office/drawing/2014/main" id="{7E21760C-ECA2-A044-CD94-A730AA20B845}"/>
                </a:ext>
              </a:extLst>
            </p:cNvPr>
            <p:cNvCxnSpPr/>
            <p:nvPr/>
          </p:nvCxnSpPr>
          <p:spPr>
            <a:xfrm>
              <a:off x="2667000" y="4754584"/>
              <a:ext cx="6833616" cy="0"/>
            </a:xfrm>
            <a:prstGeom prst="line">
              <a:avLst/>
            </a:prstGeom>
            <a:noFill/>
            <a:ln w="12700" cap="flat" cmpd="sng">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35" name="TextBox 34">
              <a:extLst>
                <a:ext uri="{FF2B5EF4-FFF2-40B4-BE49-F238E27FC236}">
                  <a16:creationId xmlns:a16="http://schemas.microsoft.com/office/drawing/2014/main" id="{4EF80D74-0ADC-54C2-8BA8-CC9C56EE34E1}"/>
                </a:ext>
              </a:extLst>
            </p:cNvPr>
            <p:cNvSpPr txBox="1"/>
            <p:nvPr/>
          </p:nvSpPr>
          <p:spPr>
            <a:xfrm>
              <a:off x="4101482" y="4842348"/>
              <a:ext cx="1127465" cy="172868"/>
            </a:xfrm>
            <a:prstGeom prst="rect">
              <a:avLst/>
            </a:prstGeom>
            <a:ln w="12700">
              <a:miter lim="400000"/>
            </a:ln>
          </p:spPr>
          <p:txBody>
            <a:bodyPr wrap="square" lIns="0" tIns="0" rIns="0" bIns="0" rtlCol="0">
              <a:spAutoFit/>
            </a:bodyPr>
            <a:lstStyle/>
            <a:p>
              <a:pPr>
                <a:lnSpc>
                  <a:spcPct val="80000"/>
                </a:lnSpc>
              </a:pPr>
              <a:r>
                <a:rPr lang="en-US" sz="1400" b="1" dirty="0">
                  <a:solidFill>
                    <a:schemeClr val="tx1"/>
                  </a:solidFill>
                  <a:latin typeface="Capital Group Sans" panose="02000503000000020004" pitchFamily="2" charset="0"/>
                  <a:ea typeface="AvenirNext LT Com Regular" charset="0"/>
                  <a:cs typeface="AvenirNext LT Com Regular" charset="0"/>
                </a:rPr>
                <a:t>Save</a:t>
              </a:r>
              <a:endParaRPr lang="en-US" sz="1400" b="1" spc="-10" dirty="0">
                <a:solidFill>
                  <a:schemeClr val="tx1"/>
                </a:solidFill>
                <a:latin typeface="Capital Group Sans" panose="02000503000000020004" pitchFamily="2" charset="0"/>
                <a:ea typeface="AvenirNext LT Com Regular" charset="0"/>
                <a:cs typeface="AvenirNext LT Com Regular" charset="0"/>
              </a:endParaRPr>
            </a:p>
          </p:txBody>
        </p:sp>
        <p:sp>
          <p:nvSpPr>
            <p:cNvPr id="36" name="TextBox 35">
              <a:extLst>
                <a:ext uri="{FF2B5EF4-FFF2-40B4-BE49-F238E27FC236}">
                  <a16:creationId xmlns:a16="http://schemas.microsoft.com/office/drawing/2014/main" id="{7B0AFE5D-5667-2CE9-9391-433F90B7104B}"/>
                </a:ext>
              </a:extLst>
            </p:cNvPr>
            <p:cNvSpPr txBox="1"/>
            <p:nvPr/>
          </p:nvSpPr>
          <p:spPr>
            <a:xfrm>
              <a:off x="6934200" y="4842348"/>
              <a:ext cx="1127465" cy="172868"/>
            </a:xfrm>
            <a:prstGeom prst="rect">
              <a:avLst/>
            </a:prstGeom>
            <a:ln w="12700">
              <a:miter lim="400000"/>
            </a:ln>
          </p:spPr>
          <p:txBody>
            <a:bodyPr wrap="square" lIns="0" tIns="0" rIns="0" bIns="0" rtlCol="0">
              <a:spAutoFit/>
            </a:bodyPr>
            <a:lstStyle/>
            <a:p>
              <a:pPr>
                <a:lnSpc>
                  <a:spcPct val="80000"/>
                </a:lnSpc>
              </a:pPr>
              <a:r>
                <a:rPr lang="en-US" sz="1400" b="1" dirty="0">
                  <a:solidFill>
                    <a:schemeClr val="tx1"/>
                  </a:solidFill>
                  <a:latin typeface="Capital Group Sans" panose="02000503000000020004" pitchFamily="2" charset="0"/>
                  <a:ea typeface="AvenirNext LT Com Regular" charset="0"/>
                  <a:cs typeface="AvenirNext LT Com Regular" charset="0"/>
                </a:rPr>
                <a:t>Borrow</a:t>
              </a:r>
              <a:endParaRPr lang="en-US" sz="1400" b="1" spc="-10" dirty="0">
                <a:solidFill>
                  <a:schemeClr val="tx1"/>
                </a:solidFill>
                <a:latin typeface="Capital Group Sans" panose="02000503000000020004" pitchFamily="2" charset="0"/>
                <a:ea typeface="AvenirNext LT Com Regular" charset="0"/>
                <a:cs typeface="AvenirNext LT Com Regular" charset="0"/>
              </a:endParaRPr>
            </a:p>
          </p:txBody>
        </p:sp>
      </p:grpSp>
      <p:sp>
        <p:nvSpPr>
          <p:cNvPr id="4" name="Footer Placeholder 12">
            <a:extLst>
              <a:ext uri="{FF2B5EF4-FFF2-40B4-BE49-F238E27FC236}">
                <a16:creationId xmlns:a16="http://schemas.microsoft.com/office/drawing/2014/main" id="{DC3818B3-A134-6161-47E4-EB917933A0C5}"/>
              </a:ext>
            </a:extLst>
          </p:cNvPr>
          <p:cNvSpPr txBox="1">
            <a:spLocks/>
          </p:cNvSpPr>
          <p:nvPr/>
        </p:nvSpPr>
        <p:spPr>
          <a:xfrm>
            <a:off x="585669" y="5965426"/>
            <a:ext cx="10978421" cy="32363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z="900" dirty="0">
                <a:latin typeface="Capital Group Sans" panose="02000503000000020004" pitchFamily="2" charset="0"/>
              </a:rPr>
              <a:t>Investment results are hypothetical. The amount of monthly investments and monthly payments assume a 10-year time frame and a 6% interest rate.</a:t>
            </a:r>
          </a:p>
        </p:txBody>
      </p:sp>
      <p:graphicFrame>
        <p:nvGraphicFramePr>
          <p:cNvPr id="13" name="Object 12">
            <a:extLst>
              <a:ext uri="{FF2B5EF4-FFF2-40B4-BE49-F238E27FC236}">
                <a16:creationId xmlns:a16="http://schemas.microsoft.com/office/drawing/2014/main" id="{B1AE9569-AE43-C2BC-EE09-50D625EE28FD}"/>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259383512"/>
              </p:ext>
            </p:extLst>
          </p:nvPr>
        </p:nvGraphicFramePr>
        <p:xfrm>
          <a:off x="6950427" y="2347418"/>
          <a:ext cx="1148162" cy="587467"/>
        </p:xfrm>
        <a:graphic>
          <a:graphicData uri="http://schemas.openxmlformats.org/presentationml/2006/ole">
            <mc:AlternateContent xmlns:mc="http://schemas.openxmlformats.org/markup-compatibility/2006">
              <mc:Choice xmlns:v="urn:schemas-microsoft-com:vml" Requires="v">
                <p:oleObj r:id="rId4" imgW="1209675" imgH="725805" progId="">
                  <p:embed/>
                </p:oleObj>
              </mc:Choice>
              <mc:Fallback>
                <p:oleObj r:id="rId4" imgW="1209675" imgH="725805" progId="">
                  <p:embed/>
                  <p:pic>
                    <p:nvPicPr>
                      <p:cNvPr id="13" name="Object 12">
                        <a:extLst>
                          <a:ext uri="{FF2B5EF4-FFF2-40B4-BE49-F238E27FC236}">
                            <a16:creationId xmlns:a16="http://schemas.microsoft.com/office/drawing/2014/main" id="{B1AE9569-AE43-C2BC-EE09-50D625EE28FD}"/>
                          </a:ext>
                          <a:ext uri="{C183D7F6-B498-43B3-948B-1728B52AA6E4}">
                            <adec:decorative xmlns:adec="http://schemas.microsoft.com/office/drawing/2017/decorative" val="1"/>
                          </a:ext>
                        </a:extLst>
                      </p:cNvPr>
                      <p:cNvPicPr/>
                      <p:nvPr/>
                    </p:nvPicPr>
                    <p:blipFill>
                      <a:blip r:embed="rId5"/>
                      <a:stretch>
                        <a:fillRect/>
                      </a:stretch>
                    </p:blipFill>
                    <p:spPr>
                      <a:xfrm>
                        <a:off x="6950427" y="2347418"/>
                        <a:ext cx="1148162" cy="587467"/>
                      </a:xfrm>
                      <a:prstGeom prst="rect">
                        <a:avLst/>
                      </a:prstGeom>
                    </p:spPr>
                  </p:pic>
                </p:oleObj>
              </mc:Fallback>
            </mc:AlternateContent>
          </a:graphicData>
        </a:graphic>
      </p:graphicFrame>
    </p:spTree>
    <p:extLst>
      <p:ext uri="{BB962C8B-B14F-4D97-AF65-F5344CB8AC3E}">
        <p14:creationId xmlns:p14="http://schemas.microsoft.com/office/powerpoint/2010/main" val="155912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76C18-FD19-02D6-345E-98FDAA9BBA2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07EE476-AC5F-531C-4F83-9BDAB50E0F99}"/>
              </a:ext>
            </a:extLst>
          </p:cNvPr>
          <p:cNvSpPr>
            <a:spLocks noGrp="1"/>
          </p:cNvSpPr>
          <p:nvPr>
            <p:ph type="title"/>
          </p:nvPr>
        </p:nvSpPr>
        <p:spPr>
          <a:xfrm>
            <a:off x="571498" y="0"/>
            <a:ext cx="11048207" cy="822960"/>
          </a:xfrm>
        </p:spPr>
        <p:txBody>
          <a:bodyPr/>
          <a:lstStyle/>
          <a:p>
            <a:r>
              <a:rPr lang="en-US" b="1" dirty="0"/>
              <a:t>Start saving now. Tax benefits can add up over time</a:t>
            </a:r>
          </a:p>
        </p:txBody>
      </p:sp>
      <p:grpSp>
        <p:nvGrpSpPr>
          <p:cNvPr id="2" name="Group 1" descr="Bar chart showing the ending account values for a hypothetical $100 per month, $200 per month and $300 per month investment scenario in a taxable account and tax-advantaged 529 account over an 18-year period, assuming a 6% average annual rate of return and a 25% flat income tax rate. The ending values for the $100 per month investment would have been $33,311 in a taxable account and $38,929 in a tax-advantaged account. The ending values for the $200 per month investment scenario would have been $66,623 and $77,858. The ending values for the $300 per month investment scenario would have been &#10;$99,934 and $116,787.">
            <a:extLst>
              <a:ext uri="{FF2B5EF4-FFF2-40B4-BE49-F238E27FC236}">
                <a16:creationId xmlns:a16="http://schemas.microsoft.com/office/drawing/2014/main" id="{B2018342-F727-526D-3F56-95E725A3E294}"/>
              </a:ext>
            </a:extLst>
          </p:cNvPr>
          <p:cNvGrpSpPr/>
          <p:nvPr/>
        </p:nvGrpSpPr>
        <p:grpSpPr>
          <a:xfrm>
            <a:off x="1600200" y="1424198"/>
            <a:ext cx="8947150" cy="3746613"/>
            <a:chOff x="1600200" y="1424198"/>
            <a:chExt cx="8947150" cy="3746613"/>
          </a:xfrm>
        </p:grpSpPr>
        <p:graphicFrame>
          <p:nvGraphicFramePr>
            <p:cNvPr id="11" name="Chart 10">
              <a:extLst>
                <a:ext uri="{FF2B5EF4-FFF2-40B4-BE49-F238E27FC236}">
                  <a16:creationId xmlns:a16="http://schemas.microsoft.com/office/drawing/2014/main" id="{2A119F74-9AC0-3C07-8C07-3BC97E1EF94D}"/>
                </a:ext>
              </a:extLst>
            </p:cNvPr>
            <p:cNvGraphicFramePr/>
            <p:nvPr>
              <p:extLst>
                <p:ext uri="{D42A27DB-BD31-4B8C-83A1-F6EECF244321}">
                  <p14:modId xmlns:p14="http://schemas.microsoft.com/office/powerpoint/2010/main" val="443828453"/>
                </p:ext>
              </p:extLst>
            </p:nvPr>
          </p:nvGraphicFramePr>
          <p:xfrm>
            <a:off x="1600200" y="1424198"/>
            <a:ext cx="8947150" cy="3746613"/>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29E05468-211A-2C32-D65C-A72F8B97D737}"/>
                </a:ext>
              </a:extLst>
            </p:cNvPr>
            <p:cNvSpPr/>
            <p:nvPr/>
          </p:nvSpPr>
          <p:spPr>
            <a:xfrm>
              <a:off x="2149728" y="1671638"/>
              <a:ext cx="5705799" cy="253916"/>
            </a:xfrm>
            <a:prstGeom prst="rect">
              <a:avLst/>
            </a:prstGeom>
          </p:spPr>
          <p:txBody>
            <a:bodyPr wrap="none" lIns="0" tIns="0" rIns="0" bIns="0">
              <a:noAutofit/>
            </a:bodyPr>
            <a:lstStyle/>
            <a:p>
              <a:pPr algn="l"/>
              <a:r>
                <a:rPr lang="en-US" sz="1600" dirty="0">
                  <a:solidFill>
                    <a:schemeClr val="tx1">
                      <a:lumMod val="75000"/>
                      <a:lumOff val="25000"/>
                    </a:schemeClr>
                  </a:solidFill>
                  <a:latin typeface="Capital Group Sans ExtraBold" panose="02000903000000020004" pitchFamily="2" charset="0"/>
                  <a:ea typeface="AvenirNext LT Com Regular" charset="0"/>
                  <a:cs typeface="AvenirNext LT Com Regular" charset="0"/>
                </a:rPr>
                <a:t>Hypothetical account values after 18 years of saving</a:t>
              </a:r>
            </a:p>
          </p:txBody>
        </p:sp>
        <p:sp>
          <p:nvSpPr>
            <p:cNvPr id="14" name="Rectangle 13">
              <a:extLst>
                <a:ext uri="{FF2B5EF4-FFF2-40B4-BE49-F238E27FC236}">
                  <a16:creationId xmlns:a16="http://schemas.microsoft.com/office/drawing/2014/main" id="{7E306E83-9C3A-F216-A7C5-2902C9260892}"/>
                </a:ext>
              </a:extLst>
            </p:cNvPr>
            <p:cNvSpPr/>
            <p:nvPr/>
          </p:nvSpPr>
          <p:spPr>
            <a:xfrm>
              <a:off x="2263243" y="4047474"/>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$33,311</a:t>
              </a:r>
            </a:p>
          </p:txBody>
        </p:sp>
        <p:sp>
          <p:nvSpPr>
            <p:cNvPr id="15" name="Rectangle 14">
              <a:extLst>
                <a:ext uri="{FF2B5EF4-FFF2-40B4-BE49-F238E27FC236}">
                  <a16:creationId xmlns:a16="http://schemas.microsoft.com/office/drawing/2014/main" id="{EBA867E9-42AC-635B-9E95-497BA4A4572B}"/>
                </a:ext>
              </a:extLst>
            </p:cNvPr>
            <p:cNvSpPr/>
            <p:nvPr/>
          </p:nvSpPr>
          <p:spPr>
            <a:xfrm>
              <a:off x="3339825" y="3914254"/>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$38,929</a:t>
              </a:r>
            </a:p>
          </p:txBody>
        </p:sp>
        <p:sp>
          <p:nvSpPr>
            <p:cNvPr id="16" name="Rectangle 15">
              <a:extLst>
                <a:ext uri="{FF2B5EF4-FFF2-40B4-BE49-F238E27FC236}">
                  <a16:creationId xmlns:a16="http://schemas.microsoft.com/office/drawing/2014/main" id="{B54E01E3-56A6-3ED0-C6FC-305D95E316E2}"/>
                </a:ext>
              </a:extLst>
            </p:cNvPr>
            <p:cNvSpPr/>
            <p:nvPr/>
          </p:nvSpPr>
          <p:spPr>
            <a:xfrm>
              <a:off x="5123924" y="3271412"/>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$66,623</a:t>
              </a:r>
            </a:p>
          </p:txBody>
        </p:sp>
        <p:sp>
          <p:nvSpPr>
            <p:cNvPr id="17" name="Rectangle 16">
              <a:extLst>
                <a:ext uri="{FF2B5EF4-FFF2-40B4-BE49-F238E27FC236}">
                  <a16:creationId xmlns:a16="http://schemas.microsoft.com/office/drawing/2014/main" id="{F22AD7F4-E549-9FC9-0FF6-A1F23EDF6A29}"/>
                </a:ext>
              </a:extLst>
            </p:cNvPr>
            <p:cNvSpPr/>
            <p:nvPr/>
          </p:nvSpPr>
          <p:spPr>
            <a:xfrm>
              <a:off x="6199074" y="3014562"/>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$77,858</a:t>
              </a:r>
            </a:p>
          </p:txBody>
        </p:sp>
        <p:sp>
          <p:nvSpPr>
            <p:cNvPr id="18" name="Rectangle 17">
              <a:extLst>
                <a:ext uri="{FF2B5EF4-FFF2-40B4-BE49-F238E27FC236}">
                  <a16:creationId xmlns:a16="http://schemas.microsoft.com/office/drawing/2014/main" id="{556BD751-DB30-DD79-946C-45FC23C0D28D}"/>
                </a:ext>
              </a:extLst>
            </p:cNvPr>
            <p:cNvSpPr/>
            <p:nvPr/>
          </p:nvSpPr>
          <p:spPr>
            <a:xfrm>
              <a:off x="7984601" y="2511224"/>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$99,934</a:t>
              </a:r>
            </a:p>
          </p:txBody>
        </p:sp>
        <p:sp>
          <p:nvSpPr>
            <p:cNvPr id="19" name="Rectangle 18">
              <a:extLst>
                <a:ext uri="{FF2B5EF4-FFF2-40B4-BE49-F238E27FC236}">
                  <a16:creationId xmlns:a16="http://schemas.microsoft.com/office/drawing/2014/main" id="{BEC79856-6820-380B-52B3-2F6527F440C4}"/>
                </a:ext>
              </a:extLst>
            </p:cNvPr>
            <p:cNvSpPr/>
            <p:nvPr/>
          </p:nvSpPr>
          <p:spPr>
            <a:xfrm>
              <a:off x="9074187" y="2125352"/>
              <a:ext cx="820758" cy="276770"/>
            </a:xfrm>
            <a:prstGeom prst="rect">
              <a:avLst/>
            </a:prstGeom>
          </p:spPr>
          <p:txBody>
            <a:bodyPr wrap="none" lIns="0" tIns="0" rIns="0" bIns="0" anchor="ctr">
              <a:noAutofit/>
            </a:bodyPr>
            <a:lstStyle/>
            <a:p>
              <a:r>
                <a:rPr lang="en-US" sz="1100" b="1" dirty="0">
                  <a:solidFill>
                    <a:schemeClr val="bg1"/>
                  </a:solidFill>
                  <a:latin typeface="Capital Group Sans" panose="02000503000000020004" pitchFamily="2" charset="0"/>
                  <a:ea typeface="AvenirNext LT Com Medium" charset="0"/>
                  <a:cs typeface="AvenirNext LT Com Medium" charset="0"/>
                </a:rPr>
                <a:t>$116,787</a:t>
              </a:r>
            </a:p>
          </p:txBody>
        </p:sp>
        <p:sp>
          <p:nvSpPr>
            <p:cNvPr id="20" name="TextBox 19">
              <a:extLst>
                <a:ext uri="{FF2B5EF4-FFF2-40B4-BE49-F238E27FC236}">
                  <a16:creationId xmlns:a16="http://schemas.microsoft.com/office/drawing/2014/main" id="{32EC372A-63DE-3C24-A72E-3C80193470FA}"/>
                </a:ext>
              </a:extLst>
            </p:cNvPr>
            <p:cNvSpPr txBox="1"/>
            <p:nvPr/>
          </p:nvSpPr>
          <p:spPr>
            <a:xfrm>
              <a:off x="2306559" y="2370405"/>
              <a:ext cx="1127465" cy="169277"/>
            </a:xfrm>
            <a:prstGeom prst="rect">
              <a:avLst/>
            </a:prstGeom>
            <a:ln w="12700">
              <a:miter lim="400000"/>
            </a:ln>
          </p:spPr>
          <p:txBody>
            <a:bodyPr wrap="square" lIns="0" tIns="0" rIns="0" bIns="0" rtlCol="0">
              <a:spAutoFit/>
            </a:bodyPr>
            <a:lstStyle/>
            <a:p>
              <a:pPr algn="l"/>
              <a:r>
                <a:rPr lang="en-US" sz="1100" spc="-10" dirty="0">
                  <a:solidFill>
                    <a:schemeClr val="tx1">
                      <a:lumMod val="75000"/>
                      <a:lumOff val="25000"/>
                    </a:schemeClr>
                  </a:solidFill>
                  <a:latin typeface="Capital Group Sans" panose="02000503000000020004" pitchFamily="2" charset="0"/>
                  <a:ea typeface="Avenir Next LT Com Medium" charset="0"/>
                  <a:cs typeface="Avenir Next LT Com Medium" charset="0"/>
                </a:rPr>
                <a:t>Taxable account</a:t>
              </a:r>
            </a:p>
          </p:txBody>
        </p:sp>
        <p:sp>
          <p:nvSpPr>
            <p:cNvPr id="21" name="TextBox 20">
              <a:extLst>
                <a:ext uri="{FF2B5EF4-FFF2-40B4-BE49-F238E27FC236}">
                  <a16:creationId xmlns:a16="http://schemas.microsoft.com/office/drawing/2014/main" id="{BCB00053-51B7-9BF9-FA26-C9BFA44D3CB6}"/>
                </a:ext>
              </a:extLst>
            </p:cNvPr>
            <p:cNvSpPr txBox="1"/>
            <p:nvPr/>
          </p:nvSpPr>
          <p:spPr>
            <a:xfrm>
              <a:off x="2306559" y="2604321"/>
              <a:ext cx="2182314" cy="169277"/>
            </a:xfrm>
            <a:prstGeom prst="rect">
              <a:avLst/>
            </a:prstGeom>
            <a:ln w="12700">
              <a:miter lim="400000"/>
            </a:ln>
          </p:spPr>
          <p:txBody>
            <a:bodyPr wrap="square" lIns="0" tIns="0" rIns="0" bIns="0" rtlCol="0">
              <a:spAutoFit/>
            </a:bodyPr>
            <a:lstStyle/>
            <a:p>
              <a:pPr algn="l"/>
              <a:r>
                <a:rPr lang="en-US" sz="1100" b="0" i="0" dirty="0">
                  <a:solidFill>
                    <a:srgbClr val="222222"/>
                  </a:solidFill>
                  <a:effectLst/>
                  <a:latin typeface="Capital Group Sans" panose="02000503000000020004" pitchFamily="2" charset="0"/>
                </a:rPr>
                <a:t>Tax-advantaged 529 account</a:t>
              </a:r>
              <a:endParaRPr lang="en-US" sz="1100" spc="-10" dirty="0">
                <a:solidFill>
                  <a:schemeClr val="tx1">
                    <a:lumMod val="75000"/>
                    <a:lumOff val="25000"/>
                  </a:schemeClr>
                </a:solidFill>
                <a:latin typeface="Capital Group Sans" panose="02000503000000020004" pitchFamily="2" charset="0"/>
                <a:ea typeface="Avenir Next LT Com Medium" charset="0"/>
                <a:cs typeface="Avenir Next LT Com Medium" charset="0"/>
              </a:endParaRPr>
            </a:p>
          </p:txBody>
        </p:sp>
      </p:grpSp>
      <p:sp>
        <p:nvSpPr>
          <p:cNvPr id="4" name="Slide Number Placeholder 3">
            <a:extLst>
              <a:ext uri="{FF2B5EF4-FFF2-40B4-BE49-F238E27FC236}">
                <a16:creationId xmlns:a16="http://schemas.microsoft.com/office/drawing/2014/main" id="{BBC7331E-BA38-D94C-7C55-DE643A20118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US" smtClean="0"/>
              <a:pPr>
                <a:lnSpc>
                  <a:spcPct val="110000"/>
                </a:lnSpc>
                <a:spcBef>
                  <a:spcPts val="1200"/>
                </a:spcBef>
              </a:pPr>
              <a:t>11</a:t>
            </a:fld>
            <a:endParaRPr lang="en-US" dirty="0"/>
          </a:p>
        </p:txBody>
      </p:sp>
      <p:sp>
        <p:nvSpPr>
          <p:cNvPr id="6" name="Footer Placeholder 2">
            <a:extLst>
              <a:ext uri="{FF2B5EF4-FFF2-40B4-BE49-F238E27FC236}">
                <a16:creationId xmlns:a16="http://schemas.microsoft.com/office/drawing/2014/main" id="{348BF946-B4BE-F63A-A869-CB190BB44B77}"/>
              </a:ext>
            </a:extLst>
          </p:cNvPr>
          <p:cNvSpPr txBox="1">
            <a:spLocks/>
          </p:cNvSpPr>
          <p:nvPr/>
        </p:nvSpPr>
        <p:spPr>
          <a:xfrm>
            <a:off x="575036" y="5402132"/>
            <a:ext cx="10978421" cy="886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sz="900" dirty="0">
                <a:latin typeface="Capital Group Sans" panose="02000503000000020004" pitchFamily="2" charset="0"/>
              </a:rPr>
              <a:t>Assumes a 6% average annual rate of return (compounded monthly) for both investments and a 25% flat income tax rate and no state income tax. Example assumes taxes were paid annually out of the account. Your tax rate may vary. Current minimum tax rates on capital gains and dividends could make taxable investment returns higher, thus reducing the difference between the two ending values. Results shown are hypothetical and are not intended to represent an investment in a specific fund. Your investment experience will differ. Regular investing does not ensure a profit or protect against loss. You should consider your willingness to keep investing when share prices are declining.</a:t>
            </a:r>
            <a:endParaRPr lang="en-US" altLang="x-none" sz="900" dirty="0">
              <a:latin typeface="Capital Group Sans" panose="02000503000000020004" pitchFamily="2" charset="0"/>
            </a:endParaRPr>
          </a:p>
        </p:txBody>
      </p:sp>
      <p:sp>
        <p:nvSpPr>
          <p:cNvPr id="25" name="Oval 24">
            <a:extLst>
              <a:ext uri="{FF2B5EF4-FFF2-40B4-BE49-F238E27FC236}">
                <a16:creationId xmlns:a16="http://schemas.microsoft.com/office/drawing/2014/main" id="{5BEB87FD-4B12-4CE6-D6CB-92924CAA693C}"/>
              </a:ext>
              <a:ext uri="{C183D7F6-B498-43B3-948B-1728B52AA6E4}">
                <adec:decorative xmlns:adec="http://schemas.microsoft.com/office/drawing/2017/decorative" val="1"/>
              </a:ext>
            </a:extLst>
          </p:cNvPr>
          <p:cNvSpPr/>
          <p:nvPr/>
        </p:nvSpPr>
        <p:spPr>
          <a:xfrm>
            <a:off x="2149728" y="2408637"/>
            <a:ext cx="91440" cy="91440"/>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Rectangle 26">
            <a:extLst>
              <a:ext uri="{FF2B5EF4-FFF2-40B4-BE49-F238E27FC236}">
                <a16:creationId xmlns:a16="http://schemas.microsoft.com/office/drawing/2014/main" id="{5C06BF0A-844F-068F-140F-B7EDF3D518AE}"/>
              </a:ext>
              <a:ext uri="{C183D7F6-B498-43B3-948B-1728B52AA6E4}">
                <adec:decorative xmlns:adec="http://schemas.microsoft.com/office/drawing/2017/decorative" val="1"/>
              </a:ext>
            </a:extLst>
          </p:cNvPr>
          <p:cNvSpPr/>
          <p:nvPr/>
        </p:nvSpPr>
        <p:spPr>
          <a:xfrm>
            <a:off x="2149728" y="2637516"/>
            <a:ext cx="91440" cy="91440"/>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8" name="Oval 27">
            <a:extLst>
              <a:ext uri="{FF2B5EF4-FFF2-40B4-BE49-F238E27FC236}">
                <a16:creationId xmlns:a16="http://schemas.microsoft.com/office/drawing/2014/main" id="{4FA5A552-CA03-BDD9-4FA4-7E1784626353}"/>
              </a:ext>
              <a:ext uri="{C183D7F6-B498-43B3-948B-1728B52AA6E4}">
                <adec:decorative xmlns:adec="http://schemas.microsoft.com/office/drawing/2017/decorative" val="1"/>
              </a:ext>
            </a:extLst>
          </p:cNvPr>
          <p:cNvSpPr/>
          <p:nvPr/>
        </p:nvSpPr>
        <p:spPr>
          <a:xfrm>
            <a:off x="2590739" y="3854818"/>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Rectangle 28">
            <a:extLst>
              <a:ext uri="{FF2B5EF4-FFF2-40B4-BE49-F238E27FC236}">
                <a16:creationId xmlns:a16="http://schemas.microsoft.com/office/drawing/2014/main" id="{03C4F7F3-A282-C0F7-2A78-7F26B13262C8}"/>
              </a:ext>
              <a:ext uri="{C183D7F6-B498-43B3-948B-1728B52AA6E4}">
                <adec:decorative xmlns:adec="http://schemas.microsoft.com/office/drawing/2017/decorative" val="1"/>
              </a:ext>
            </a:extLst>
          </p:cNvPr>
          <p:cNvSpPr/>
          <p:nvPr/>
        </p:nvSpPr>
        <p:spPr>
          <a:xfrm>
            <a:off x="3687711" y="3713893"/>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Oval 29">
            <a:extLst>
              <a:ext uri="{FF2B5EF4-FFF2-40B4-BE49-F238E27FC236}">
                <a16:creationId xmlns:a16="http://schemas.microsoft.com/office/drawing/2014/main" id="{E0983E23-A648-0204-8494-505B2DE4069F}"/>
              </a:ext>
              <a:ext uri="{C183D7F6-B498-43B3-948B-1728B52AA6E4}">
                <adec:decorative xmlns:adec="http://schemas.microsoft.com/office/drawing/2017/decorative" val="1"/>
              </a:ext>
            </a:extLst>
          </p:cNvPr>
          <p:cNvSpPr/>
          <p:nvPr/>
        </p:nvSpPr>
        <p:spPr>
          <a:xfrm>
            <a:off x="5463677" y="3082628"/>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Rectangle 30">
            <a:extLst>
              <a:ext uri="{FF2B5EF4-FFF2-40B4-BE49-F238E27FC236}">
                <a16:creationId xmlns:a16="http://schemas.microsoft.com/office/drawing/2014/main" id="{E99DBB1B-269B-CC4D-6466-7187101D923A}"/>
              </a:ext>
              <a:ext uri="{C183D7F6-B498-43B3-948B-1728B52AA6E4}">
                <adec:decorative xmlns:adec="http://schemas.microsoft.com/office/drawing/2017/decorative" val="1"/>
              </a:ext>
            </a:extLst>
          </p:cNvPr>
          <p:cNvSpPr/>
          <p:nvPr/>
        </p:nvSpPr>
        <p:spPr>
          <a:xfrm>
            <a:off x="6560649" y="2818871"/>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2" name="Oval 31">
            <a:extLst>
              <a:ext uri="{FF2B5EF4-FFF2-40B4-BE49-F238E27FC236}">
                <a16:creationId xmlns:a16="http://schemas.microsoft.com/office/drawing/2014/main" id="{9CF121C8-AE22-DA60-6D3E-D4BB56823D9E}"/>
              </a:ext>
              <a:ext uri="{C183D7F6-B498-43B3-948B-1728B52AA6E4}">
                <adec:decorative xmlns:adec="http://schemas.microsoft.com/office/drawing/2017/decorative" val="1"/>
              </a:ext>
            </a:extLst>
          </p:cNvPr>
          <p:cNvSpPr/>
          <p:nvPr/>
        </p:nvSpPr>
        <p:spPr>
          <a:xfrm>
            <a:off x="8316558" y="2317288"/>
            <a:ext cx="118872" cy="118872"/>
          </a:xfrm>
          <a:prstGeom prst="ellipse">
            <a:avLst/>
          </a:prstGeom>
          <a:solidFill>
            <a:srgbClr val="26394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3" name="Rectangle 32">
            <a:extLst>
              <a:ext uri="{FF2B5EF4-FFF2-40B4-BE49-F238E27FC236}">
                <a16:creationId xmlns:a16="http://schemas.microsoft.com/office/drawing/2014/main" id="{EFD68792-0317-4733-B95C-6F7CCA32ADAB}"/>
              </a:ext>
              <a:ext uri="{C183D7F6-B498-43B3-948B-1728B52AA6E4}">
                <adec:decorative xmlns:adec="http://schemas.microsoft.com/office/drawing/2017/decorative" val="1"/>
              </a:ext>
            </a:extLst>
          </p:cNvPr>
          <p:cNvSpPr/>
          <p:nvPr/>
        </p:nvSpPr>
        <p:spPr>
          <a:xfrm>
            <a:off x="9413530" y="1930699"/>
            <a:ext cx="118872" cy="118872"/>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67902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E4CBE63-387C-144C-B0F9-DC8029E4985B}"/>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 y="0"/>
            <a:ext cx="12355033" cy="6949706"/>
          </a:xfrm>
          <a:prstGeom prst="rect">
            <a:avLst/>
          </a:prstGeom>
        </p:spPr>
      </p:pic>
      <p:sp>
        <p:nvSpPr>
          <p:cNvPr id="879" name="Section divider"/>
          <p:cNvSpPr txBox="1">
            <a:spLocks noGrp="1"/>
          </p:cNvSpPr>
          <p:nvPr>
            <p:ph type="title"/>
          </p:nvPr>
        </p:nvSpPr>
        <p:spPr>
          <a:xfrm>
            <a:off x="795125" y="1150145"/>
            <a:ext cx="7464292" cy="4527442"/>
          </a:xfrm>
        </p:spPr>
        <p:txBody>
          <a:bodyPr/>
          <a:lstStyle/>
          <a:p>
            <a:r>
              <a:rPr lang="en-US" sz="5400" b="1" spc="-150" dirty="0">
                <a:solidFill>
                  <a:srgbClr val="0068AE"/>
                </a:solidFill>
              </a:rPr>
              <a:t>Round out a comprehensive financial wellness plan</a:t>
            </a: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2"/>
          </p:nvPr>
        </p:nvSpPr>
        <p:spPr/>
        <p:txBody>
          <a:bodyPr/>
          <a:lstStyle/>
          <a:p>
            <a:fld id="{86CB4B4D-7CA3-9044-876B-883B54F8677D}" type="slidenum">
              <a:rPr lang="en-US" smtClean="0">
                <a:solidFill>
                  <a:srgbClr val="7D726D"/>
                </a:solidFill>
              </a:rPr>
              <a:pPr/>
              <a:t>12</a:t>
            </a:fld>
            <a:endParaRPr lang="en-US" dirty="0">
              <a:solidFill>
                <a:srgbClr val="7D726D"/>
              </a:solidFill>
            </a:endParaRPr>
          </a:p>
        </p:txBody>
      </p:sp>
      <p:graphicFrame>
        <p:nvGraphicFramePr>
          <p:cNvPr id="4" name="Object 3">
            <a:extLst>
              <a:ext uri="{FF2B5EF4-FFF2-40B4-BE49-F238E27FC236}">
                <a16:creationId xmlns:a16="http://schemas.microsoft.com/office/drawing/2014/main" id="{F2FDC5F4-6480-4E58-861C-2A5048D884CA}"/>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488697001"/>
              </p:ext>
            </p:extLst>
          </p:nvPr>
        </p:nvGraphicFramePr>
        <p:xfrm>
          <a:off x="8065567" y="5729167"/>
          <a:ext cx="529793" cy="249776"/>
        </p:xfrm>
        <a:graphic>
          <a:graphicData uri="http://schemas.openxmlformats.org/presentationml/2006/ole">
            <mc:AlternateContent xmlns:mc="http://schemas.openxmlformats.org/markup-compatibility/2006">
              <mc:Choice xmlns:v="urn:schemas-microsoft-com:vml" Requires="v">
                <p:oleObj r:id="rId4" imgW="750240" imgH="354240" progId="">
                  <p:embed/>
                </p:oleObj>
              </mc:Choice>
              <mc:Fallback>
                <p:oleObj r:id="rId4" imgW="750240" imgH="354240" progId="">
                  <p:embed/>
                  <p:pic>
                    <p:nvPicPr>
                      <p:cNvPr id="4" name="Object 3">
                        <a:extLst>
                          <a:ext uri="{FF2B5EF4-FFF2-40B4-BE49-F238E27FC236}">
                            <a16:creationId xmlns:a16="http://schemas.microsoft.com/office/drawing/2014/main" id="{F2FDC5F4-6480-4E58-861C-2A5048D884CA}"/>
                          </a:ext>
                          <a:ext uri="{C183D7F6-B498-43B3-948B-1728B52AA6E4}">
                            <adec:decorative xmlns:adec="http://schemas.microsoft.com/office/drawing/2017/decorative" val="1"/>
                          </a:ext>
                        </a:extLst>
                      </p:cNvPr>
                      <p:cNvPicPr/>
                      <p:nvPr/>
                    </p:nvPicPr>
                    <p:blipFill>
                      <a:blip r:embed="rId5"/>
                      <a:stretch>
                        <a:fillRect/>
                      </a:stretch>
                    </p:blipFill>
                    <p:spPr>
                      <a:xfrm>
                        <a:off x="8065567" y="5729167"/>
                        <a:ext cx="529793" cy="249776"/>
                      </a:xfrm>
                      <a:prstGeom prst="rect">
                        <a:avLst/>
                      </a:prstGeom>
                    </p:spPr>
                  </p:pic>
                </p:oleObj>
              </mc:Fallback>
            </mc:AlternateContent>
          </a:graphicData>
        </a:graphic>
      </p:graphicFrame>
      <p:sp>
        <p:nvSpPr>
          <p:cNvPr id="3" name="© The Capital Group Companies, Inc.">
            <a:extLst>
              <a:ext uri="{FF2B5EF4-FFF2-40B4-BE49-F238E27FC236}">
                <a16:creationId xmlns:a16="http://schemas.microsoft.com/office/drawing/2014/main" id="{3E130710-22BC-CA2F-283C-CF9944E674C9}"/>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1703069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79"/>
                                        </p:tgtEl>
                                        <p:attrNameLst>
                                          <p:attrName>style.visibility</p:attrName>
                                        </p:attrNameLst>
                                      </p:cBhvr>
                                      <p:to>
                                        <p:strVal val="visible"/>
                                      </p:to>
                                    </p:set>
                                    <p:animEffect transition="in" filter="fade">
                                      <p:cBhvr>
                                        <p:cTn id="7" dur="500"/>
                                        <p:tgtEl>
                                          <p:spTgt spid="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740A69-F1CB-445F-8A72-B9337B61213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9482" y="-55"/>
            <a:ext cx="4572000" cy="6858000"/>
          </a:xfrm>
          <a:prstGeom prst="rect">
            <a:avLst/>
          </a:prstGeom>
        </p:spPr>
      </p:pic>
      <p:sp>
        <p:nvSpPr>
          <p:cNvPr id="18" name="Slide Number Placeholder 5">
            <a:extLst>
              <a:ext uri="{FF2B5EF4-FFF2-40B4-BE49-F238E27FC236}">
                <a16:creationId xmlns:a16="http://schemas.microsoft.com/office/drawing/2014/main" id="{D3C589F8-0421-475E-8D34-5509510F1C97}"/>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fld id="{86CB4B4D-7CA3-9044-876B-883B54F8677D}" type="slidenum">
              <a:rPr lang="en-US" smtClean="0">
                <a:solidFill>
                  <a:schemeClr val="bg1"/>
                </a:solidFill>
              </a:rPr>
              <a:pPr/>
              <a:t>13</a:t>
            </a:fld>
            <a:endParaRPr lang="en-US" dirty="0">
              <a:solidFill>
                <a:schemeClr val="bg1"/>
              </a:solidFill>
            </a:endParaRPr>
          </a:p>
        </p:txBody>
      </p:sp>
      <p:sp>
        <p:nvSpPr>
          <p:cNvPr id="11" name="Title 2">
            <a:extLst>
              <a:ext uri="{FF2B5EF4-FFF2-40B4-BE49-F238E27FC236}">
                <a16:creationId xmlns:a16="http://schemas.microsoft.com/office/drawing/2014/main" id="{BE1916D7-9018-404A-A5F4-4104D9CF35DD}"/>
              </a:ext>
            </a:extLst>
          </p:cNvPr>
          <p:cNvSpPr>
            <a:spLocks noGrp="1"/>
          </p:cNvSpPr>
          <p:nvPr>
            <p:ph type="title"/>
          </p:nvPr>
        </p:nvSpPr>
        <p:spPr>
          <a:xfrm>
            <a:off x="571499" y="582240"/>
            <a:ext cx="2009777" cy="609599"/>
          </a:xfrm>
        </p:spPr>
        <p:txBody>
          <a:bodyPr/>
          <a:lstStyle/>
          <a:p>
            <a:r>
              <a:rPr lang="en-US" b="1" dirty="0">
                <a:solidFill>
                  <a:srgbClr val="0068AE"/>
                </a:solidFill>
              </a:rPr>
              <a:t>Start small</a:t>
            </a:r>
          </a:p>
        </p:txBody>
      </p:sp>
      <p:sp>
        <p:nvSpPr>
          <p:cNvPr id="12" name="Text Placeholder 8">
            <a:extLst>
              <a:ext uri="{FF2B5EF4-FFF2-40B4-BE49-F238E27FC236}">
                <a16:creationId xmlns:a16="http://schemas.microsoft.com/office/drawing/2014/main" id="{73DFE71F-CACE-4C63-9C1D-83D016F2485F}"/>
              </a:ext>
            </a:extLst>
          </p:cNvPr>
          <p:cNvSpPr txBox="1">
            <a:spLocks/>
          </p:cNvSpPr>
          <p:nvPr/>
        </p:nvSpPr>
        <p:spPr>
          <a:xfrm>
            <a:off x="571499" y="1337739"/>
            <a:ext cx="6014829" cy="40881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28600" marR="0" indent="-228600" algn="l" defTabSz="228600" rtl="0" eaLnBrk="1" latinLnBrk="0" hangingPunct="1">
              <a:lnSpc>
                <a:spcPct val="100000"/>
              </a:lnSpc>
              <a:spcBef>
                <a:spcPts val="0"/>
              </a:spcBef>
              <a:spcAft>
                <a:spcPts val="1800"/>
              </a:spcAft>
              <a:buClrTx/>
              <a:buSzTx/>
              <a:buFont typeface="AvenirNext LT Com Medium" panose="020B0803020202020204" pitchFamily="34" charset="0"/>
              <a:buChar char="•"/>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6858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855663" marR="0" indent="-169863" algn="l" defTabSz="228600" rtl="0" eaLnBrk="1" latinLnBrk="0" hangingPunct="1">
              <a:lnSpc>
                <a:spcPct val="100000"/>
              </a:lnSpc>
              <a:spcBef>
                <a:spcPts val="0"/>
              </a:spcBef>
              <a:spcAft>
                <a:spcPts val="1800"/>
              </a:spcAft>
              <a:buClrTx/>
              <a:buSzTx/>
              <a:buFont typeface="Arial" panose="020B0604020202020204" pitchFamily="34" charset="0"/>
              <a:buChar char="•"/>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spcAft>
                <a:spcPts val="1000"/>
              </a:spcAft>
              <a:buNone/>
            </a:pPr>
            <a:r>
              <a:rPr lang="en-US" sz="1600" dirty="0">
                <a:latin typeface="Capital Group Sans" panose="02000503000000020004" pitchFamily="2" charset="0"/>
              </a:rPr>
              <a:t>Open an account for as little as $25 per fund. </a:t>
            </a:r>
            <a:endParaRPr lang="en-US" sz="1600" baseline="50000" dirty="0">
              <a:latin typeface="Capital Group Sans" panose="02000503000000020004" pitchFamily="2" charset="0"/>
              <a:cs typeface="Arial" panose="020B0604020202020204" pitchFamily="34" charset="0"/>
            </a:endParaRPr>
          </a:p>
        </p:txBody>
      </p:sp>
      <p:sp>
        <p:nvSpPr>
          <p:cNvPr id="14" name="Title 2">
            <a:extLst>
              <a:ext uri="{FF2B5EF4-FFF2-40B4-BE49-F238E27FC236}">
                <a16:creationId xmlns:a16="http://schemas.microsoft.com/office/drawing/2014/main" id="{5CC5E648-51E0-4465-B264-9F1E12B00CEE}"/>
              </a:ext>
            </a:extLst>
          </p:cNvPr>
          <p:cNvSpPr txBox="1">
            <a:spLocks/>
          </p:cNvSpPr>
          <p:nvPr/>
        </p:nvSpPr>
        <p:spPr>
          <a:xfrm>
            <a:off x="545211" y="1892452"/>
            <a:ext cx="4138549" cy="609599"/>
          </a:xfrm>
          <a:prstGeom prst="rect">
            <a:avLst/>
          </a:prstGeom>
          <a:extLst>
            <a:ext uri="{C572A759-6A51-4108-AA02-DFA0A04FC94B}">
              <ma14:wrappingTextBoxFlag xmlns:ma14="http://schemas.microsoft.com/office/mac/drawingml/2011/main" xmlns="" val="1"/>
            </a:ext>
          </a:extLst>
        </p:spPr>
        <p:txBody>
          <a:bodyPr lIns="0" tIns="0" rIns="0" bIns="0" anchor="b"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400" b="0" i="0" u="none" strike="noStrike" cap="none" spc="-24" normalizeH="0" baseline="0">
                <a:ln>
                  <a:noFill/>
                </a:ln>
                <a:solidFill>
                  <a:schemeClr val="accent1"/>
                </a:solidFill>
                <a:effectLst/>
                <a:uFillTx/>
                <a:latin typeface="AvenirNext LT Com Regular" panose="020B0503020202020204" pitchFamily="34" charset="0"/>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b="1" i="0" dirty="0">
                <a:solidFill>
                  <a:srgbClr val="0068AE"/>
                </a:solidFill>
                <a:effectLst/>
                <a:latin typeface="Capital Group Sans" panose="02000503000000020004" pitchFamily="2" charset="0"/>
              </a:rPr>
              <a:t>Keep going</a:t>
            </a:r>
            <a:endParaRPr lang="en-US" b="1" dirty="0">
              <a:solidFill>
                <a:srgbClr val="0068AE"/>
              </a:solidFill>
              <a:latin typeface="Capital Group Sans" panose="02000503000000020004" pitchFamily="2" charset="0"/>
            </a:endParaRPr>
          </a:p>
        </p:txBody>
      </p:sp>
      <p:sp>
        <p:nvSpPr>
          <p:cNvPr id="16" name="Text Placeholder 8">
            <a:extLst>
              <a:ext uri="{FF2B5EF4-FFF2-40B4-BE49-F238E27FC236}">
                <a16:creationId xmlns:a16="http://schemas.microsoft.com/office/drawing/2014/main" id="{211D0126-777B-468E-BEDB-F3916CAFDBCC}"/>
              </a:ext>
            </a:extLst>
          </p:cNvPr>
          <p:cNvSpPr txBox="1">
            <a:spLocks/>
          </p:cNvSpPr>
          <p:nvPr/>
        </p:nvSpPr>
        <p:spPr>
          <a:xfrm>
            <a:off x="535687" y="2665082"/>
            <a:ext cx="6014829" cy="45911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28600" marR="0" indent="-228600" algn="l" defTabSz="228600" rtl="0" eaLnBrk="1" latinLnBrk="0" hangingPunct="1">
              <a:lnSpc>
                <a:spcPct val="100000"/>
              </a:lnSpc>
              <a:spcBef>
                <a:spcPts val="0"/>
              </a:spcBef>
              <a:spcAft>
                <a:spcPts val="1800"/>
              </a:spcAft>
              <a:buClrTx/>
              <a:buSzTx/>
              <a:buFont typeface="AvenirNext LT Com Medium" panose="020B0803020202020204" pitchFamily="34" charset="0"/>
              <a:buChar char="•"/>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6858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855663" marR="0" indent="-169863" algn="l" defTabSz="228600" rtl="0" eaLnBrk="1" latinLnBrk="0" hangingPunct="1">
              <a:lnSpc>
                <a:spcPct val="100000"/>
              </a:lnSpc>
              <a:spcBef>
                <a:spcPts val="0"/>
              </a:spcBef>
              <a:spcAft>
                <a:spcPts val="1800"/>
              </a:spcAft>
              <a:buClrTx/>
              <a:buSzTx/>
              <a:buFont typeface="Arial" panose="020B0604020202020204" pitchFamily="34" charset="0"/>
              <a:buChar char="•"/>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spcAft>
                <a:spcPts val="1000"/>
              </a:spcAft>
              <a:buNone/>
            </a:pPr>
            <a:r>
              <a:rPr lang="en-US" sz="1600" dirty="0">
                <a:latin typeface="Capital Group Sans" panose="02000503000000020004" pitchFamily="2" charset="0"/>
              </a:rPr>
              <a:t>Can contribute until the balance (including earnings) reaches $675,000 per beneficiary. </a:t>
            </a:r>
            <a:endParaRPr lang="en-US" sz="1600" baseline="50000" dirty="0">
              <a:latin typeface="Capital Group Sans" panose="02000503000000020004" pitchFamily="2" charset="0"/>
              <a:cs typeface="Arial" panose="020B0604020202020204" pitchFamily="34" charset="0"/>
            </a:endParaRPr>
          </a:p>
        </p:txBody>
      </p:sp>
      <p:sp>
        <p:nvSpPr>
          <p:cNvPr id="19" name="Title 2">
            <a:extLst>
              <a:ext uri="{FF2B5EF4-FFF2-40B4-BE49-F238E27FC236}">
                <a16:creationId xmlns:a16="http://schemas.microsoft.com/office/drawing/2014/main" id="{D8478129-628B-4261-9A08-4125DB089278}"/>
              </a:ext>
            </a:extLst>
          </p:cNvPr>
          <p:cNvSpPr txBox="1">
            <a:spLocks/>
          </p:cNvSpPr>
          <p:nvPr/>
        </p:nvSpPr>
        <p:spPr>
          <a:xfrm>
            <a:off x="528448" y="3395825"/>
            <a:ext cx="2009777" cy="609599"/>
          </a:xfrm>
          <a:prstGeom prst="rect">
            <a:avLst/>
          </a:prstGeom>
          <a:extLst>
            <a:ext uri="{C572A759-6A51-4108-AA02-DFA0A04FC94B}">
              <ma14:wrappingTextBoxFlag xmlns:ma14="http://schemas.microsoft.com/office/mac/drawingml/2011/main" xmlns="" val="1"/>
            </a:ext>
          </a:extLst>
        </p:spPr>
        <p:txBody>
          <a:bodyPr lIns="0" tIns="0" rIns="0" bIns="0" anchor="b" anchorCtr="0"/>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2400" b="0" i="0" u="none" strike="noStrike" cap="none" spc="-24" normalizeH="0" baseline="0">
                <a:ln>
                  <a:noFill/>
                </a:ln>
                <a:solidFill>
                  <a:schemeClr val="accent1"/>
                </a:solidFill>
                <a:effectLst/>
                <a:uFillTx/>
                <a:latin typeface="AvenirNext LT Com Regular" panose="020B0503020202020204" pitchFamily="34" charset="0"/>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b="1" dirty="0">
                <a:solidFill>
                  <a:srgbClr val="0068AE"/>
                </a:solidFill>
                <a:latin typeface="Capital Group Sans" panose="02000503000000020004" pitchFamily="2" charset="0"/>
              </a:rPr>
              <a:t>Stay on track</a:t>
            </a:r>
          </a:p>
        </p:txBody>
      </p:sp>
      <p:sp>
        <p:nvSpPr>
          <p:cNvPr id="20" name="Text Placeholder 8">
            <a:extLst>
              <a:ext uri="{FF2B5EF4-FFF2-40B4-BE49-F238E27FC236}">
                <a16:creationId xmlns:a16="http://schemas.microsoft.com/office/drawing/2014/main" id="{FDF16FA6-E83E-40E2-BB15-36B800ABFC51}"/>
              </a:ext>
            </a:extLst>
          </p:cNvPr>
          <p:cNvSpPr txBox="1">
            <a:spLocks/>
          </p:cNvSpPr>
          <p:nvPr/>
        </p:nvSpPr>
        <p:spPr>
          <a:xfrm>
            <a:off x="545211" y="4136386"/>
            <a:ext cx="6014829" cy="6095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28600" marR="0" indent="-228600" algn="l" defTabSz="228600" rtl="0" eaLnBrk="1" latinLnBrk="0" hangingPunct="1">
              <a:lnSpc>
                <a:spcPct val="100000"/>
              </a:lnSpc>
              <a:spcBef>
                <a:spcPts val="0"/>
              </a:spcBef>
              <a:spcAft>
                <a:spcPts val="1800"/>
              </a:spcAft>
              <a:buClrTx/>
              <a:buSzTx/>
              <a:buFont typeface="AvenirNext LT Com Medium" panose="020B0803020202020204" pitchFamily="34" charset="0"/>
              <a:buChar char="•"/>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6858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855663" marR="0" indent="-169863" algn="l" defTabSz="228600" rtl="0" eaLnBrk="1" latinLnBrk="0" hangingPunct="1">
              <a:lnSpc>
                <a:spcPct val="100000"/>
              </a:lnSpc>
              <a:spcBef>
                <a:spcPts val="0"/>
              </a:spcBef>
              <a:spcAft>
                <a:spcPts val="1800"/>
              </a:spcAft>
              <a:buClrTx/>
              <a:buSzTx/>
              <a:buFont typeface="Arial" panose="020B0604020202020204" pitchFamily="34" charset="0"/>
              <a:buChar char="•"/>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spcAft>
                <a:spcPts val="1000"/>
              </a:spcAft>
              <a:buNone/>
            </a:pPr>
            <a:r>
              <a:rPr lang="en-US" sz="1600" b="0" i="0" dirty="0">
                <a:solidFill>
                  <a:srgbClr val="222222"/>
                </a:solidFill>
                <a:effectLst/>
                <a:latin typeface="Capital Group Sans" panose="02000503000000020004" pitchFamily="2" charset="0"/>
              </a:rPr>
              <a:t>Can contribute to your account </a:t>
            </a:r>
            <a:r>
              <a:rPr lang="en-US" sz="1600" dirty="0">
                <a:latin typeface="Capital Group Sans" panose="02000503000000020004" pitchFamily="2" charset="0"/>
              </a:rPr>
              <a:t>effortlessly with automatic monthly payments. </a:t>
            </a:r>
            <a:endParaRPr lang="en-US" sz="1600" baseline="50000" dirty="0">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195059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FEB948A6-50C8-4687-B09A-18B6A195FEFB}"/>
              </a:ext>
            </a:extLst>
          </p:cNvPr>
          <p:cNvSpPr>
            <a:spLocks noGrp="1"/>
          </p:cNvSpPr>
          <p:nvPr>
            <p:ph type="title"/>
          </p:nvPr>
        </p:nvSpPr>
        <p:spPr>
          <a:xfrm>
            <a:off x="571498" y="0"/>
            <a:ext cx="11048207" cy="822960"/>
          </a:xfrm>
        </p:spPr>
        <p:txBody>
          <a:bodyPr/>
          <a:lstStyle/>
          <a:p>
            <a:r>
              <a:rPr lang="en-US" b="1" dirty="0">
                <a:solidFill>
                  <a:srgbClr val="0068AE"/>
                </a:solidFill>
              </a:rPr>
              <a:t>Build your plan with a full range of investment options</a:t>
            </a:r>
          </a:p>
        </p:txBody>
      </p:sp>
      <p:sp>
        <p:nvSpPr>
          <p:cNvPr id="18" name="Slide Number Placeholder 3">
            <a:extLst>
              <a:ext uri="{FF2B5EF4-FFF2-40B4-BE49-F238E27FC236}">
                <a16:creationId xmlns:a16="http://schemas.microsoft.com/office/drawing/2014/main" id="{44E0CF3D-B62F-48BC-82A3-C3BA422A4197}"/>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pPr>
              <a:lnSpc>
                <a:spcPct val="110000"/>
              </a:lnSpc>
              <a:spcBef>
                <a:spcPts val="1200"/>
              </a:spcBef>
            </a:pPr>
            <a:fld id="{86CB4B4D-7CA3-9044-876B-883B54F8677D}" type="slidenum">
              <a:rPr lang="en-US" smtClean="0"/>
              <a:pPr>
                <a:lnSpc>
                  <a:spcPct val="110000"/>
                </a:lnSpc>
                <a:spcBef>
                  <a:spcPts val="1200"/>
                </a:spcBef>
              </a:pPr>
              <a:t>14</a:t>
            </a:fld>
            <a:endParaRPr lang="en-US" dirty="0"/>
          </a:p>
        </p:txBody>
      </p:sp>
      <p:sp>
        <p:nvSpPr>
          <p:cNvPr id="20" name="Text Placeholder 5">
            <a:extLst>
              <a:ext uri="{FF2B5EF4-FFF2-40B4-BE49-F238E27FC236}">
                <a16:creationId xmlns:a16="http://schemas.microsoft.com/office/drawing/2014/main" id="{8617C190-BB83-4E19-BAFF-F417CC475FC7}"/>
              </a:ext>
              <a:ext uri="{C183D7F6-B498-43B3-948B-1728B52AA6E4}">
                <adec:decorative xmlns:adec="http://schemas.microsoft.com/office/drawing/2017/decorative" val="0"/>
              </a:ext>
            </a:extLst>
          </p:cNvPr>
          <p:cNvSpPr txBox="1">
            <a:spLocks/>
          </p:cNvSpPr>
          <p:nvPr/>
        </p:nvSpPr>
        <p:spPr>
          <a:xfrm>
            <a:off x="1664526" y="1599618"/>
            <a:ext cx="2743200" cy="866991"/>
          </a:xfrm>
          <a:prstGeom prst="rect">
            <a:avLst/>
          </a:prstGeom>
          <a:solidFill>
            <a:srgbClr val="0B336D"/>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pPr>
            <a:r>
              <a:rPr lang="en-US" sz="1400" b="1" dirty="0">
                <a:solidFill>
                  <a:schemeClr val="bg1"/>
                </a:solidFill>
                <a:latin typeface="Capital Group Sans" panose="02000503000000020004" pitchFamily="2" charset="0"/>
                <a:ea typeface="Avenir Next LT Com Demi" charset="0"/>
                <a:cs typeface="Avenir Next LT Com Demi" charset="0"/>
              </a:rPr>
              <a:t>American Funds College Target Date Series</a:t>
            </a:r>
            <a:r>
              <a:rPr lang="en-US" sz="1400" b="1" baseline="30000" dirty="0">
                <a:solidFill>
                  <a:schemeClr val="bg1"/>
                </a:solidFill>
                <a:latin typeface="Capital Group Sans" panose="02000503000000020004" pitchFamily="2" charset="0"/>
                <a:ea typeface="Avenir Next LT Com Demi" charset="0"/>
                <a:cs typeface="Avenir Next LT Com Demi" charset="0"/>
              </a:rPr>
              <a:t>®</a:t>
            </a:r>
            <a:endParaRPr lang="en-US" altLang="en-US" sz="1400" baseline="50000" dirty="0">
              <a:solidFill>
                <a:schemeClr val="bg1"/>
              </a:solidFill>
              <a:latin typeface="Capital Group Sans" panose="02000503000000020004" pitchFamily="2" charset="0"/>
              <a:ea typeface="Avenir Next LT Com" charset="0"/>
              <a:cs typeface="Arial" panose="020B0604020202020204" pitchFamily="34" charset="0"/>
            </a:endParaRPr>
          </a:p>
        </p:txBody>
      </p:sp>
      <p:sp>
        <p:nvSpPr>
          <p:cNvPr id="23" name="Text Placeholder 5">
            <a:extLst>
              <a:ext uri="{FF2B5EF4-FFF2-40B4-BE49-F238E27FC236}">
                <a16:creationId xmlns:a16="http://schemas.microsoft.com/office/drawing/2014/main" id="{EE63DCFA-6471-432F-A73F-21CB5B646912}"/>
              </a:ext>
            </a:extLst>
          </p:cNvPr>
          <p:cNvSpPr txBox="1">
            <a:spLocks/>
          </p:cNvSpPr>
          <p:nvPr/>
        </p:nvSpPr>
        <p:spPr>
          <a:xfrm>
            <a:off x="1664526" y="2464857"/>
            <a:ext cx="2743200" cy="2249383"/>
          </a:xfrm>
          <a:prstGeom prst="rect">
            <a:avLst/>
          </a:prstGeom>
          <a:solidFill>
            <a:srgbClr val="E5EAED"/>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spcAft>
                <a:spcPts val="0"/>
              </a:spcAft>
            </a:pPr>
            <a:r>
              <a:rPr lang="en-US" sz="1200" dirty="0">
                <a:solidFill>
                  <a:schemeClr val="tx1"/>
                </a:solidFill>
                <a:latin typeface="Capital Group Sans" panose="02000503000000020004" pitchFamily="2" charset="0"/>
                <a:ea typeface="Avenir Next LT Com" charset="0"/>
                <a:cs typeface="Avenir Next LT Com" charset="0"/>
              </a:rPr>
              <a:t>Funds with target dates that correspond roughly to the year a beneficiary would start taking withdrawals. </a:t>
            </a:r>
            <a:r>
              <a:rPr lang="en-US" sz="1200" b="0" i="0" dirty="0">
                <a:solidFill>
                  <a:schemeClr val="tx1"/>
                </a:solidFill>
                <a:effectLst/>
                <a:latin typeface="Capital Group Sans" panose="02000503000000020004" pitchFamily="2" charset="0"/>
              </a:rPr>
              <a:t>Investment professionals adjust the funds’ investment mixes </a:t>
            </a:r>
            <a:r>
              <a:rPr lang="en-US" sz="1200" dirty="0">
                <a:solidFill>
                  <a:schemeClr val="tx1"/>
                </a:solidFill>
                <a:latin typeface="Capital Group Sans" panose="02000503000000020004" pitchFamily="2" charset="0"/>
                <a:ea typeface="Avenir Next LT Com" charset="0"/>
                <a:cs typeface="Avenir Next LT Com" charset="0"/>
              </a:rPr>
              <a:t>over time from </a:t>
            </a:r>
            <a:r>
              <a:rPr lang="en-US" sz="1200" dirty="0">
                <a:solidFill>
                  <a:schemeClr val="tx1"/>
                </a:solidFill>
                <a:latin typeface="Capital Group Sans" panose="02000503000000020004" pitchFamily="2" charset="0"/>
              </a:rPr>
              <a:t>growth- to preservation-oriented</a:t>
            </a:r>
            <a:r>
              <a:rPr lang="en-US" sz="1200" dirty="0">
                <a:solidFill>
                  <a:schemeClr val="tx1"/>
                </a:solidFill>
                <a:latin typeface="Capital Group Sans" panose="02000503000000020004" pitchFamily="2" charset="0"/>
                <a:ea typeface="Avenir Next LT Com" charset="0"/>
                <a:cs typeface="Avenir Next LT Com" charset="0"/>
              </a:rPr>
              <a:t> as the target dates approach.</a:t>
            </a:r>
            <a:endParaRPr lang="en-US" altLang="en-US" sz="1200" dirty="0">
              <a:solidFill>
                <a:schemeClr val="tx1"/>
              </a:solidFill>
              <a:latin typeface="Capital Group Sans" panose="02000503000000020004" pitchFamily="2" charset="0"/>
              <a:ea typeface="Avenir Next LT Com" charset="0"/>
              <a:cs typeface="Avenir Next LT Com" charset="0"/>
            </a:endParaRPr>
          </a:p>
        </p:txBody>
      </p:sp>
      <p:sp>
        <p:nvSpPr>
          <p:cNvPr id="21" name="Text Placeholder 5">
            <a:extLst>
              <a:ext uri="{FF2B5EF4-FFF2-40B4-BE49-F238E27FC236}">
                <a16:creationId xmlns:a16="http://schemas.microsoft.com/office/drawing/2014/main" id="{A2540B6E-A7E9-45D5-95EC-2C699B9CEDC0}"/>
              </a:ext>
            </a:extLst>
          </p:cNvPr>
          <p:cNvSpPr txBox="1">
            <a:spLocks/>
          </p:cNvSpPr>
          <p:nvPr/>
        </p:nvSpPr>
        <p:spPr>
          <a:xfrm>
            <a:off x="4742688" y="1599616"/>
            <a:ext cx="2743200" cy="866993"/>
          </a:xfrm>
          <a:prstGeom prst="rect">
            <a:avLst/>
          </a:prstGeom>
          <a:solidFill>
            <a:srgbClr val="0068AE"/>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pPr>
            <a:r>
              <a:rPr lang="en-US" sz="1400" b="1" dirty="0">
                <a:solidFill>
                  <a:schemeClr val="bg1"/>
                </a:solidFill>
                <a:latin typeface="Capital Group Sans" panose="02000503000000020004" pitchFamily="2" charset="0"/>
                <a:ea typeface="Avenir Next LT Com Demi" charset="0"/>
                <a:cs typeface="Avenir Next LT Com Demi" charset="0"/>
              </a:rPr>
              <a:t>American Funds</a:t>
            </a:r>
            <a:r>
              <a:rPr lang="en-US" sz="1400" b="1" baseline="30000" dirty="0">
                <a:solidFill>
                  <a:schemeClr val="bg1"/>
                </a:solidFill>
                <a:latin typeface="Capital Group Sans" panose="02000503000000020004" pitchFamily="2" charset="0"/>
                <a:ea typeface="Avenir Next LT Com Demi" charset="0"/>
                <a:cs typeface="Avenir Next LT Com Demi" charset="0"/>
              </a:rPr>
              <a:t>®</a:t>
            </a:r>
            <a:r>
              <a:rPr lang="en-US" sz="1400" b="1" dirty="0">
                <a:solidFill>
                  <a:schemeClr val="bg1"/>
                </a:solidFill>
                <a:latin typeface="Capital Group Sans" panose="02000503000000020004" pitchFamily="2" charset="0"/>
                <a:ea typeface="Avenir Next LT Com Demi" charset="0"/>
                <a:cs typeface="Avenir Next LT Com Demi" charset="0"/>
              </a:rPr>
              <a:t> </a:t>
            </a:r>
            <a:br>
              <a:rPr lang="en-US" sz="1400" b="1" dirty="0">
                <a:solidFill>
                  <a:schemeClr val="bg1"/>
                </a:solidFill>
                <a:latin typeface="Capital Group Sans" panose="02000503000000020004" pitchFamily="2" charset="0"/>
                <a:ea typeface="Avenir Next LT Com Demi" charset="0"/>
                <a:cs typeface="Avenir Next LT Com Demi" charset="0"/>
              </a:rPr>
            </a:br>
            <a:r>
              <a:rPr lang="en-US" sz="1400" b="1" spc="100" dirty="0">
                <a:solidFill>
                  <a:schemeClr val="bg1"/>
                </a:solidFill>
                <a:latin typeface="Capital Group Sans" panose="02000503000000020004" pitchFamily="2" charset="0"/>
                <a:ea typeface="Avenir Next LT Com Demi" charset="0"/>
                <a:cs typeface="Avenir Next LT Com Demi" charset="0"/>
              </a:rPr>
              <a:t>Portfolio</a:t>
            </a:r>
            <a:r>
              <a:rPr lang="en-US" sz="1400" b="1" dirty="0">
                <a:solidFill>
                  <a:schemeClr val="bg1"/>
                </a:solidFill>
                <a:latin typeface="Capital Group Sans" panose="02000503000000020004" pitchFamily="2" charset="0"/>
                <a:ea typeface="Avenir Next LT Com Demi" charset="0"/>
                <a:cs typeface="Avenir Next LT Com Demi" charset="0"/>
              </a:rPr>
              <a:t> Series</a:t>
            </a:r>
            <a:endParaRPr lang="en-US" altLang="en-US" sz="1400" baseline="50000" dirty="0">
              <a:solidFill>
                <a:schemeClr val="bg1"/>
              </a:solidFill>
              <a:latin typeface="Capital Group Sans" panose="02000503000000020004" pitchFamily="2" charset="0"/>
              <a:ea typeface="Avenir Next LT Com" charset="0"/>
              <a:cs typeface="Arial" panose="020B0604020202020204" pitchFamily="34" charset="0"/>
            </a:endParaRPr>
          </a:p>
        </p:txBody>
      </p:sp>
      <p:sp>
        <p:nvSpPr>
          <p:cNvPr id="24" name="Text Placeholder 5">
            <a:extLst>
              <a:ext uri="{FF2B5EF4-FFF2-40B4-BE49-F238E27FC236}">
                <a16:creationId xmlns:a16="http://schemas.microsoft.com/office/drawing/2014/main" id="{36F73524-C68B-4D2F-9E80-50BD912FC294}"/>
              </a:ext>
            </a:extLst>
          </p:cNvPr>
          <p:cNvSpPr txBox="1">
            <a:spLocks/>
          </p:cNvSpPr>
          <p:nvPr/>
        </p:nvSpPr>
        <p:spPr>
          <a:xfrm>
            <a:off x="4742688" y="2464858"/>
            <a:ext cx="2743200" cy="2249382"/>
          </a:xfrm>
          <a:prstGeom prst="rect">
            <a:avLst/>
          </a:prstGeom>
          <a:solidFill>
            <a:srgbClr val="E5EAED"/>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pPr>
            <a:r>
              <a:rPr lang="en-US" sz="1200" dirty="0">
                <a:solidFill>
                  <a:schemeClr val="tx1"/>
                </a:solidFill>
                <a:latin typeface="Capital Group Sans" panose="02000503000000020004" pitchFamily="2" charset="0"/>
                <a:ea typeface="Avenir Next LT Com" charset="0"/>
                <a:cs typeface="Avenir Next LT Com" charset="0"/>
              </a:rPr>
              <a:t>Funds of funds are designed to help investors pursue real-life goals, both in the long and short term.</a:t>
            </a:r>
            <a:r>
              <a:rPr lang="en-US" sz="1200" baseline="30000" dirty="0">
                <a:latin typeface="Capital Group Sans" panose="02000503000000020004" pitchFamily="2" charset="0"/>
              </a:rPr>
              <a:t>*</a:t>
            </a:r>
            <a:endParaRPr lang="en-US" sz="1200" dirty="0">
              <a:solidFill>
                <a:schemeClr val="tx1"/>
              </a:solidFill>
              <a:latin typeface="Capital Group Sans" panose="02000503000000020004" pitchFamily="2" charset="0"/>
              <a:ea typeface="Avenir Next LT Com" charset="0"/>
              <a:cs typeface="Avenir Next LT Com" charset="0"/>
            </a:endParaRPr>
          </a:p>
        </p:txBody>
      </p:sp>
      <p:sp>
        <p:nvSpPr>
          <p:cNvPr id="22" name="Text Placeholder 5">
            <a:extLst>
              <a:ext uri="{FF2B5EF4-FFF2-40B4-BE49-F238E27FC236}">
                <a16:creationId xmlns:a16="http://schemas.microsoft.com/office/drawing/2014/main" id="{6A741526-FB12-4624-BC90-992B932E3A44}"/>
              </a:ext>
            </a:extLst>
          </p:cNvPr>
          <p:cNvSpPr txBox="1">
            <a:spLocks/>
          </p:cNvSpPr>
          <p:nvPr/>
        </p:nvSpPr>
        <p:spPr>
          <a:xfrm>
            <a:off x="7822438" y="1599618"/>
            <a:ext cx="2743200" cy="866991"/>
          </a:xfrm>
          <a:prstGeom prst="rect">
            <a:avLst/>
          </a:prstGeom>
          <a:solidFill>
            <a:srgbClr val="00A882"/>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pPr>
            <a:r>
              <a:rPr lang="en-US" sz="1400" b="1" dirty="0">
                <a:solidFill>
                  <a:schemeClr val="bg1"/>
                </a:solidFill>
                <a:latin typeface="Capital Group Sans" panose="02000503000000020004" pitchFamily="2" charset="0"/>
                <a:ea typeface="Avenir Next LT Com Demi" charset="0"/>
                <a:cs typeface="Avenir Next LT Com Demi" charset="0"/>
              </a:rPr>
              <a:t>Individual </a:t>
            </a:r>
            <a:br>
              <a:rPr lang="en-US" sz="1400" b="1" dirty="0">
                <a:solidFill>
                  <a:schemeClr val="bg1"/>
                </a:solidFill>
                <a:latin typeface="Capital Group Sans" panose="02000503000000020004" pitchFamily="2" charset="0"/>
                <a:ea typeface="Avenir Next LT Com Demi" charset="0"/>
                <a:cs typeface="Avenir Next LT Com Demi" charset="0"/>
              </a:rPr>
            </a:br>
            <a:r>
              <a:rPr lang="en-US" sz="1400" b="1" dirty="0">
                <a:solidFill>
                  <a:schemeClr val="bg1"/>
                </a:solidFill>
                <a:latin typeface="Capital Group Sans" panose="02000503000000020004" pitchFamily="2" charset="0"/>
                <a:ea typeface="Avenir Next LT Com Demi" charset="0"/>
                <a:cs typeface="Avenir Next LT Com Demi" charset="0"/>
              </a:rPr>
              <a:t>American Funds</a:t>
            </a:r>
            <a:endParaRPr lang="en-US" altLang="en-US" sz="1400" dirty="0">
              <a:solidFill>
                <a:schemeClr val="bg1"/>
              </a:solidFill>
              <a:latin typeface="Capital Group Sans" panose="02000503000000020004" pitchFamily="2" charset="0"/>
              <a:ea typeface="Avenir Next LT Com" charset="0"/>
              <a:cs typeface="Avenir Next LT Com" charset="0"/>
            </a:endParaRPr>
          </a:p>
        </p:txBody>
      </p:sp>
      <p:sp>
        <p:nvSpPr>
          <p:cNvPr id="25" name="Text Placeholder 5">
            <a:extLst>
              <a:ext uri="{FF2B5EF4-FFF2-40B4-BE49-F238E27FC236}">
                <a16:creationId xmlns:a16="http://schemas.microsoft.com/office/drawing/2014/main" id="{949488F3-74A2-4EE6-BDA6-173FCFC260AD}"/>
              </a:ext>
            </a:extLst>
          </p:cNvPr>
          <p:cNvSpPr txBox="1">
            <a:spLocks/>
          </p:cNvSpPr>
          <p:nvPr/>
        </p:nvSpPr>
        <p:spPr>
          <a:xfrm>
            <a:off x="7822438" y="2464857"/>
            <a:ext cx="2743200" cy="2249383"/>
          </a:xfrm>
          <a:prstGeom prst="rect">
            <a:avLst/>
          </a:prstGeom>
          <a:solidFill>
            <a:srgbClr val="E5EAED"/>
          </a:solidFill>
        </p:spPr>
        <p:txBody>
          <a:bodyPr lIns="171450" tIns="173736" rIns="173736" bIns="173736"/>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ct val="0"/>
              </a:spcBef>
            </a:pPr>
            <a:r>
              <a:rPr lang="en-US" sz="1200" dirty="0">
                <a:solidFill>
                  <a:schemeClr val="tx1"/>
                </a:solidFill>
                <a:latin typeface="Capital Group Sans" panose="02000503000000020004" pitchFamily="2" charset="0"/>
                <a:ea typeface="Avenir Next LT Com" charset="0"/>
                <a:cs typeface="Avenir Next LT Com" charset="0"/>
              </a:rPr>
              <a:t>Individual American Funds for those seeking to create custom portfolios.</a:t>
            </a:r>
            <a:endParaRPr lang="en-US" altLang="en-US" sz="1200" dirty="0">
              <a:solidFill>
                <a:schemeClr val="tx1"/>
              </a:solidFill>
              <a:latin typeface="Capital Group Sans" panose="02000503000000020004" pitchFamily="2" charset="0"/>
              <a:ea typeface="Avenir Next LT Com" charset="0"/>
              <a:cs typeface="Avenir Next LT Com" charset="0"/>
            </a:endParaRPr>
          </a:p>
        </p:txBody>
      </p:sp>
      <p:sp>
        <p:nvSpPr>
          <p:cNvPr id="2" name="Footer Placeholder 6">
            <a:extLst>
              <a:ext uri="{FF2B5EF4-FFF2-40B4-BE49-F238E27FC236}">
                <a16:creationId xmlns:a16="http://schemas.microsoft.com/office/drawing/2014/main" id="{4CABD447-59B2-0086-EBF2-797CE4DF022B}"/>
              </a:ext>
            </a:extLst>
          </p:cNvPr>
          <p:cNvSpPr txBox="1">
            <a:spLocks/>
          </p:cNvSpPr>
          <p:nvPr/>
        </p:nvSpPr>
        <p:spPr>
          <a:xfrm>
            <a:off x="575036" y="5078896"/>
            <a:ext cx="11240288" cy="744181"/>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z="1200" dirty="0">
                <a:latin typeface="Capital Group Sans" panose="02000503000000020004" pitchFamily="2" charset="0"/>
              </a:rPr>
              <a:t>The allocation strategy does not guarantee that investors’ education savings goals will be met. Investors and their financial professionals should periodically evaluate their investment to determine whether it continues to meet their needs.</a:t>
            </a:r>
          </a:p>
        </p:txBody>
      </p:sp>
      <p:sp>
        <p:nvSpPr>
          <p:cNvPr id="12" name="TextBox 11">
            <a:extLst>
              <a:ext uri="{FF2B5EF4-FFF2-40B4-BE49-F238E27FC236}">
                <a16:creationId xmlns:a16="http://schemas.microsoft.com/office/drawing/2014/main" id="{B4707E97-1081-4389-AE77-392EDEE58936}"/>
              </a:ext>
            </a:extLst>
          </p:cNvPr>
          <p:cNvSpPr txBox="1"/>
          <p:nvPr/>
        </p:nvSpPr>
        <p:spPr>
          <a:xfrm>
            <a:off x="575036" y="5984570"/>
            <a:ext cx="10630061" cy="276999"/>
          </a:xfrm>
          <a:prstGeom prst="rect">
            <a:avLst/>
          </a:prstGeom>
          <a:ln w="12700">
            <a:miter lim="400000"/>
          </a:ln>
        </p:spPr>
        <p:txBody>
          <a:bodyPr wrap="square" lIns="0" tIns="0" rIns="0" bIns="0" rtlCol="0">
            <a:spAutoFit/>
          </a:bodyPr>
          <a:lstStyle/>
          <a:p>
            <a:pPr algn="l"/>
            <a:r>
              <a:rPr lang="en-US" sz="900" dirty="0">
                <a:solidFill>
                  <a:schemeClr val="accent5"/>
                </a:solidFill>
                <a:latin typeface="Capital Group Sans" panose="02000503000000020004" pitchFamily="2" charset="0"/>
              </a:rPr>
              <a:t>Footnote/Important information:</a:t>
            </a:r>
          </a:p>
          <a:p>
            <a:pPr algn="l"/>
            <a:r>
              <a:rPr lang="en-US" sz="900" dirty="0">
                <a:solidFill>
                  <a:schemeClr val="accent5"/>
                </a:solidFill>
                <a:latin typeface="Capital Group Sans" panose="02000503000000020004" pitchFamily="2" charset="0"/>
              </a:rPr>
              <a:t>*Allocations may not achieve investment objectives. The portfolios’ risks are directly related to the risks of the underlying funds as described herein, in proportion to their allocations. </a:t>
            </a:r>
            <a:endParaRPr lang="en-US" sz="900" b="1" dirty="0">
              <a:solidFill>
                <a:schemeClr val="accent5"/>
              </a:solidFill>
              <a:latin typeface="Capital Group Sans" panose="02000503000000020004" pitchFamily="2" charset="0"/>
            </a:endParaRPr>
          </a:p>
        </p:txBody>
      </p:sp>
    </p:spTree>
    <p:extLst>
      <p:ext uri="{BB962C8B-B14F-4D97-AF65-F5344CB8AC3E}">
        <p14:creationId xmlns:p14="http://schemas.microsoft.com/office/powerpoint/2010/main" val="81989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630F1-8E1D-C582-E251-DA26F3946842}"/>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274ABA02-51BE-93B4-42DC-F93BE99CF92F}"/>
              </a:ext>
              <a:ext uri="{C183D7F6-B498-43B3-948B-1728B52AA6E4}">
                <adec:decorative xmlns:adec="http://schemas.microsoft.com/office/drawing/2017/decorative" val="1"/>
              </a:ext>
            </a:extLst>
          </p:cNvPr>
          <p:cNvSpPr/>
          <p:nvPr/>
        </p:nvSpPr>
        <p:spPr>
          <a:xfrm>
            <a:off x="243068" y="0"/>
            <a:ext cx="3565003" cy="6883658"/>
          </a:xfrm>
          <a:prstGeom prst="rect">
            <a:avLst/>
          </a:prstGeom>
          <a:solidFill>
            <a:srgbClr val="E5EAED"/>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005F9E"/>
              </a:solidFill>
              <a:latin typeface="Capital Group Sans" panose="02000503000000020004" pitchFamily="2" charset="0"/>
              <a:cs typeface="Arial"/>
            </a:endParaRPr>
          </a:p>
        </p:txBody>
      </p:sp>
      <p:sp>
        <p:nvSpPr>
          <p:cNvPr id="9" name="Rectangle 8">
            <a:extLst>
              <a:ext uri="{FF2B5EF4-FFF2-40B4-BE49-F238E27FC236}">
                <a16:creationId xmlns:a16="http://schemas.microsoft.com/office/drawing/2014/main" id="{CBEA27DD-A046-38AC-723F-8BAA26833A24}"/>
              </a:ext>
              <a:ext uri="{C183D7F6-B498-43B3-948B-1728B52AA6E4}">
                <adec:decorative xmlns:adec="http://schemas.microsoft.com/office/drawing/2017/decorative" val="1"/>
              </a:ext>
            </a:extLst>
          </p:cNvPr>
          <p:cNvSpPr/>
          <p:nvPr/>
        </p:nvSpPr>
        <p:spPr>
          <a:xfrm>
            <a:off x="0" y="-12829"/>
            <a:ext cx="243068" cy="6883658"/>
          </a:xfrm>
          <a:prstGeom prst="rect">
            <a:avLst/>
          </a:prstGeom>
          <a:solidFill>
            <a:srgbClr val="0B336D"/>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0B336D"/>
              </a:solidFill>
              <a:latin typeface="Capital Group Sans" panose="02000503000000020004" pitchFamily="2" charset="0"/>
              <a:cs typeface="Arial"/>
            </a:endParaRPr>
          </a:p>
        </p:txBody>
      </p:sp>
      <p:sp>
        <p:nvSpPr>
          <p:cNvPr id="2" name="Title 1">
            <a:extLst>
              <a:ext uri="{FF2B5EF4-FFF2-40B4-BE49-F238E27FC236}">
                <a16:creationId xmlns:a16="http://schemas.microsoft.com/office/drawing/2014/main" id="{B04765FF-4B97-844E-9CD4-203D17052AD1}"/>
              </a:ext>
            </a:extLst>
          </p:cNvPr>
          <p:cNvSpPr>
            <a:spLocks noGrp="1"/>
          </p:cNvSpPr>
          <p:nvPr>
            <p:ph type="title"/>
          </p:nvPr>
        </p:nvSpPr>
        <p:spPr>
          <a:xfrm>
            <a:off x="571499" y="1890943"/>
            <a:ext cx="3227932" cy="1400298"/>
          </a:xfrm>
        </p:spPr>
        <p:txBody>
          <a:bodyPr/>
          <a:lstStyle/>
          <a:p>
            <a:r>
              <a:rPr lang="en-US" b="1" dirty="0">
                <a:solidFill>
                  <a:srgbClr val="0B336D"/>
                </a:solidFill>
              </a:rPr>
              <a:t>Put time on your side with a single easy-to-use investment</a:t>
            </a:r>
          </a:p>
        </p:txBody>
      </p:sp>
      <p:sp>
        <p:nvSpPr>
          <p:cNvPr id="6" name="Text Placeholder 5">
            <a:extLst>
              <a:ext uri="{FF2B5EF4-FFF2-40B4-BE49-F238E27FC236}">
                <a16:creationId xmlns:a16="http://schemas.microsoft.com/office/drawing/2014/main" id="{8FC14067-E078-A263-5CF1-C658919CB1A5}"/>
              </a:ext>
            </a:extLst>
          </p:cNvPr>
          <p:cNvSpPr>
            <a:spLocks noGrp="1"/>
          </p:cNvSpPr>
          <p:nvPr>
            <p:ph type="body" sz="quarter" idx="15"/>
          </p:nvPr>
        </p:nvSpPr>
        <p:spPr>
          <a:xfrm>
            <a:off x="571499" y="3474720"/>
            <a:ext cx="2708414" cy="1371451"/>
          </a:xfrm>
        </p:spPr>
        <p:txBody>
          <a:bodyPr/>
          <a:lstStyle/>
          <a:p>
            <a:r>
              <a:rPr lang="en-US" b="1" dirty="0">
                <a:solidFill>
                  <a:schemeClr val="tx1">
                    <a:lumMod val="85000"/>
                    <a:lumOff val="15000"/>
                  </a:schemeClr>
                </a:solidFill>
              </a:rPr>
              <a:t>American Funds College Target Date Series glide path</a:t>
            </a:r>
          </a:p>
        </p:txBody>
      </p:sp>
      <p:sp>
        <p:nvSpPr>
          <p:cNvPr id="29" name="Rectangle 28">
            <a:extLst>
              <a:ext uri="{FF2B5EF4-FFF2-40B4-BE49-F238E27FC236}">
                <a16:creationId xmlns:a16="http://schemas.microsoft.com/office/drawing/2014/main" id="{9C6E9511-2570-FD92-0061-C56412039253}"/>
              </a:ext>
            </a:extLst>
          </p:cNvPr>
          <p:cNvSpPr/>
          <p:nvPr/>
        </p:nvSpPr>
        <p:spPr>
          <a:xfrm>
            <a:off x="4395594" y="550334"/>
            <a:ext cx="7247465" cy="461665"/>
          </a:xfrm>
          <a:prstGeom prst="rect">
            <a:avLst/>
          </a:prstGeom>
        </p:spPr>
        <p:txBody>
          <a:bodyPr wrap="square" lIns="0" tIns="0" rIns="0" bIns="0">
            <a:spAutoFit/>
          </a:bodyPr>
          <a:lstStyle/>
          <a:p>
            <a:pPr algn="l"/>
            <a:r>
              <a:rPr lang="en-US" sz="1600" b="1" dirty="0">
                <a:solidFill>
                  <a:schemeClr val="accent1"/>
                </a:solidFill>
                <a:latin typeface="Capital Group Sans" panose="02000503000000020004" pitchFamily="2" charset="0"/>
                <a:ea typeface="AvenirNext LT Com Regular" charset="0"/>
                <a:cs typeface="AvenirNext LT Com Regular" charset="0"/>
              </a:rPr>
              <a:t>Choose your starting date based on when withdrawals will begin</a:t>
            </a:r>
          </a:p>
          <a:p>
            <a:pPr algn="l"/>
            <a:r>
              <a:rPr lang="en-US" sz="1400" b="1" dirty="0">
                <a:solidFill>
                  <a:schemeClr val="tx1">
                    <a:lumMod val="75000"/>
                    <a:lumOff val="25000"/>
                  </a:schemeClr>
                </a:solidFill>
                <a:latin typeface="Capital Group Sans" panose="02000503000000020004" pitchFamily="2" charset="0"/>
                <a:ea typeface="AvenirNext LT Com Medium" charset="0"/>
                <a:cs typeface="AvenirNext LT Com Medium" charset="0"/>
              </a:rPr>
              <a:t>Over time, the investment mix shifts as the target date approaches</a:t>
            </a:r>
          </a:p>
        </p:txBody>
      </p:sp>
      <p:pic>
        <p:nvPicPr>
          <p:cNvPr id="5" name="Picture 4" descr="This glide path chart shows the allocation of the mix of underlying funds over time, from 18 years before college to college enrollment. The four categories of underlying funds are growth funds, growth-and-income funds, equity-income or balanced funds and fixed income funds. The chart shows that at 18 years prior to college, the greatest allocation is to growth and growth-and-income funds, which together consist of around 97% of total assets, followed by equity-income/balanced funds and fixed income funds, which together consist of around 3%. As students approach college age, the allocation to growth and growth-and-income funds declines, and the allocations to equity-income/balanced funds and fixed income funds increase. At college enrollment, the allocation to fixed income funds has grown to 86%.">
            <a:extLst>
              <a:ext uri="{FF2B5EF4-FFF2-40B4-BE49-F238E27FC236}">
                <a16:creationId xmlns:a16="http://schemas.microsoft.com/office/drawing/2014/main" id="{A52853E4-930C-0F5E-1B23-8E2A9B7806FA}"/>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88858" y="1057592"/>
            <a:ext cx="6131666" cy="4846320"/>
          </a:xfrm>
          <a:prstGeom prst="rect">
            <a:avLst/>
          </a:prstGeom>
        </p:spPr>
      </p:pic>
      <p:sp>
        <p:nvSpPr>
          <p:cNvPr id="3" name="Footer Placeholder 2">
            <a:extLst>
              <a:ext uri="{FF2B5EF4-FFF2-40B4-BE49-F238E27FC236}">
                <a16:creationId xmlns:a16="http://schemas.microsoft.com/office/drawing/2014/main" id="{0AFC5D4B-214E-9321-144A-7D894D21EDCA}"/>
              </a:ext>
            </a:extLst>
          </p:cNvPr>
          <p:cNvSpPr txBox="1">
            <a:spLocks/>
          </p:cNvSpPr>
          <p:nvPr/>
        </p:nvSpPr>
        <p:spPr>
          <a:xfrm>
            <a:off x="4404847" y="5671860"/>
            <a:ext cx="6730589" cy="79065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sz="900" dirty="0">
                <a:latin typeface="Capital Group Sans" panose="02000503000000020004" pitchFamily="2" charset="0"/>
              </a:rPr>
              <a:t>The target allocations shown are as of March 31, 2026, and are subject to the oversight committee’s discretion. The investment adviser anticipates assets will be invested within a range that deviates no more than 10% above or below the allocations shown in the prospectus. Underlying funds may be added or removed during the year. Visit </a:t>
            </a:r>
            <a:r>
              <a:rPr lang="en-US" sz="900" b="1" dirty="0">
                <a:solidFill>
                  <a:srgbClr val="005F9E"/>
                </a:solidFill>
                <a:latin typeface="Capital Group Sans" panose="02000503000000020004" pitchFamily="2" charset="0"/>
                <a:hlinkClick r:id="rId4">
                  <a:extLst>
                    <a:ext uri="{A12FA001-AC4F-418D-AE19-62706E023703}">
                      <ahyp:hlinkClr xmlns:ahyp="http://schemas.microsoft.com/office/drawing/2018/hyperlinkcolor" val="tx"/>
                    </a:ext>
                  </a:extLst>
                </a:hlinkClick>
              </a:rPr>
              <a:t>capitalgroup.com</a:t>
            </a:r>
            <a:r>
              <a:rPr lang="en-US" sz="900" dirty="0">
                <a:latin typeface="Capital Group Sans" panose="02000503000000020004" pitchFamily="2" charset="0"/>
              </a:rPr>
              <a:t> for current allocations.</a:t>
            </a:r>
          </a:p>
        </p:txBody>
      </p:sp>
      <p:sp>
        <p:nvSpPr>
          <p:cNvPr id="84" name="Slide Number Placeholder 3">
            <a:extLst>
              <a:ext uri="{FF2B5EF4-FFF2-40B4-BE49-F238E27FC236}">
                <a16:creationId xmlns:a16="http://schemas.microsoft.com/office/drawing/2014/main" id="{74AF941E-7855-DF34-7941-46C87F8E4BB3}"/>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pPr>
              <a:lnSpc>
                <a:spcPct val="110000"/>
              </a:lnSpc>
              <a:spcBef>
                <a:spcPts val="1200"/>
              </a:spcBef>
            </a:pPr>
            <a:fld id="{86CB4B4D-7CA3-9044-876B-883B54F8677D}" type="slidenum">
              <a:rPr lang="en-US" smtClean="0"/>
              <a:pPr>
                <a:lnSpc>
                  <a:spcPct val="110000"/>
                </a:lnSpc>
                <a:spcBef>
                  <a:spcPts val="1200"/>
                </a:spcBef>
              </a:pPr>
              <a:t>15</a:t>
            </a:fld>
            <a:endParaRPr lang="en-US" dirty="0"/>
          </a:p>
        </p:txBody>
      </p:sp>
      <p:sp>
        <p:nvSpPr>
          <p:cNvPr id="7" name="© The Capital Group Companies, Inc.">
            <a:extLst>
              <a:ext uri="{FF2B5EF4-FFF2-40B4-BE49-F238E27FC236}">
                <a16:creationId xmlns:a16="http://schemas.microsoft.com/office/drawing/2014/main" id="{37CF958B-9ADC-3F0E-CAB0-A8806A69F762}"/>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563641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BDE8BE-BC52-7148-A940-C2B30DBEC027}"/>
              </a:ext>
              <a:ext uri="{C183D7F6-B498-43B3-948B-1728B52AA6E4}">
                <adec:decorative xmlns:adec="http://schemas.microsoft.com/office/drawing/2017/decorative" val="1"/>
              </a:ext>
            </a:extLst>
          </p:cNvPr>
          <p:cNvSpPr/>
          <p:nvPr/>
        </p:nvSpPr>
        <p:spPr>
          <a:xfrm>
            <a:off x="243068" y="-12829"/>
            <a:ext cx="3565003" cy="6883658"/>
          </a:xfrm>
          <a:prstGeom prst="rect">
            <a:avLst/>
          </a:prstGeom>
          <a:solidFill>
            <a:srgbClr val="E5EAED"/>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FFFFFF"/>
              </a:solidFill>
              <a:latin typeface="Capital Group Sans" panose="02000503000000020004" pitchFamily="2" charset="0"/>
              <a:cs typeface="Arial"/>
            </a:endParaRPr>
          </a:p>
        </p:txBody>
      </p:sp>
      <p:sp>
        <p:nvSpPr>
          <p:cNvPr id="17" name="Rectangle 16">
            <a:extLst>
              <a:ext uri="{FF2B5EF4-FFF2-40B4-BE49-F238E27FC236}">
                <a16:creationId xmlns:a16="http://schemas.microsoft.com/office/drawing/2014/main" id="{E996B536-D17E-F34F-863A-A7F49C19EAA5}"/>
              </a:ext>
              <a:ext uri="{C183D7F6-B498-43B3-948B-1728B52AA6E4}">
                <adec:decorative xmlns:adec="http://schemas.microsoft.com/office/drawing/2017/decorative" val="1"/>
              </a:ext>
            </a:extLst>
          </p:cNvPr>
          <p:cNvSpPr/>
          <p:nvPr/>
        </p:nvSpPr>
        <p:spPr>
          <a:xfrm>
            <a:off x="0" y="-12829"/>
            <a:ext cx="243068" cy="6883658"/>
          </a:xfrm>
          <a:prstGeom prst="rect">
            <a:avLst/>
          </a:prstGeom>
          <a:solidFill>
            <a:srgbClr val="0068AE"/>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FFFFFF"/>
              </a:solidFill>
              <a:latin typeface="Capital Group Sans" panose="02000503000000020004" pitchFamily="2" charset="0"/>
              <a:cs typeface="Arial"/>
            </a:endParaRPr>
          </a:p>
        </p:txBody>
      </p:sp>
      <p:sp>
        <p:nvSpPr>
          <p:cNvPr id="2" name="Title 1"/>
          <p:cNvSpPr>
            <a:spLocks noGrp="1"/>
          </p:cNvSpPr>
          <p:nvPr>
            <p:ph type="title"/>
          </p:nvPr>
        </p:nvSpPr>
        <p:spPr>
          <a:xfrm>
            <a:off x="571499" y="1890943"/>
            <a:ext cx="3227932" cy="1400298"/>
          </a:xfrm>
        </p:spPr>
        <p:txBody>
          <a:bodyPr/>
          <a:lstStyle/>
          <a:p>
            <a:r>
              <a:rPr lang="en-US" b="1" dirty="0">
                <a:solidFill>
                  <a:srgbClr val="0068AE"/>
                </a:solidFill>
              </a:rPr>
              <a:t>Choose a portfolio based on your investment objective</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US" smtClean="0"/>
              <a:pPr>
                <a:lnSpc>
                  <a:spcPct val="110000"/>
                </a:lnSpc>
                <a:spcBef>
                  <a:spcPts val="1200"/>
                </a:spcBef>
              </a:pPr>
              <a:t>16</a:t>
            </a:fld>
            <a:endParaRPr lang="en-US" dirty="0"/>
          </a:p>
        </p:txBody>
      </p:sp>
      <p:sp>
        <p:nvSpPr>
          <p:cNvPr id="6" name="Text Placeholder 5"/>
          <p:cNvSpPr>
            <a:spLocks noGrp="1"/>
          </p:cNvSpPr>
          <p:nvPr>
            <p:ph type="body" sz="quarter" idx="15"/>
          </p:nvPr>
        </p:nvSpPr>
        <p:spPr>
          <a:xfrm>
            <a:off x="571498" y="3474720"/>
            <a:ext cx="2837527" cy="1371451"/>
          </a:xfrm>
        </p:spPr>
        <p:txBody>
          <a:bodyPr/>
          <a:lstStyle/>
          <a:p>
            <a:r>
              <a:rPr lang="en-US" b="1" dirty="0">
                <a:solidFill>
                  <a:schemeClr val="tx1">
                    <a:lumMod val="75000"/>
                    <a:lumOff val="25000"/>
                  </a:schemeClr>
                </a:solidFill>
              </a:rPr>
              <a:t>American Funds</a:t>
            </a:r>
            <a:br>
              <a:rPr lang="en-US" b="1" dirty="0">
                <a:solidFill>
                  <a:schemeClr val="tx1">
                    <a:lumMod val="75000"/>
                    <a:lumOff val="25000"/>
                  </a:schemeClr>
                </a:solidFill>
              </a:rPr>
            </a:br>
            <a:r>
              <a:rPr lang="en-US" b="1" spc="100" dirty="0">
                <a:solidFill>
                  <a:schemeClr val="tx1">
                    <a:lumMod val="75000"/>
                    <a:lumOff val="25000"/>
                  </a:schemeClr>
                </a:solidFill>
              </a:rPr>
              <a:t>Portfolio</a:t>
            </a:r>
            <a:r>
              <a:rPr lang="en-US" b="1" dirty="0">
                <a:solidFill>
                  <a:schemeClr val="tx1">
                    <a:lumMod val="75000"/>
                    <a:lumOff val="25000"/>
                  </a:schemeClr>
                </a:solidFill>
              </a:rPr>
              <a:t> Series</a:t>
            </a:r>
            <a:endParaRPr lang="en-US" sz="1500" b="1" baseline="50000" dirty="0">
              <a:solidFill>
                <a:schemeClr val="tx1">
                  <a:lumMod val="75000"/>
                  <a:lumOff val="25000"/>
                </a:schemeClr>
              </a:solidFill>
              <a:cs typeface="Arial" panose="020B0604020202020204" pitchFamily="34" charset="0"/>
            </a:endParaRPr>
          </a:p>
        </p:txBody>
      </p:sp>
      <p:graphicFrame>
        <p:nvGraphicFramePr>
          <p:cNvPr id="14" name="Group 54"/>
          <p:cNvGraphicFramePr>
            <a:graphicFrameLocks noGrp="1"/>
          </p:cNvGraphicFramePr>
          <p:nvPr>
            <p:extLst>
              <p:ext uri="{D42A27DB-BD31-4B8C-83A1-F6EECF244321}">
                <p14:modId xmlns:p14="http://schemas.microsoft.com/office/powerpoint/2010/main" val="2582845436"/>
              </p:ext>
            </p:extLst>
          </p:nvPr>
        </p:nvGraphicFramePr>
        <p:xfrm>
          <a:off x="4487159" y="1775637"/>
          <a:ext cx="7136087" cy="826494"/>
        </p:xfrm>
        <a:graphic>
          <a:graphicData uri="http://schemas.openxmlformats.org/drawingml/2006/table">
            <a:tbl>
              <a:tblPr firstRow="1" firstCol="1"/>
              <a:tblGrid>
                <a:gridCol w="7136087">
                  <a:extLst>
                    <a:ext uri="{9D8B030D-6E8A-4147-A177-3AD203B41FA5}">
                      <a16:colId xmlns:a16="http://schemas.microsoft.com/office/drawing/2014/main" val="20000"/>
                    </a:ext>
                  </a:extLst>
                </a:gridCol>
              </a:tblGrid>
              <a:tr h="19142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lang="en-US" altLang="en-US" sz="1100" b="0" i="0" dirty="0">
                          <a:solidFill>
                            <a:srgbClr val="FFFFFF"/>
                          </a:solidFill>
                          <a:latin typeface="Capital Group Sans ExtraBold" panose="02000903000000020004" pitchFamily="2" charset="0"/>
                        </a:rPr>
                        <a:t>Growth</a:t>
                      </a:r>
                      <a:endParaRPr kumimoji="0" lang="en-US" altLang="en-US" sz="1100" b="0" i="0" u="none" strike="noStrike" cap="none" normalizeH="0" baseline="0" dirty="0">
                        <a:ln>
                          <a:noFill/>
                        </a:ln>
                        <a:solidFill>
                          <a:srgbClr val="FFFFFF"/>
                        </a:solidFill>
                        <a:effectLst/>
                        <a:latin typeface="Capital Group Sans ExtraBold" panose="02000903000000020004" pitchFamily="2" charset="0"/>
                        <a:ea typeface="MS PGothic" charset="-128"/>
                      </a:endParaRPr>
                    </a:p>
                  </a:txBody>
                  <a:tcPr marL="97927" marR="97927" marT="48963" marB="48963" anchor="ctr" horzOverflow="overflow">
                    <a:lnL>
                      <a:noFill/>
                    </a:lnL>
                    <a:lnR>
                      <a:noFill/>
                    </a:lnR>
                    <a:lnT>
                      <a:noFill/>
                    </a:lnT>
                    <a:lnB>
                      <a:noFill/>
                    </a:lnB>
                    <a:lnTlToBr>
                      <a:noFill/>
                    </a:lnTlToBr>
                    <a:lnBlToTr>
                      <a:noFill/>
                    </a:lnBlToTr>
                    <a:solidFill>
                      <a:srgbClr val="002D72"/>
                    </a:solidFill>
                  </a:tcPr>
                </a:tc>
                <a:extLst>
                  <a:ext uri="{0D108BD9-81ED-4DB2-BD59-A6C34878D82A}">
                    <a16:rowId xmlns:a16="http://schemas.microsoft.com/office/drawing/2014/main" val="10000"/>
                  </a:ext>
                </a:extLst>
              </a:tr>
              <a:tr h="280464">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algn="l" eaLnBrk="1" hangingPunct="1">
                        <a:spcBef>
                          <a:spcPct val="0"/>
                        </a:spcBef>
                        <a:spcAft>
                          <a:spcPct val="50000"/>
                        </a:spcAft>
                        <a:buFontTx/>
                        <a:buNone/>
                      </a:pPr>
                      <a:r>
                        <a:rPr lang="en-US" altLang="en-US" sz="1100" b="0" i="0" dirty="0">
                          <a:latin typeface="Capital Group Sans" panose="02000503000000020004" pitchFamily="2" charset="0"/>
                        </a:rPr>
                        <a:t>American Funds Global Growth Portfolio</a:t>
                      </a:r>
                      <a:endParaRPr lang="en-US" altLang="en-US" sz="1100" b="0" i="0" baseline="50000" dirty="0">
                        <a:latin typeface="Capital Group Sans" panose="02000503000000020004" pitchFamily="2" charset="0"/>
                      </a:endParaRPr>
                    </a:p>
                  </a:txBody>
                  <a:tcPr marL="97927" marR="97927" marT="48963" marB="48963" anchor="ctr" horzOverflow="overflow">
                    <a:lnL>
                      <a:noFill/>
                    </a:lnL>
                    <a:lnR>
                      <a:noFill/>
                    </a:lnR>
                    <a:lnT>
                      <a:noFill/>
                    </a:lnT>
                    <a:lnB w="12700" cap="flat" cmpd="sng" algn="ctr">
                      <a:solidFill>
                        <a:schemeClr val="tx1">
                          <a:lumMod val="65000"/>
                          <a:lumOff val="3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0464">
                <a:tc>
                  <a:txBody>
                    <a:bodyPr/>
                    <a:lstStyle/>
                    <a:p>
                      <a:pPr marL="0" marR="0" indent="0" algn="l" defTabSz="228600" eaLnBrk="1" fontAlgn="auto" latinLnBrk="0" hangingPunct="1">
                        <a:lnSpc>
                          <a:spcPct val="110000"/>
                        </a:lnSpc>
                        <a:spcBef>
                          <a:spcPct val="0"/>
                        </a:spcBef>
                        <a:spcAft>
                          <a:spcPct val="50000"/>
                        </a:spcAft>
                        <a:buClrTx/>
                        <a:buSzTx/>
                        <a:buFontTx/>
                        <a:buNone/>
                        <a:tabLst/>
                        <a:defRPr/>
                      </a:pPr>
                      <a:r>
                        <a:rPr lang="en-US" altLang="en-US" sz="1100" b="0" i="0" dirty="0">
                          <a:latin typeface="Capital Group Sans" panose="02000503000000020004" pitchFamily="2" charset="0"/>
                        </a:rPr>
                        <a:t>American Funds Growth Portfolio</a:t>
                      </a:r>
                      <a:endParaRPr lang="en-US" altLang="en-US" sz="1100" b="0" i="0" baseline="50000" dirty="0">
                        <a:latin typeface="Capital Group Sans" panose="02000503000000020004" pitchFamily="2" charset="0"/>
                      </a:endParaRPr>
                    </a:p>
                  </a:txBody>
                  <a:tcPr marL="97927" marR="97927" marT="48963" marB="48963" anchor="ctr" horzOverflow="overflow">
                    <a:lnL>
                      <a:noFill/>
                    </a:lnL>
                    <a:lnR>
                      <a:noFill/>
                    </a:lnR>
                    <a:lnT w="12700" cap="flat" cmpd="sng" algn="ctr">
                      <a:solidFill>
                        <a:schemeClr val="tx1">
                          <a:lumMod val="65000"/>
                          <a:lumOff val="35000"/>
                        </a:schemeClr>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3" name="Group 54"/>
          <p:cNvGraphicFramePr>
            <a:graphicFrameLocks noGrp="1"/>
          </p:cNvGraphicFramePr>
          <p:nvPr>
            <p:extLst>
              <p:ext uri="{D42A27DB-BD31-4B8C-83A1-F6EECF244321}">
                <p14:modId xmlns:p14="http://schemas.microsoft.com/office/powerpoint/2010/main" val="3408720798"/>
              </p:ext>
            </p:extLst>
          </p:nvPr>
        </p:nvGraphicFramePr>
        <p:xfrm>
          <a:off x="4487159" y="2927964"/>
          <a:ext cx="7136090" cy="1118851"/>
        </p:xfrm>
        <a:graphic>
          <a:graphicData uri="http://schemas.openxmlformats.org/drawingml/2006/table">
            <a:tbl>
              <a:tblPr firstRow="1" firstCol="1"/>
              <a:tblGrid>
                <a:gridCol w="7136090">
                  <a:extLst>
                    <a:ext uri="{9D8B030D-6E8A-4147-A177-3AD203B41FA5}">
                      <a16:colId xmlns:a16="http://schemas.microsoft.com/office/drawing/2014/main" val="20000"/>
                    </a:ext>
                  </a:extLst>
                </a:gridCol>
              </a:tblGrid>
              <a:tr h="277459">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lang="en-US" altLang="en-US" sz="1100" b="0" i="0" dirty="0">
                          <a:solidFill>
                            <a:srgbClr val="FFFFFF"/>
                          </a:solidFill>
                          <a:latin typeface="Capital Group Sans ExtraBold" panose="02000903000000020004" pitchFamily="2" charset="0"/>
                        </a:rPr>
                        <a:t>Growth and income</a:t>
                      </a:r>
                      <a:endParaRPr kumimoji="0" lang="en-US" altLang="en-US" sz="1100" b="0" i="0" u="none" strike="noStrike" cap="none" normalizeH="0" baseline="0" dirty="0">
                        <a:ln>
                          <a:noFill/>
                        </a:ln>
                        <a:solidFill>
                          <a:srgbClr val="FFFFFF"/>
                        </a:solidFill>
                        <a:effectLst/>
                        <a:latin typeface="Capital Group Sans ExtraBold" panose="02000903000000020004" pitchFamily="2" charset="0"/>
                        <a:ea typeface="MS PGothic" charset="-128"/>
                      </a:endParaRPr>
                    </a:p>
                  </a:txBody>
                  <a:tcPr marL="97927" marR="97927" marT="48963" marB="48963" anchor="ctr" horzOverflow="overflow">
                    <a:lnL>
                      <a:noFill/>
                    </a:lnL>
                    <a:lnR>
                      <a:noFill/>
                    </a:lnR>
                    <a:lnT>
                      <a:noFill/>
                    </a:lnT>
                    <a:lnB>
                      <a:noFill/>
                    </a:lnB>
                    <a:lnTlToBr>
                      <a:noFill/>
                    </a:lnTlToBr>
                    <a:lnBlToTr>
                      <a:noFill/>
                    </a:lnBlToTr>
                    <a:solidFill>
                      <a:srgbClr val="0057B8"/>
                    </a:solidFill>
                  </a:tcPr>
                </a:tc>
                <a:extLst>
                  <a:ext uri="{0D108BD9-81ED-4DB2-BD59-A6C34878D82A}">
                    <a16:rowId xmlns:a16="http://schemas.microsoft.com/office/drawing/2014/main" val="10000"/>
                  </a:ext>
                </a:extLst>
              </a:tr>
              <a:tr h="280464">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algn="l" eaLnBrk="1" hangingPunct="1">
                        <a:spcBef>
                          <a:spcPct val="0"/>
                        </a:spcBef>
                        <a:spcAft>
                          <a:spcPct val="50000"/>
                        </a:spcAft>
                        <a:buFontTx/>
                        <a:buNone/>
                      </a:pPr>
                      <a:r>
                        <a:rPr lang="en-US" altLang="en-US" sz="1100" b="0" i="0" dirty="0">
                          <a:latin typeface="Capital Group Sans" panose="02000503000000020004" pitchFamily="2" charset="0"/>
                        </a:rPr>
                        <a:t>American Funds Growth and Income Portfolio</a:t>
                      </a:r>
                      <a:endParaRPr lang="en-US" altLang="en-US" sz="1100" b="0" i="0" baseline="50000" dirty="0">
                        <a:latin typeface="Capital Group Sans" panose="02000503000000020004" pitchFamily="2" charset="0"/>
                      </a:endParaRPr>
                    </a:p>
                  </a:txBody>
                  <a:tcPr marL="97927" marR="97927" marT="48963" marB="48963" horzOverflow="overflow">
                    <a:lnL>
                      <a:noFill/>
                    </a:lnL>
                    <a:lnR>
                      <a:noFill/>
                    </a:lnR>
                    <a:lnT>
                      <a:noFill/>
                    </a:lnT>
                    <a:lnB w="12700" cap="flat" cmpd="sng" algn="ctr">
                      <a:solidFill>
                        <a:schemeClr val="tx1">
                          <a:lumMod val="65000"/>
                          <a:lumOff val="3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0464">
                <a:tc>
                  <a:txBody>
                    <a:bodyPr/>
                    <a:lstStyle/>
                    <a:p>
                      <a:pPr marL="0" marR="0" indent="0" algn="l" defTabSz="228600" eaLnBrk="1" fontAlgn="auto" latinLnBrk="0" hangingPunct="1">
                        <a:lnSpc>
                          <a:spcPct val="110000"/>
                        </a:lnSpc>
                        <a:spcBef>
                          <a:spcPct val="0"/>
                        </a:spcBef>
                        <a:spcAft>
                          <a:spcPct val="50000"/>
                        </a:spcAft>
                        <a:buClrTx/>
                        <a:buSzTx/>
                        <a:buFontTx/>
                        <a:buNone/>
                        <a:tabLst/>
                        <a:defRPr/>
                      </a:pPr>
                      <a:r>
                        <a:rPr lang="en-US" altLang="en-US" sz="1100" b="0" i="0" dirty="0">
                          <a:latin typeface="Capital Group Sans" panose="02000503000000020004" pitchFamily="2" charset="0"/>
                        </a:rPr>
                        <a:t>American Funds Moderate Growth and Income Portfolio</a:t>
                      </a:r>
                      <a:endParaRPr lang="en-US" altLang="en-US" sz="1100" b="0" i="0" baseline="50000" dirty="0">
                        <a:latin typeface="Capital Group Sans" panose="02000503000000020004" pitchFamily="2" charset="0"/>
                      </a:endParaRPr>
                    </a:p>
                  </a:txBody>
                  <a:tcPr marL="97927" marR="97927" marT="48963" marB="48963" horzOverflow="overflow">
                    <a:lnL>
                      <a:noFill/>
                    </a:lnL>
                    <a:lnR>
                      <a:noFill/>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0464">
                <a:tc>
                  <a:txBody>
                    <a:bodyPr/>
                    <a:lstStyle/>
                    <a:p>
                      <a:pPr marL="0" marR="0" indent="0" algn="l" defTabSz="228600" eaLnBrk="1" fontAlgn="auto" latinLnBrk="0" hangingPunct="1">
                        <a:lnSpc>
                          <a:spcPct val="110000"/>
                        </a:lnSpc>
                        <a:spcBef>
                          <a:spcPct val="0"/>
                        </a:spcBef>
                        <a:spcAft>
                          <a:spcPct val="50000"/>
                        </a:spcAft>
                        <a:buClrTx/>
                        <a:buSzTx/>
                        <a:buFontTx/>
                        <a:buNone/>
                        <a:tabLst/>
                        <a:defRPr/>
                      </a:pPr>
                      <a:r>
                        <a:rPr lang="en-US" altLang="en-US" sz="1100" b="0" i="0" dirty="0">
                          <a:latin typeface="Capital Group Sans" panose="02000503000000020004" pitchFamily="2" charset="0"/>
                        </a:rPr>
                        <a:t>American Funds Conservative Growth and Income Portfolio</a:t>
                      </a:r>
                      <a:endParaRPr lang="en-US" altLang="en-US" sz="1100" b="0" i="0" baseline="50000" dirty="0">
                        <a:latin typeface="Capital Group Sans" panose="02000503000000020004" pitchFamily="2" charset="0"/>
                      </a:endParaRPr>
                    </a:p>
                  </a:txBody>
                  <a:tcPr marL="97927" marR="97927" marT="48963" marB="48963" horzOverflow="overflow">
                    <a:lnL>
                      <a:noFill/>
                    </a:lnL>
                    <a:lnR>
                      <a:noFill/>
                    </a:lnR>
                    <a:lnT w="12700" cap="flat" cmpd="sng" algn="ctr">
                      <a:solidFill>
                        <a:schemeClr val="tx1">
                          <a:lumMod val="65000"/>
                          <a:lumOff val="35000"/>
                        </a:schemeClr>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5" name="Group 54"/>
          <p:cNvGraphicFramePr>
            <a:graphicFrameLocks noGrp="1"/>
          </p:cNvGraphicFramePr>
          <p:nvPr>
            <p:extLst>
              <p:ext uri="{D42A27DB-BD31-4B8C-83A1-F6EECF244321}">
                <p14:modId xmlns:p14="http://schemas.microsoft.com/office/powerpoint/2010/main" val="3029801146"/>
              </p:ext>
            </p:extLst>
          </p:nvPr>
        </p:nvGraphicFramePr>
        <p:xfrm>
          <a:off x="4487159" y="4366653"/>
          <a:ext cx="7136090" cy="568944"/>
        </p:xfrm>
        <a:graphic>
          <a:graphicData uri="http://schemas.openxmlformats.org/drawingml/2006/table">
            <a:tbl>
              <a:tblPr firstRow="1" firstCol="1"/>
              <a:tblGrid>
                <a:gridCol w="7136090">
                  <a:extLst>
                    <a:ext uri="{9D8B030D-6E8A-4147-A177-3AD203B41FA5}">
                      <a16:colId xmlns:a16="http://schemas.microsoft.com/office/drawing/2014/main" val="20000"/>
                    </a:ext>
                  </a:extLst>
                </a:gridCol>
              </a:tblGrid>
              <a:tr h="28848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lang="en-US" sz="1100" b="0" i="0" u="none" strike="noStrike" cap="none" spc="0" baseline="0" dirty="0">
                          <a:ln>
                            <a:noFill/>
                          </a:ln>
                          <a:solidFill>
                            <a:schemeClr val="tx1"/>
                          </a:solidFill>
                          <a:effectLst/>
                          <a:uFillTx/>
                          <a:latin typeface="Capital Group Sans ExtraBold" panose="02000903000000020004" pitchFamily="2" charset="0"/>
                          <a:ea typeface="MS PGothic" charset="-128"/>
                          <a:cs typeface="Arial" charset="0"/>
                          <a:sym typeface="Avenir Next LT Com Regular"/>
                        </a:rPr>
                        <a:t>Preservation</a:t>
                      </a:r>
                      <a:endParaRPr kumimoji="0" lang="en-US" altLang="en-US" sz="1100" b="0" i="0" u="none" strike="noStrike" cap="none" normalizeH="0" baseline="0" dirty="0">
                        <a:ln>
                          <a:noFill/>
                        </a:ln>
                        <a:solidFill>
                          <a:schemeClr val="tx1"/>
                        </a:solidFill>
                        <a:effectLst/>
                        <a:latin typeface="Capital Group Sans ExtraBold" panose="02000903000000020004" pitchFamily="2" charset="0"/>
                        <a:ea typeface="MS PGothic" charset="-128"/>
                      </a:endParaRPr>
                    </a:p>
                  </a:txBody>
                  <a:tcPr marL="97927" marR="97927" marT="48963" marB="48963" anchor="ctr" horzOverflow="overflow">
                    <a:lnL>
                      <a:noFill/>
                    </a:lnL>
                    <a:lnR>
                      <a:noFill/>
                    </a:lnR>
                    <a:lnT>
                      <a:noFill/>
                    </a:lnT>
                    <a:lnB>
                      <a:noFill/>
                    </a:lnB>
                    <a:lnTlToBr>
                      <a:noFill/>
                    </a:lnTlToBr>
                    <a:lnBlToTr>
                      <a:noFill/>
                    </a:lnBlToTr>
                    <a:solidFill>
                      <a:srgbClr val="7C878E">
                        <a:alpha val="60000"/>
                      </a:srgbClr>
                    </a:solidFill>
                  </a:tcPr>
                </a:tc>
                <a:extLst>
                  <a:ext uri="{0D108BD9-81ED-4DB2-BD59-A6C34878D82A}">
                    <a16:rowId xmlns:a16="http://schemas.microsoft.com/office/drawing/2014/main" val="10000"/>
                  </a:ext>
                </a:extLst>
              </a:tr>
              <a:tr h="280464">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algn="l" eaLnBrk="1" hangingPunct="1">
                        <a:spcBef>
                          <a:spcPct val="0"/>
                        </a:spcBef>
                        <a:spcAft>
                          <a:spcPct val="50000"/>
                        </a:spcAft>
                        <a:buFontTx/>
                        <a:buNone/>
                      </a:pPr>
                      <a:r>
                        <a:rPr lang="en-US" altLang="en-US" sz="1100" b="0" i="0" dirty="0">
                          <a:latin typeface="Capital Group Sans" panose="02000503000000020004" pitchFamily="2" charset="0"/>
                        </a:rPr>
                        <a:t>American Funds Preservation Portfolio</a:t>
                      </a:r>
                      <a:endParaRPr lang="en-US" altLang="en-US" sz="1100" b="0" i="0" baseline="50000" dirty="0">
                        <a:latin typeface="Capital Group Sans" panose="02000503000000020004" pitchFamily="2" charset="0"/>
                      </a:endParaRPr>
                    </a:p>
                  </a:txBody>
                  <a:tcPr marL="97927" marR="97927" marT="48963" marB="48963"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 The Capital Group Companies, Inc.">
            <a:extLst>
              <a:ext uri="{FF2B5EF4-FFF2-40B4-BE49-F238E27FC236}">
                <a16:creationId xmlns:a16="http://schemas.microsoft.com/office/drawing/2014/main" id="{367133A6-AF05-73D6-4A75-D395526BB233}"/>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151043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bg/>
                                          </p:spTgt>
                                        </p:tgtEl>
                                        <p:attrNameLst>
                                          <p:attrName>style.visibility</p:attrName>
                                        </p:attrNameLst>
                                      </p:cBhvr>
                                      <p:to>
                                        <p:strVal val="visible"/>
                                      </p:to>
                                    </p:set>
                                    <p:animEffect transition="in" filter="fade">
                                      <p:cBhvr>
                                        <p:cTn id="10" dur="500"/>
                                        <p:tgtEl>
                                          <p:spTgt spid="6">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3A45270-23C6-134B-A88D-4E6076AE26EA}"/>
              </a:ext>
              <a:ext uri="{C183D7F6-B498-43B3-948B-1728B52AA6E4}">
                <adec:decorative xmlns:adec="http://schemas.microsoft.com/office/drawing/2017/decorative" val="1"/>
              </a:ext>
            </a:extLst>
          </p:cNvPr>
          <p:cNvSpPr/>
          <p:nvPr/>
        </p:nvSpPr>
        <p:spPr>
          <a:xfrm>
            <a:off x="243068" y="-12829"/>
            <a:ext cx="3565003" cy="6883658"/>
          </a:xfrm>
          <a:prstGeom prst="rect">
            <a:avLst/>
          </a:prstGeom>
          <a:solidFill>
            <a:srgbClr val="E5EAED"/>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ECEFF1"/>
              </a:solidFill>
              <a:latin typeface="AvenirNext LT Com Regular" panose="020B0503020202020204" pitchFamily="34" charset="0"/>
              <a:cs typeface="Arial"/>
            </a:endParaRPr>
          </a:p>
        </p:txBody>
      </p:sp>
      <p:sp>
        <p:nvSpPr>
          <p:cNvPr id="20" name="Rectangle 19">
            <a:extLst>
              <a:ext uri="{FF2B5EF4-FFF2-40B4-BE49-F238E27FC236}">
                <a16:creationId xmlns:a16="http://schemas.microsoft.com/office/drawing/2014/main" id="{C100F65A-80F1-0E48-84F1-D992A984DD70}"/>
              </a:ext>
              <a:ext uri="{C183D7F6-B498-43B3-948B-1728B52AA6E4}">
                <adec:decorative xmlns:adec="http://schemas.microsoft.com/office/drawing/2017/decorative" val="1"/>
              </a:ext>
            </a:extLst>
          </p:cNvPr>
          <p:cNvSpPr/>
          <p:nvPr/>
        </p:nvSpPr>
        <p:spPr>
          <a:xfrm>
            <a:off x="0" y="-12829"/>
            <a:ext cx="243068" cy="6883658"/>
          </a:xfrm>
          <a:prstGeom prst="rect">
            <a:avLst/>
          </a:prstGeom>
          <a:solidFill>
            <a:srgbClr val="007878"/>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FFFFFF"/>
              </a:solidFill>
              <a:latin typeface="AvenirNext LT Com Regular" panose="020B0503020202020204" pitchFamily="34" charset="0"/>
              <a:cs typeface="Arial"/>
            </a:endParaRPr>
          </a:p>
        </p:txBody>
      </p:sp>
      <p:sp>
        <p:nvSpPr>
          <p:cNvPr id="2" name="Title 1"/>
          <p:cNvSpPr>
            <a:spLocks noGrp="1"/>
          </p:cNvSpPr>
          <p:nvPr>
            <p:ph type="title"/>
          </p:nvPr>
        </p:nvSpPr>
        <p:spPr>
          <a:xfrm>
            <a:off x="571500" y="1892808"/>
            <a:ext cx="2837526" cy="1400298"/>
          </a:xfrm>
        </p:spPr>
        <p:txBody>
          <a:bodyPr/>
          <a:lstStyle/>
          <a:p>
            <a:r>
              <a:rPr lang="en-US" b="1" dirty="0">
                <a:solidFill>
                  <a:srgbClr val="007878"/>
                </a:solidFill>
              </a:rPr>
              <a:t>Select individual funds to create a portfolio tailored for you</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1200"/>
              </a:spcBef>
            </a:pPr>
            <a:fld id="{86CB4B4D-7CA3-9044-876B-883B54F8677D}" type="slidenum">
              <a:rPr lang="en-US" smtClean="0"/>
              <a:pPr>
                <a:lnSpc>
                  <a:spcPct val="110000"/>
                </a:lnSpc>
                <a:spcBef>
                  <a:spcPts val="1200"/>
                </a:spcBef>
              </a:pPr>
              <a:t>17</a:t>
            </a:fld>
            <a:endParaRPr lang="en-US" dirty="0"/>
          </a:p>
        </p:txBody>
      </p:sp>
      <p:sp>
        <p:nvSpPr>
          <p:cNvPr id="6" name="Text Placeholder 5"/>
          <p:cNvSpPr>
            <a:spLocks noGrp="1"/>
          </p:cNvSpPr>
          <p:nvPr>
            <p:ph type="body" sz="quarter" idx="15"/>
          </p:nvPr>
        </p:nvSpPr>
        <p:spPr>
          <a:xfrm>
            <a:off x="571498" y="3474720"/>
            <a:ext cx="2837527" cy="1371451"/>
          </a:xfrm>
        </p:spPr>
        <p:txBody>
          <a:bodyPr/>
          <a:lstStyle/>
          <a:p>
            <a:r>
              <a:rPr lang="en-US" b="1" dirty="0">
                <a:solidFill>
                  <a:schemeClr val="tx1">
                    <a:lumMod val="75000"/>
                    <a:lumOff val="25000"/>
                  </a:schemeClr>
                </a:solidFill>
              </a:rPr>
              <a:t>American Funds in </a:t>
            </a:r>
            <a:r>
              <a:rPr lang="en-US" b="1" dirty="0" err="1">
                <a:solidFill>
                  <a:schemeClr val="tx1">
                    <a:lumMod val="75000"/>
                    <a:lumOff val="25000"/>
                  </a:schemeClr>
                </a:solidFill>
              </a:rPr>
              <a:t>CollegeAmerica</a:t>
            </a:r>
            <a:endParaRPr lang="en-US" b="1" dirty="0">
              <a:solidFill>
                <a:schemeClr val="tx1">
                  <a:lumMod val="75000"/>
                  <a:lumOff val="25000"/>
                </a:schemeClr>
              </a:solidFill>
            </a:endParaRPr>
          </a:p>
        </p:txBody>
      </p:sp>
      <p:graphicFrame>
        <p:nvGraphicFramePr>
          <p:cNvPr id="13" name="Group 54">
            <a:extLst>
              <a:ext uri="{FF2B5EF4-FFF2-40B4-BE49-F238E27FC236}">
                <a16:creationId xmlns:a16="http://schemas.microsoft.com/office/drawing/2014/main" id="{7A55E6D5-1035-8948-A7C1-837F34BCB26A}"/>
              </a:ext>
            </a:extLst>
          </p:cNvPr>
          <p:cNvGraphicFramePr>
            <a:graphicFrameLocks noGrp="1"/>
          </p:cNvGraphicFramePr>
          <p:nvPr>
            <p:extLst>
              <p:ext uri="{D42A27DB-BD31-4B8C-83A1-F6EECF244321}">
                <p14:modId xmlns:p14="http://schemas.microsoft.com/office/powerpoint/2010/main" val="2530723394"/>
              </p:ext>
            </p:extLst>
          </p:nvPr>
        </p:nvGraphicFramePr>
        <p:xfrm>
          <a:off x="4495801" y="443784"/>
          <a:ext cx="3510716" cy="2177860"/>
        </p:xfrm>
        <a:graphic>
          <a:graphicData uri="http://schemas.openxmlformats.org/drawingml/2006/table">
            <a:tbl>
              <a:tblPr firstRow="1" firstCol="1"/>
              <a:tblGrid>
                <a:gridCol w="3510716">
                  <a:extLst>
                    <a:ext uri="{9D8B030D-6E8A-4147-A177-3AD203B41FA5}">
                      <a16:colId xmlns:a16="http://schemas.microsoft.com/office/drawing/2014/main" val="20000"/>
                    </a:ext>
                  </a:extLst>
                </a:gridCol>
              </a:tblGrid>
              <a:tr h="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1000" b="0" i="0" u="none" strike="noStrike" cap="none" normalizeH="0" baseline="0" dirty="0">
                          <a:ln>
                            <a:noFill/>
                          </a:ln>
                          <a:solidFill>
                            <a:srgbClr val="FFFFFF"/>
                          </a:solidFill>
                          <a:effectLst/>
                          <a:latin typeface="Capital Group Sans ExtraBold" panose="02000903000000020004" pitchFamily="2" charset="0"/>
                          <a:ea typeface="MS PGothic" charset="-128"/>
                        </a:rPr>
                        <a:t>Growth funds</a:t>
                      </a:r>
                    </a:p>
                  </a:txBody>
                  <a:tcPr marL="79102" marR="79102" marT="39551" marB="39551" anchor="ctr" horzOverflow="overflow">
                    <a:lnL>
                      <a:noFill/>
                    </a:lnL>
                    <a:lnR>
                      <a:noFill/>
                    </a:lnR>
                    <a:lnT>
                      <a:noFill/>
                    </a:lnT>
                    <a:lnB>
                      <a:noFill/>
                    </a:lnB>
                    <a:lnTlToBr>
                      <a:noFill/>
                    </a:lnTlToBr>
                    <a:lnBlToTr>
                      <a:noFill/>
                    </a:lnBlToTr>
                    <a:solidFill>
                      <a:srgbClr val="002D72"/>
                    </a:solidFill>
                  </a:tcPr>
                </a:tc>
                <a:extLst>
                  <a:ext uri="{0D108BD9-81ED-4DB2-BD59-A6C34878D82A}">
                    <a16:rowId xmlns:a16="http://schemas.microsoft.com/office/drawing/2014/main" val="10000"/>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AMCAP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p>
                  </a:txBody>
                  <a:tcPr marL="79102" marR="79102" marT="39551" marB="39551"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0938">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en-US" sz="900" b="0" i="0" u="none" strike="noStrike" cap="none" spc="0" baseline="0" dirty="0">
                          <a:ln>
                            <a:noFill/>
                          </a:ln>
                          <a:solidFill>
                            <a:schemeClr val="tx1"/>
                          </a:solidFill>
                          <a:effectLst/>
                          <a:uFillTx/>
                          <a:latin typeface="Capital Group Sans" panose="02000503000000020004" pitchFamily="2" charset="0"/>
                          <a:ea typeface="+mn-ea"/>
                          <a:cs typeface="+mn-cs"/>
                          <a:sym typeface="Avenir Next LT Com Regular"/>
                        </a:rPr>
                        <a:t>American Funds Global Insight Fund</a:t>
                      </a:r>
                      <a:endParaRPr kumimoji="0" lang="en-US" altLang="en-US" sz="9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75131924"/>
                  </a:ext>
                </a:extLst>
              </a:tr>
              <a:tr h="210938">
                <a:tc>
                  <a: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International Vantage Fund</a:t>
                      </a:r>
                      <a:endParaRPr kumimoji="0" lang="en-US" altLang="en-US" sz="9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15640718"/>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ts val="45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EUPAC </a:t>
                      </a:r>
                      <a:r>
                        <a:rPr kumimoji="0" lang="en-US" altLang="en-US" sz="900" b="0" i="0" u="none" strike="noStrike" cap="none" normalizeH="0" baseline="0" dirty="0" err="1">
                          <a:ln>
                            <a:noFill/>
                          </a:ln>
                          <a:solidFill>
                            <a:schemeClr val="tx1"/>
                          </a:solidFill>
                          <a:effectLst/>
                          <a:latin typeface="Capital Group Sans" panose="02000503000000020004" pitchFamily="2" charset="0"/>
                          <a:ea typeface="MS PGothic" charset="-128"/>
                        </a:rPr>
                        <a:t>Fund</a:t>
                      </a:r>
                      <a:r>
                        <a:rPr kumimoji="0" lang="en-US" altLang="en-US" sz="800" b="0" i="0" u="none" strike="noStrike" cap="none" normalizeH="0" baseline="40000" dirty="0" err="1">
                          <a:ln>
                            <a:noFill/>
                          </a:ln>
                          <a:solidFill>
                            <a:schemeClr val="tx1"/>
                          </a:solidFill>
                          <a:effectLst/>
                          <a:latin typeface="Capital Group Sans" panose="02000503000000020004" pitchFamily="2" charset="0"/>
                          <a:ea typeface="MS PGothic" charset="-128"/>
                          <a:cs typeface="Arial" panose="020B0604020202020204" pitchFamily="34" charset="0"/>
                        </a:rPr>
                        <a:t>TM</a:t>
                      </a:r>
                      <a:endParaRPr kumimoji="0" lang="en-US" altLang="en-US" sz="8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The Growth Fund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The New Economy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New Perspective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New World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10938">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SMALLCAP World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1" marB="39551"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14" name="Group 88">
            <a:extLst>
              <a:ext uri="{FF2B5EF4-FFF2-40B4-BE49-F238E27FC236}">
                <a16:creationId xmlns:a16="http://schemas.microsoft.com/office/drawing/2014/main" id="{B33B31AF-8DF4-384D-8847-661BD61ACABA}"/>
              </a:ext>
            </a:extLst>
          </p:cNvPr>
          <p:cNvGraphicFramePr>
            <a:graphicFrameLocks noGrp="1"/>
          </p:cNvGraphicFramePr>
          <p:nvPr>
            <p:extLst>
              <p:ext uri="{D42A27DB-BD31-4B8C-83A1-F6EECF244321}">
                <p14:modId xmlns:p14="http://schemas.microsoft.com/office/powerpoint/2010/main" val="420053159"/>
              </p:ext>
            </p:extLst>
          </p:nvPr>
        </p:nvGraphicFramePr>
        <p:xfrm>
          <a:off x="4495802" y="2733840"/>
          <a:ext cx="3510716" cy="1745752"/>
        </p:xfrm>
        <a:graphic>
          <a:graphicData uri="http://schemas.openxmlformats.org/drawingml/2006/table">
            <a:tbl>
              <a:tblPr firstRow="1" firstCol="1"/>
              <a:tblGrid>
                <a:gridCol w="3510716">
                  <a:extLst>
                    <a:ext uri="{9D8B030D-6E8A-4147-A177-3AD203B41FA5}">
                      <a16:colId xmlns:a16="http://schemas.microsoft.com/office/drawing/2014/main" val="20000"/>
                    </a:ext>
                  </a:extLst>
                </a:gridCol>
              </a:tblGrid>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1000" b="0" i="0" u="none" strike="noStrike" cap="none" normalizeH="0" baseline="0" dirty="0">
                          <a:ln>
                            <a:noFill/>
                          </a:ln>
                          <a:solidFill>
                            <a:srgbClr val="FFFFFF"/>
                          </a:solidFill>
                          <a:effectLst/>
                          <a:latin typeface="Capital Group Sans ExtraBold" panose="02000903000000020004" pitchFamily="2" charset="0"/>
                          <a:ea typeface="MS PGothic" charset="-128"/>
                        </a:rPr>
                        <a:t>Growth-and-income funds</a:t>
                      </a:r>
                    </a:p>
                  </a:txBody>
                  <a:tcPr marL="79102" marR="79102" marT="39577" marB="39577" anchor="ctr" horzOverflow="overflow">
                    <a:lnL>
                      <a:noFill/>
                    </a:lnL>
                    <a:lnR>
                      <a:noFill/>
                    </a:lnR>
                    <a:lnT>
                      <a:noFill/>
                    </a:lnT>
                    <a:lnB>
                      <a:noFill/>
                    </a:lnB>
                    <a:lnTlToBr>
                      <a:noFill/>
                    </a:lnTlToBr>
                    <a:lnBlToTr>
                      <a:noFill/>
                    </a:lnBlToTr>
                    <a:solidFill>
                      <a:srgbClr val="0057B8"/>
                    </a:solidFill>
                  </a:tcPr>
                </a:tc>
                <a:extLst>
                  <a:ext uri="{0D108BD9-81ED-4DB2-BD59-A6C34878D82A}">
                    <a16:rowId xmlns:a16="http://schemas.microsoft.com/office/drawing/2014/main" val="10000"/>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Developing World Growth and Income Fund</a:t>
                      </a:r>
                      <a:endParaRPr kumimoji="0" lang="en-US" altLang="en-US" sz="700" b="0" i="0" u="none" strike="noStrike" cap="none" normalizeH="0" baseline="55000" dirty="0">
                        <a:ln>
                          <a:noFill/>
                        </a:ln>
                        <a:solidFill>
                          <a:schemeClr val="tx1"/>
                        </a:solidFill>
                        <a:effectLst/>
                        <a:latin typeface="Capital Group Sans" panose="02000503000000020004" pitchFamily="2" charset="0"/>
                        <a:ea typeface="MS PGothic" charset="-128"/>
                        <a:cs typeface="Arial" panose="020B0604020202020204" pitchFamily="34" charset="0"/>
                      </a:endParaRPr>
                    </a:p>
                  </a:txBody>
                  <a:tcPr marL="79102" marR="79102" marT="39577" marB="39577"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Mutual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Capital World Growth and Income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rgbClr val="000000"/>
                          </a:solidFill>
                          <a:effectLst/>
                          <a:latin typeface="Capital Group Sans" panose="02000503000000020004" pitchFamily="2" charset="0"/>
                          <a:ea typeface="MS PGothic" charset="-128"/>
                        </a:rPr>
                        <a:t>Fundamental Investors</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rgbClr val="000000"/>
                        </a:solidFill>
                        <a:effectLst/>
                        <a:latin typeface="Capital Group Sans" panose="02000503000000020004" pitchFamily="2" charset="0"/>
                        <a:ea typeface="MS PGothic" charset="-128"/>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International Growth and Income Fund</a:t>
                      </a:r>
                      <a:endParaRPr kumimoji="0" lang="en-US" altLang="en-US" sz="7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The Investment Company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1099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Washington Mutual Investors Fund</a:t>
                      </a:r>
                      <a:endParaRPr kumimoji="0" lang="en-US" altLang="en-US" sz="700" b="0" i="0" u="none" strike="noStrike" cap="none" normalizeH="0" baseline="55000" dirty="0">
                        <a:ln>
                          <a:noFill/>
                        </a:ln>
                        <a:solidFill>
                          <a:schemeClr val="tx1"/>
                        </a:solidFill>
                        <a:effectLst/>
                        <a:latin typeface="Capital Group Sans" panose="02000503000000020004" pitchFamily="2" charset="0"/>
                        <a:ea typeface="MS PGothic" charset="-128"/>
                        <a:cs typeface="Arial" panose="020B0604020202020204" pitchFamily="34" charset="0"/>
                      </a:endParaRPr>
                    </a:p>
                  </a:txBody>
                  <a:tcPr marL="79102" marR="79102" marT="39577" marB="39577"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15" name="Group 161">
            <a:extLst>
              <a:ext uri="{FF2B5EF4-FFF2-40B4-BE49-F238E27FC236}">
                <a16:creationId xmlns:a16="http://schemas.microsoft.com/office/drawing/2014/main" id="{C64B2C9A-8E3E-8E48-BB12-863D87226E79}"/>
              </a:ext>
            </a:extLst>
          </p:cNvPr>
          <p:cNvGraphicFramePr>
            <a:graphicFrameLocks noGrp="1"/>
          </p:cNvGraphicFramePr>
          <p:nvPr>
            <p:extLst>
              <p:ext uri="{D42A27DB-BD31-4B8C-83A1-F6EECF244321}">
                <p14:modId xmlns:p14="http://schemas.microsoft.com/office/powerpoint/2010/main" val="2595596651"/>
              </p:ext>
            </p:extLst>
          </p:nvPr>
        </p:nvGraphicFramePr>
        <p:xfrm>
          <a:off x="4495802" y="4584660"/>
          <a:ext cx="3510716" cy="664044"/>
        </p:xfrm>
        <a:graphic>
          <a:graphicData uri="http://schemas.openxmlformats.org/drawingml/2006/table">
            <a:tbl>
              <a:tblPr firstRow="1" firstCol="1"/>
              <a:tblGrid>
                <a:gridCol w="3510716">
                  <a:extLst>
                    <a:ext uri="{9D8B030D-6E8A-4147-A177-3AD203B41FA5}">
                      <a16:colId xmlns:a16="http://schemas.microsoft.com/office/drawing/2014/main" val="20000"/>
                    </a:ext>
                  </a:extLst>
                </a:gridCol>
              </a:tblGrid>
              <a:tr h="213575">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1000" b="0" i="0" u="none" strike="noStrike" cap="none" normalizeH="0" baseline="0" dirty="0">
                          <a:ln>
                            <a:noFill/>
                          </a:ln>
                          <a:solidFill>
                            <a:schemeClr val="tx1"/>
                          </a:solidFill>
                          <a:effectLst/>
                          <a:latin typeface="Capital Group Sans ExtraBold" panose="02000903000000020004" pitchFamily="2" charset="0"/>
                          <a:ea typeface="MS PGothic" charset="-128"/>
                        </a:rPr>
                        <a:t>Equity-income funds</a:t>
                      </a:r>
                    </a:p>
                  </a:txBody>
                  <a:tcPr marL="79102" marR="79102" marT="39554" marB="39554" anchor="ctr" horzOverflow="overflow">
                    <a:lnL>
                      <a:noFill/>
                    </a:lnL>
                    <a:lnR>
                      <a:noFill/>
                    </a:lnR>
                    <a:lnT>
                      <a:noFill/>
                    </a:lnT>
                    <a:lnB>
                      <a:noFill/>
                    </a:lnB>
                    <a:lnTlToBr>
                      <a:noFill/>
                    </a:lnTlToBr>
                    <a:lnBlToTr>
                      <a:noFill/>
                    </a:lnBlToTr>
                    <a:solidFill>
                      <a:srgbClr val="008EAA"/>
                    </a:solidFill>
                  </a:tcPr>
                </a:tc>
                <a:extLst>
                  <a:ext uri="{0D108BD9-81ED-4DB2-BD59-A6C34878D82A}">
                    <a16:rowId xmlns:a16="http://schemas.microsoft.com/office/drawing/2014/main" val="10000"/>
                  </a:ext>
                </a:extLst>
              </a:tr>
              <a:tr h="213575">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Capital Income Builder</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4" marB="39554"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3575">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The Income Fund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54" marB="3955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2" name="Group 162">
            <a:extLst>
              <a:ext uri="{FF2B5EF4-FFF2-40B4-BE49-F238E27FC236}">
                <a16:creationId xmlns:a16="http://schemas.microsoft.com/office/drawing/2014/main" id="{DA1F764F-DE68-DA46-9D1A-8CC6725E84ED}"/>
              </a:ext>
            </a:extLst>
          </p:cNvPr>
          <p:cNvGraphicFramePr>
            <a:graphicFrameLocks noGrp="1"/>
          </p:cNvGraphicFramePr>
          <p:nvPr>
            <p:extLst>
              <p:ext uri="{D42A27DB-BD31-4B8C-83A1-F6EECF244321}">
                <p14:modId xmlns:p14="http://schemas.microsoft.com/office/powerpoint/2010/main" val="2697307844"/>
              </p:ext>
            </p:extLst>
          </p:nvPr>
        </p:nvGraphicFramePr>
        <p:xfrm>
          <a:off x="4495801" y="5353479"/>
          <a:ext cx="3510716" cy="685800"/>
        </p:xfrm>
        <a:graphic>
          <a:graphicData uri="http://schemas.openxmlformats.org/drawingml/2006/table">
            <a:tbl>
              <a:tblPr firstRow="1" firstCol="1"/>
              <a:tblGrid>
                <a:gridCol w="3510716">
                  <a:extLst>
                    <a:ext uri="{9D8B030D-6E8A-4147-A177-3AD203B41FA5}">
                      <a16:colId xmlns:a16="http://schemas.microsoft.com/office/drawing/2014/main" val="20000"/>
                    </a:ext>
                  </a:extLst>
                </a:gridCol>
              </a:tblGrid>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Capital Group Sans ExtraBold" panose="02000903000000020004" pitchFamily="2" charset="0"/>
                          <a:ea typeface="MS PGothic" charset="-128"/>
                        </a:rPr>
                        <a:t>Balanced</a:t>
                      </a:r>
                      <a:r>
                        <a:rPr kumimoji="0" lang="en-US" altLang="en-US" sz="1000" b="0" i="0" u="none" strike="noStrike" cap="none" normalizeH="0" baseline="0" dirty="0">
                          <a:ln>
                            <a:noFill/>
                          </a:ln>
                          <a:solidFill>
                            <a:schemeClr val="bg1"/>
                          </a:solidFill>
                          <a:effectLst/>
                          <a:latin typeface="Capital Group Sans ExtraBold" panose="02000903000000020004" pitchFamily="2" charset="0"/>
                          <a:ea typeface="MS PGothic" charset="-128"/>
                        </a:rPr>
                        <a:t> </a:t>
                      </a:r>
                      <a:r>
                        <a:rPr kumimoji="0" lang="en-US" altLang="en-US" sz="1000" b="0" i="0" u="none" strike="noStrike" cap="none" normalizeH="0" baseline="0" dirty="0">
                          <a:ln>
                            <a:noFill/>
                          </a:ln>
                          <a:solidFill>
                            <a:srgbClr val="000000"/>
                          </a:solidFill>
                          <a:effectLst/>
                          <a:latin typeface="Capital Group Sans ExtraBold" panose="02000903000000020004" pitchFamily="2" charset="0"/>
                          <a:ea typeface="MS PGothic" charset="-128"/>
                        </a:rPr>
                        <a:t>funds</a:t>
                      </a:r>
                    </a:p>
                  </a:txBody>
                  <a:tcPr marL="79102" marR="79102" marT="0" marB="0" anchor="ctr" horzOverflow="overflow">
                    <a:lnL>
                      <a:noFill/>
                    </a:lnL>
                    <a:lnR>
                      <a:noFill/>
                    </a:lnR>
                    <a:lnT>
                      <a:noFill/>
                    </a:lnT>
                    <a:lnB>
                      <a:noFill/>
                    </a:lnB>
                    <a:lnTlToBr>
                      <a:noFill/>
                    </a:lnTlToBr>
                    <a:lnBlToTr>
                      <a:noFill/>
                    </a:lnBlToTr>
                    <a:solidFill>
                      <a:srgbClr val="2DCCD3"/>
                    </a:solidFill>
                  </a:tcPr>
                </a:tc>
                <a:extLst>
                  <a:ext uri="{0D108BD9-81ED-4DB2-BD59-A6C34878D82A}">
                    <a16:rowId xmlns:a16="http://schemas.microsoft.com/office/drawing/2014/main" val="10000"/>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Balanced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0" marB="0"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Global Balanced Fund</a:t>
                      </a:r>
                      <a:endParaRPr kumimoji="0" lang="en-US" altLang="en-US" sz="900" b="0" i="0" u="none" strike="noStrike" cap="none" normalizeH="0" baseline="55000" dirty="0">
                        <a:ln>
                          <a:noFill/>
                        </a:ln>
                        <a:solidFill>
                          <a:schemeClr val="tx1"/>
                        </a:solidFill>
                        <a:effectLst/>
                        <a:latin typeface="Capital Group Sans" panose="02000503000000020004" pitchFamily="2" charset="0"/>
                        <a:ea typeface="MS PGothic" charset="-128"/>
                      </a:endParaRPr>
                    </a:p>
                  </a:txBody>
                  <a:tcPr marL="79102" marR="79102" marT="0" marB="0"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6" name="Group 100">
            <a:extLst>
              <a:ext uri="{FF2B5EF4-FFF2-40B4-BE49-F238E27FC236}">
                <a16:creationId xmlns:a16="http://schemas.microsoft.com/office/drawing/2014/main" id="{15788E4D-7D4A-F648-B86B-D7107D5365B2}"/>
              </a:ext>
            </a:extLst>
          </p:cNvPr>
          <p:cNvGraphicFramePr>
            <a:graphicFrameLocks noGrp="1"/>
          </p:cNvGraphicFramePr>
          <p:nvPr>
            <p:extLst>
              <p:ext uri="{D42A27DB-BD31-4B8C-83A1-F6EECF244321}">
                <p14:modId xmlns:p14="http://schemas.microsoft.com/office/powerpoint/2010/main" val="521071226"/>
              </p:ext>
            </p:extLst>
          </p:nvPr>
        </p:nvGraphicFramePr>
        <p:xfrm>
          <a:off x="8294968" y="442973"/>
          <a:ext cx="3325471" cy="2974668"/>
        </p:xfrm>
        <a:graphic>
          <a:graphicData uri="http://schemas.openxmlformats.org/drawingml/2006/table">
            <a:tbl>
              <a:tblPr firstRow="1" firstCol="1"/>
              <a:tblGrid>
                <a:gridCol w="3325471">
                  <a:extLst>
                    <a:ext uri="{9D8B030D-6E8A-4147-A177-3AD203B41FA5}">
                      <a16:colId xmlns:a16="http://schemas.microsoft.com/office/drawing/2014/main" val="20000"/>
                    </a:ext>
                  </a:extLst>
                </a:gridCol>
              </a:tblGrid>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1000" b="0" i="0" u="none" strike="noStrike" cap="none" normalizeH="0" baseline="0" dirty="0">
                          <a:ln>
                            <a:noFill/>
                          </a:ln>
                          <a:solidFill>
                            <a:srgbClr val="FFFFFF"/>
                          </a:solidFill>
                          <a:effectLst/>
                          <a:latin typeface="Capital Group Sans ExtraBold" panose="02000903000000020004" pitchFamily="2" charset="0"/>
                          <a:ea typeface="MS PGothic" charset="-128"/>
                        </a:rPr>
                        <a:t>Bond funds</a:t>
                      </a:r>
                    </a:p>
                  </a:txBody>
                  <a:tcPr marL="79102" marR="79102" marT="39534" marB="39534" anchor="ctr" horzOverflow="overflow">
                    <a:lnL>
                      <a:noFill/>
                    </a:lnL>
                    <a:lnR>
                      <a:noFill/>
                    </a:lnR>
                    <a:lnT>
                      <a:noFill/>
                    </a:lnT>
                    <a:lnB>
                      <a:noFill/>
                    </a:lnB>
                    <a:lnTlToBr>
                      <a:noFill/>
                    </a:lnTlToBr>
                    <a:lnBlToTr>
                      <a:noFill/>
                    </a:lnBlToTr>
                    <a:solidFill>
                      <a:srgbClr val="006C5B"/>
                    </a:solidFill>
                  </a:tcPr>
                </a:tc>
                <a:extLst>
                  <a:ext uri="{0D108BD9-81ED-4DB2-BD59-A6C34878D82A}">
                    <a16:rowId xmlns:a16="http://schemas.microsoft.com/office/drawing/2014/main" val="10000"/>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Corporate Bond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Emerging Markets Bond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Inflation Linked Bond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3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Mortgage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8600">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lang="en-US" sz="900" b="0" i="0" u="none" strike="noStrike" cap="none" spc="0" baseline="0" dirty="0">
                          <a:ln>
                            <a:noFill/>
                          </a:ln>
                          <a:solidFill>
                            <a:schemeClr val="tx1"/>
                          </a:solidFill>
                          <a:effectLst/>
                          <a:uFillTx/>
                          <a:latin typeface="Capital Group Sans" panose="02000503000000020004" pitchFamily="2" charset="0"/>
                          <a:ea typeface="+mn-ea"/>
                          <a:cs typeface="+mn-cs"/>
                          <a:sym typeface="Avenir Next LT Com Regular"/>
                        </a:rPr>
                        <a:t>American Funds Multi-Sector Income Fund</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64232409"/>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Funds Strategic Bond Fund</a:t>
                      </a:r>
                      <a:endParaRPr kumimoji="0" lang="en-US" altLang="en-US" sz="900" b="0" i="0" u="none" strike="noStrike" cap="none" normalizeH="0" baseline="55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American High-Income Trust</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The Bond Fund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Capital World Bond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Intermediate Bond Fund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Short-Term Bond Fund of America</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8600">
                <a:tc>
                  <a:txBody>
                    <a:bodyPr/>
                    <a:lstStyle>
                      <a:lvl1pPr marL="0" marR="0" indent="0" algn="r" defTabSz="228600" eaLnBrk="1" latinLnBrk="0" hangingPunct="1">
                        <a:lnSpc>
                          <a:spcPct val="110000"/>
                        </a:lnSpc>
                        <a:spcBef>
                          <a:spcPct val="50000"/>
                        </a:spcBef>
                        <a:spcAft>
                          <a:spcPts val="0"/>
                        </a:spcAft>
                        <a:buClrTx/>
                        <a:buSzTx/>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1pPr>
                      <a:lvl2pPr marL="742950" marR="0" indent="-285750" algn="r" defTabSz="228600" eaLnBrk="1" latinLnBrk="0" hangingPunct="1">
                        <a:lnSpc>
                          <a:spcPct val="110000"/>
                        </a:lnSpc>
                        <a:spcBef>
                          <a:spcPct val="50000"/>
                        </a:spcBef>
                        <a:spcAft>
                          <a:spcPts val="0"/>
                        </a:spcAft>
                        <a:buClrTx/>
                        <a:buSzTx/>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2pPr>
                      <a:lvl3pPr marL="1143000" marR="0" indent="-228600" algn="r" defTabSz="228600" eaLnBrk="1" latinLnBrk="0" hangingPunct="1">
                        <a:lnSpc>
                          <a:spcPct val="110000"/>
                        </a:lnSpc>
                        <a:spcBef>
                          <a:spcPct val="50000"/>
                        </a:spcBef>
                        <a:spcAft>
                          <a:spcPts val="0"/>
                        </a:spcAft>
                        <a:buClrTx/>
                        <a:buSzPct val="90000"/>
                        <a:buFontTx/>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3pPr>
                      <a:lvl4pPr marL="1600200" marR="0" indent="-228600" algn="r" defTabSz="228600" eaLnBrk="1" latinLnBrk="0" hangingPunct="1">
                        <a:lnSpc>
                          <a:spcPct val="110000"/>
                        </a:lnSpc>
                        <a:spcBef>
                          <a:spcPct val="50000"/>
                        </a:spcBef>
                        <a:spcAft>
                          <a:spcPts val="0"/>
                        </a:spcAft>
                        <a:buClrTx/>
                        <a:buSzPct val="9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4pPr>
                      <a:lvl5pPr marL="2057400" marR="0" indent="-228600" algn="r" defTabSz="228600" eaLnBrk="1" latinLnBrk="0" hangingPunct="1">
                        <a:lnSpc>
                          <a:spcPct val="110000"/>
                        </a:lnSpc>
                        <a:spcBef>
                          <a:spcPct val="50000"/>
                        </a:spcBef>
                        <a:spcAft>
                          <a:spcPts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5pPr>
                      <a:lvl6pPr marL="25146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6pPr>
                      <a:lvl7pPr marL="29718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7pPr>
                      <a:lvl8pPr marL="34290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8pPr>
                      <a:lvl9pPr marL="3886200" marR="0" indent="-228600" algn="r" defTabSz="228600" eaLnBrk="0" fontAlgn="base" latinLnBrk="0" hangingPunct="0">
                        <a:lnSpc>
                          <a:spcPct val="110000"/>
                        </a:lnSpc>
                        <a:spcBef>
                          <a:spcPct val="50000"/>
                        </a:spcBef>
                        <a:spcAft>
                          <a:spcPct val="0"/>
                        </a:spcAft>
                        <a:buClrTx/>
                        <a:buSzPct val="80000"/>
                        <a:buFont typeface="AvenirNext LT Pro Regular" charset="0"/>
                        <a:buNone/>
                        <a:tabLst/>
                        <a:defRPr sz="800" b="1" i="0" u="none" strike="noStrike" cap="none" spc="0" baseline="0">
                          <a:ln>
                            <a:noFill/>
                          </a:ln>
                          <a:solidFill>
                            <a:srgbClr val="000000"/>
                          </a:solidFill>
                          <a:uFillTx/>
                          <a:latin typeface="AvenirNext LT Com Regular" charset="0"/>
                          <a:ea typeface="MS PGothic" charset="-128"/>
                          <a:cs typeface="Arial" charset="0"/>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altLang="en-US" sz="900" b="0" i="0" u="none" strike="noStrike" cap="none" normalizeH="0" baseline="0" dirty="0">
                          <a:ln>
                            <a:noFill/>
                          </a:ln>
                          <a:solidFill>
                            <a:srgbClr val="000000"/>
                          </a:solidFill>
                          <a:effectLst/>
                          <a:latin typeface="Capital Group Sans" panose="02000503000000020004" pitchFamily="2" charset="0"/>
                          <a:ea typeface="MS PGothic" charset="-128"/>
                        </a:rPr>
                        <a:t>U.S. Government Securities Fund</a:t>
                      </a:r>
                      <a:r>
                        <a:rPr kumimoji="0" lang="en-US" altLang="en-US" sz="900" b="0" i="0" u="none" strike="noStrike" cap="none" normalizeH="0" baseline="4000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kumimoji="0" lang="en-US" altLang="en-US" sz="900" b="0" i="0" u="none" strike="noStrike" cap="none" normalizeH="0" baseline="40000" dirty="0">
                        <a:ln>
                          <a:noFill/>
                        </a:ln>
                        <a:solidFill>
                          <a:srgbClr val="000000"/>
                        </a:solidFill>
                        <a:effectLst/>
                        <a:latin typeface="Capital Group Sans" panose="02000503000000020004" pitchFamily="2" charset="0"/>
                        <a:ea typeface="MS PGothic" charset="-128"/>
                      </a:endParaRPr>
                    </a:p>
                  </a:txBody>
                  <a:tcPr marL="79102" marR="79102" marT="39534" marB="39534" anchor="ctr" horzOverflow="overflow">
                    <a:lnL>
                      <a:noFill/>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graphicFrame>
        <p:nvGraphicFramePr>
          <p:cNvPr id="17" name="Group 103">
            <a:extLst>
              <a:ext uri="{FF2B5EF4-FFF2-40B4-BE49-F238E27FC236}">
                <a16:creationId xmlns:a16="http://schemas.microsoft.com/office/drawing/2014/main" id="{EABCF0AE-5411-4F4C-B071-0113E58A34CD}"/>
              </a:ext>
            </a:extLst>
          </p:cNvPr>
          <p:cNvGraphicFramePr>
            <a:graphicFrameLocks noGrp="1"/>
          </p:cNvGraphicFramePr>
          <p:nvPr>
            <p:extLst>
              <p:ext uri="{D42A27DB-BD31-4B8C-83A1-F6EECF244321}">
                <p14:modId xmlns:p14="http://schemas.microsoft.com/office/powerpoint/2010/main" val="779003505"/>
              </p:ext>
            </p:extLst>
          </p:nvPr>
        </p:nvGraphicFramePr>
        <p:xfrm>
          <a:off x="8294968" y="3540693"/>
          <a:ext cx="3325471" cy="459844"/>
        </p:xfrm>
        <a:graphic>
          <a:graphicData uri="http://schemas.openxmlformats.org/drawingml/2006/table">
            <a:tbl>
              <a:tblPr firstRow="1" firstCol="1"/>
              <a:tblGrid>
                <a:gridCol w="3325471">
                  <a:extLst>
                    <a:ext uri="{9D8B030D-6E8A-4147-A177-3AD203B41FA5}">
                      <a16:colId xmlns:a16="http://schemas.microsoft.com/office/drawing/2014/main" val="20000"/>
                    </a:ext>
                  </a:extLst>
                </a:gridCol>
              </a:tblGrid>
              <a:tr h="228600">
                <a:tc>
                  <a:txBody>
                    <a:bodyPr/>
                    <a:lst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lang="en-US" altLang="en-US" sz="1000" b="0" i="0" dirty="0">
                          <a:solidFill>
                            <a:schemeClr val="tx1"/>
                          </a:solidFill>
                          <a:latin typeface="Capital Group Sans ExtraBold" panose="02000903000000020004" pitchFamily="2" charset="0"/>
                          <a:cs typeface="Avenir Next Demi Bold"/>
                        </a:rPr>
                        <a:t>Money market fund</a:t>
                      </a:r>
                    </a:p>
                  </a:txBody>
                  <a:tcPr marL="79095" marR="79095" marT="39422" marB="39422" anchor="ctr" horzOverflow="overflow">
                    <a:lnL cap="flat">
                      <a:noFill/>
                    </a:lnL>
                    <a:lnR cap="flat">
                      <a:noFill/>
                    </a:lnR>
                    <a:lnT cap="flat">
                      <a:noFill/>
                    </a:lnT>
                    <a:lnB>
                      <a:noFill/>
                    </a:lnB>
                    <a:lnTlToBr>
                      <a:noFill/>
                    </a:lnTlToBr>
                    <a:lnBlToTr>
                      <a:noFill/>
                    </a:lnBlToTr>
                    <a:solidFill>
                      <a:srgbClr val="ACA39A"/>
                    </a:solidFill>
                  </a:tcPr>
                </a:tc>
                <a:extLst>
                  <a:ext uri="{0D108BD9-81ED-4DB2-BD59-A6C34878D82A}">
                    <a16:rowId xmlns:a16="http://schemas.microsoft.com/office/drawing/2014/main" val="10000"/>
                  </a:ext>
                </a:extLst>
              </a:tr>
              <a:tr h="228600">
                <a:tc>
                  <a:txBody>
                    <a:bodyPr/>
                    <a:lst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AvenirNext LT Com Regular"/>
                          <a:ea typeface=""/>
                          <a:cs typeface="Arial"/>
                          <a:sym typeface="Avenir Next LT Com Regular"/>
                        </a:defRPr>
                      </a:lvl9p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altLang="en-US" sz="900" b="0" i="0" dirty="0">
                          <a:latin typeface="Capital Group Sans" panose="02000503000000020004" pitchFamily="2" charset="0"/>
                          <a:cs typeface="Avenir Next Demi Bold"/>
                        </a:rPr>
                        <a:t>American Funds U.S. Government Money Market</a:t>
                      </a:r>
                      <a:r>
                        <a:rPr lang="en-US" altLang="en-US" sz="900" b="0" i="0" baseline="0" dirty="0">
                          <a:latin typeface="Capital Group Sans" panose="02000503000000020004" pitchFamily="2" charset="0"/>
                          <a:cs typeface="Avenir Next Demi Bold"/>
                        </a:rPr>
                        <a:t> </a:t>
                      </a: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rPr>
                        <a:t>Fund</a:t>
                      </a:r>
                      <a:r>
                        <a:rPr kumimoji="0" lang="en-US" altLang="en-US" sz="900" b="0" i="0" u="none" strike="noStrike" cap="none" normalizeH="0" baseline="0" dirty="0">
                          <a:ln>
                            <a:noFill/>
                          </a:ln>
                          <a:solidFill>
                            <a:schemeClr val="tx1"/>
                          </a:solidFill>
                          <a:effectLst/>
                          <a:latin typeface="Capital Group Sans" panose="02000503000000020004" pitchFamily="2" charset="0"/>
                          <a:ea typeface="MS PGothic" charset="-128"/>
                          <a:cs typeface="Arial" panose="020B0604020202020204" pitchFamily="34" charset="0"/>
                        </a:rPr>
                        <a:t>*</a:t>
                      </a:r>
                      <a:endParaRPr lang="en-US" altLang="en-US" sz="900" b="0" i="0" spc="-40" baseline="0" dirty="0">
                        <a:latin typeface="Capital Group Sans" panose="02000503000000020004" pitchFamily="2" charset="0"/>
                        <a:cs typeface="Avenir Next Demi Bold"/>
                      </a:endParaRPr>
                    </a:p>
                  </a:txBody>
                  <a:tcPr marL="79095" marR="79095" marT="36576" marB="36576" anchor="ctr" horzOverflow="overflow">
                    <a:lnL cap="flat">
                      <a:noFill/>
                    </a:lnL>
                    <a:lnR cap="flat">
                      <a:noFill/>
                    </a:lnR>
                    <a:lnT>
                      <a:noFill/>
                    </a:lnT>
                    <a:lnB w="12700" cap="flat" cmpd="sng" algn="ctr">
                      <a:solidFill>
                        <a:srgbClr val="6666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a:extLst>
              <a:ext uri="{FF2B5EF4-FFF2-40B4-BE49-F238E27FC236}">
                <a16:creationId xmlns:a16="http://schemas.microsoft.com/office/drawing/2014/main" id="{78E6C521-1A97-5CA2-BF70-2E6ECD3A43EA}"/>
              </a:ext>
            </a:extLst>
          </p:cNvPr>
          <p:cNvSpPr/>
          <p:nvPr/>
        </p:nvSpPr>
        <p:spPr>
          <a:xfrm>
            <a:off x="8294968" y="4133114"/>
            <a:ext cx="3325471" cy="1692771"/>
          </a:xfrm>
          <a:prstGeom prst="rect">
            <a:avLst/>
          </a:prstGeom>
        </p:spPr>
        <p:txBody>
          <a:bodyPr wrap="square" lIns="0" tIns="0" rIns="0" bIns="0">
            <a:spAutoFit/>
          </a:bodyPr>
          <a:lstStyle/>
          <a:p>
            <a:pPr marL="91440" indent="-91440" algn="l">
              <a:spcBef>
                <a:spcPts val="300"/>
              </a:spcBef>
            </a:pPr>
            <a:r>
              <a:rPr lang="en-US" sz="1000" b="1" dirty="0">
                <a:solidFill>
                  <a:schemeClr val="tx1">
                    <a:lumMod val="75000"/>
                    <a:lumOff val="25000"/>
                  </a:schemeClr>
                </a:solidFill>
                <a:latin typeface="Capital Group Sans" panose="02000503000000020004" pitchFamily="2" charset="0"/>
                <a:ea typeface="AvenirNext LT Com Medium" charset="0"/>
                <a:cs typeface="AvenirNext LT Com Medium" charset="0"/>
              </a:rPr>
              <a:t>*You could lose money by investing in the Fund. Although the Fund seeks to preserve the value of your investment at $1.00 per share, it cannot guarantee it will do so. An investment in the Fund is not a bank account and is not insured or guaranteed by the Federal Deposit Insurance Corporation or any other government agency. The Fund’s sponsor is not required to reimburse the Fund for losses, and you should not expect that the sponsor will provide financial support to the Fund at any time, including during periods of market stress.</a:t>
            </a:r>
          </a:p>
        </p:txBody>
      </p:sp>
      <p:sp>
        <p:nvSpPr>
          <p:cNvPr id="5" name="© The Capital Group Companies, Inc.">
            <a:extLst>
              <a:ext uri="{FF2B5EF4-FFF2-40B4-BE49-F238E27FC236}">
                <a16:creationId xmlns:a16="http://schemas.microsoft.com/office/drawing/2014/main" id="{E4F09A4E-7819-D703-69A5-A7018DE777DD}"/>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141315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bg/>
                                          </p:spTgt>
                                        </p:tgtEl>
                                        <p:attrNameLst>
                                          <p:attrName>style.visibility</p:attrName>
                                        </p:attrNameLst>
                                      </p:cBhvr>
                                      <p:to>
                                        <p:strVal val="visible"/>
                                      </p:to>
                                    </p:set>
                                    <p:animEffect transition="in" filter="fade">
                                      <p:cBhvr>
                                        <p:cTn id="10" dur="500"/>
                                        <p:tgtEl>
                                          <p:spTgt spid="6">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820E1-312D-807A-E8D6-1759AF93157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CB2C1A6-205B-D460-1A81-B33308A2F7B7}"/>
              </a:ext>
              <a:ext uri="{C183D7F6-B498-43B3-948B-1728B52AA6E4}">
                <adec:decorative xmlns:adec="http://schemas.microsoft.com/office/drawing/2017/decorative" val="1"/>
              </a:ext>
            </a:extLst>
          </p:cNvPr>
          <p:cNvSpPr/>
          <p:nvPr/>
        </p:nvSpPr>
        <p:spPr>
          <a:xfrm>
            <a:off x="227008" y="-12829"/>
            <a:ext cx="3569488" cy="6883658"/>
          </a:xfrm>
          <a:prstGeom prst="rect">
            <a:avLst/>
          </a:prstGeom>
          <a:solidFill>
            <a:srgbClr val="E5EAED"/>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FFFFFF"/>
              </a:solidFill>
              <a:latin typeface="Capital Group Sans" panose="02000503000000020004" pitchFamily="2" charset="0"/>
              <a:cs typeface="Arial"/>
            </a:endParaRPr>
          </a:p>
        </p:txBody>
      </p:sp>
      <p:sp>
        <p:nvSpPr>
          <p:cNvPr id="21" name="Rectangle 20">
            <a:extLst>
              <a:ext uri="{FF2B5EF4-FFF2-40B4-BE49-F238E27FC236}">
                <a16:creationId xmlns:a16="http://schemas.microsoft.com/office/drawing/2014/main" id="{B6F1B4AF-B326-7813-7426-F5CF0DB76AB2}"/>
              </a:ext>
              <a:ext uri="{C183D7F6-B498-43B3-948B-1728B52AA6E4}">
                <adec:decorative xmlns:adec="http://schemas.microsoft.com/office/drawing/2017/decorative" val="1"/>
              </a:ext>
            </a:extLst>
          </p:cNvPr>
          <p:cNvSpPr/>
          <p:nvPr/>
        </p:nvSpPr>
        <p:spPr>
          <a:xfrm>
            <a:off x="0" y="-12829"/>
            <a:ext cx="243068" cy="6883658"/>
          </a:xfrm>
          <a:prstGeom prst="rect">
            <a:avLst/>
          </a:prstGeom>
          <a:solidFill>
            <a:srgbClr val="007878"/>
          </a:solidFill>
          <a:ln w="25400" cap="flat" cmpd="sng" algn="ctr">
            <a:noFill/>
            <a:prstDash val="solid"/>
          </a:ln>
          <a:effectLst/>
        </p:spPr>
        <p:txBody>
          <a:bodyPr lIns="0" tIns="0" rIns="0" bIns="0" rtlCol="0" anchor="ctr"/>
          <a:lstStyle/>
          <a:p>
            <a:pPr algn="ctr" defTabSz="914411" fontAlgn="base">
              <a:spcBef>
                <a:spcPct val="0"/>
              </a:spcBef>
              <a:spcAft>
                <a:spcPct val="0"/>
              </a:spcAft>
            </a:pPr>
            <a:endParaRPr lang="en-US" sz="1600" kern="0" dirty="0">
              <a:solidFill>
                <a:srgbClr val="FFFFFF"/>
              </a:solidFill>
              <a:latin typeface="Capital Group Sans" panose="02000503000000020004" pitchFamily="2" charset="0"/>
              <a:cs typeface="Arial"/>
            </a:endParaRPr>
          </a:p>
        </p:txBody>
      </p:sp>
      <p:sp>
        <p:nvSpPr>
          <p:cNvPr id="5" name="Title 4">
            <a:extLst>
              <a:ext uri="{FF2B5EF4-FFF2-40B4-BE49-F238E27FC236}">
                <a16:creationId xmlns:a16="http://schemas.microsoft.com/office/drawing/2014/main" id="{6BBB2A1E-7F5A-8FD2-AFA0-D8FF85F00235}"/>
              </a:ext>
            </a:extLst>
          </p:cNvPr>
          <p:cNvSpPr>
            <a:spLocks noGrp="1"/>
          </p:cNvSpPr>
          <p:nvPr>
            <p:ph type="title"/>
          </p:nvPr>
        </p:nvSpPr>
        <p:spPr>
          <a:xfrm>
            <a:off x="571499" y="2264744"/>
            <a:ext cx="3224998" cy="1029880"/>
          </a:xfrm>
        </p:spPr>
        <p:txBody>
          <a:bodyPr/>
          <a:lstStyle/>
          <a:p>
            <a:pPr rtl="0" fontAlgn="auto" latinLnBrk="0" hangingPunct="0"/>
            <a:r>
              <a:rPr lang="en-US" b="1" i="0" spc="0" baseline="0" dirty="0">
                <a:ln>
                  <a:noFill/>
                </a:ln>
                <a:solidFill>
                  <a:srgbClr val="007878"/>
                </a:solidFill>
                <a:effectLst/>
                <a:ea typeface="Avenir Next LT Com Regular" panose="020B0503020202020204"/>
                <a:cs typeface="Avenir Next LT Com Regular" panose="020B0503020202020204"/>
              </a:rPr>
              <a:t>Seeking superior</a:t>
            </a:r>
            <a:br>
              <a:rPr lang="en-US" b="1" i="0" spc="0" baseline="0" dirty="0">
                <a:ln>
                  <a:noFill/>
                </a:ln>
                <a:solidFill>
                  <a:srgbClr val="007878"/>
                </a:solidFill>
                <a:effectLst/>
                <a:ea typeface="Avenir Next LT Com Regular" panose="020B0503020202020204"/>
                <a:cs typeface="Avenir Next LT Com Regular" panose="020B0503020202020204"/>
              </a:rPr>
            </a:br>
            <a:r>
              <a:rPr lang="en-US" b="1" i="0" spc="0" baseline="0" dirty="0">
                <a:ln>
                  <a:noFill/>
                </a:ln>
                <a:solidFill>
                  <a:srgbClr val="007878"/>
                </a:solidFill>
                <a:effectLst/>
                <a:ea typeface="Avenir Next LT Com Regular" panose="020B0503020202020204"/>
                <a:cs typeface="Avenir Next LT Com Regular" panose="020B0503020202020204"/>
              </a:rPr>
              <a:t>outcomes</a:t>
            </a:r>
            <a:endParaRPr lang="en-US" b="1" dirty="0">
              <a:solidFill>
                <a:srgbClr val="007878"/>
              </a:solidFill>
              <a:effectLst/>
            </a:endParaRPr>
          </a:p>
          <a:p>
            <a:endParaRPr lang="en-US" b="1" dirty="0">
              <a:solidFill>
                <a:srgbClr val="00A882"/>
              </a:solidFill>
            </a:endParaRPr>
          </a:p>
        </p:txBody>
      </p:sp>
      <p:sp>
        <p:nvSpPr>
          <p:cNvPr id="36" name="Text Placeholder 5">
            <a:extLst>
              <a:ext uri="{FF2B5EF4-FFF2-40B4-BE49-F238E27FC236}">
                <a16:creationId xmlns:a16="http://schemas.microsoft.com/office/drawing/2014/main" id="{BA315C65-2B7C-CB3E-5FD2-2F21955807BC}"/>
              </a:ext>
            </a:extLst>
          </p:cNvPr>
          <p:cNvSpPr>
            <a:spLocks noGrp="1"/>
          </p:cNvSpPr>
          <p:nvPr>
            <p:ph type="body" sz="quarter" idx="15"/>
          </p:nvPr>
        </p:nvSpPr>
        <p:spPr>
          <a:xfrm>
            <a:off x="571498" y="3194976"/>
            <a:ext cx="2867441" cy="1605624"/>
          </a:xfrm>
        </p:spPr>
        <p:txBody>
          <a:bodyPr/>
          <a:lstStyle/>
          <a:p>
            <a:r>
              <a:rPr lang="en-US" b="1" dirty="0">
                <a:solidFill>
                  <a:schemeClr val="tx1">
                    <a:lumMod val="75000"/>
                    <a:lumOff val="25000"/>
                  </a:schemeClr>
                </a:solidFill>
              </a:rPr>
              <a:t>How a hypothetical $5,000 initial investment plus $100 monthly investments could have grown</a:t>
            </a:r>
          </a:p>
        </p:txBody>
      </p:sp>
      <p:sp>
        <p:nvSpPr>
          <p:cNvPr id="10" name="© The Capital Group Companies, Inc.">
            <a:extLst>
              <a:ext uri="{FF2B5EF4-FFF2-40B4-BE49-F238E27FC236}">
                <a16:creationId xmlns:a16="http://schemas.microsoft.com/office/drawing/2014/main" id="{DE1CB0FF-AB51-AD99-E693-4DAF304A4648}"/>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
        <p:nvSpPr>
          <p:cNvPr id="27" name="Slide Number Placeholder 3">
            <a:extLst>
              <a:ext uri="{FF2B5EF4-FFF2-40B4-BE49-F238E27FC236}">
                <a16:creationId xmlns:a16="http://schemas.microsoft.com/office/drawing/2014/main" id="{EDB26245-2DD9-0AB9-53CB-A9ECD50A240C}"/>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pPr>
              <a:lnSpc>
                <a:spcPct val="110000"/>
              </a:lnSpc>
              <a:spcBef>
                <a:spcPts val="1200"/>
              </a:spcBef>
            </a:pPr>
            <a:fld id="{86CB4B4D-7CA3-9044-876B-883B54F8677D}" type="slidenum">
              <a:rPr lang="en-US" smtClean="0"/>
              <a:pPr>
                <a:lnSpc>
                  <a:spcPct val="110000"/>
                </a:lnSpc>
                <a:spcBef>
                  <a:spcPts val="1200"/>
                </a:spcBef>
              </a:pPr>
              <a:t>18</a:t>
            </a:fld>
            <a:endParaRPr lang="en-US" dirty="0"/>
          </a:p>
        </p:txBody>
      </p:sp>
      <p:sp>
        <p:nvSpPr>
          <p:cNvPr id="30" name="Text Box 31">
            <a:extLst>
              <a:ext uri="{FF2B5EF4-FFF2-40B4-BE49-F238E27FC236}">
                <a16:creationId xmlns:a16="http://schemas.microsoft.com/office/drawing/2014/main" id="{CD9F4EF6-63D4-9D5F-C208-E67218C75AF8}"/>
              </a:ext>
            </a:extLst>
          </p:cNvPr>
          <p:cNvSpPr txBox="1">
            <a:spLocks noChangeArrowheads="1"/>
          </p:cNvSpPr>
          <p:nvPr/>
        </p:nvSpPr>
        <p:spPr bwMode="auto">
          <a:xfrm>
            <a:off x="4531359" y="343391"/>
            <a:ext cx="7007049" cy="1055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0">
            <a:noAutofit/>
          </a:bodyPr>
          <a:lstStyle>
            <a:lvl1pPr>
              <a:spcBef>
                <a:spcPct val="50000"/>
              </a:spcBef>
              <a:buChar char="•"/>
              <a:defRPr sz="2000" b="1">
                <a:solidFill>
                  <a:srgbClr val="000000"/>
                </a:solidFill>
                <a:latin typeface="AvenirNext LT Com Regular" charset="0"/>
                <a:ea typeface="MS PGothic" charset="-128"/>
                <a:cs typeface="Arial" charset="0"/>
              </a:defRPr>
            </a:lvl1pPr>
            <a:lvl2pPr marL="742950" indent="-285750">
              <a:spcBef>
                <a:spcPct val="50000"/>
              </a:spcBef>
              <a:buFont typeface="AvenirNext LT Pro Regular" charset="0"/>
              <a:buChar char="–"/>
              <a:defRPr sz="2000" b="1">
                <a:solidFill>
                  <a:srgbClr val="000000"/>
                </a:solidFill>
                <a:latin typeface="AvenirNext LT Com Regular" charset="0"/>
                <a:ea typeface="MS PGothic" charset="-128"/>
                <a:cs typeface="Arial" charset="0"/>
              </a:defRPr>
            </a:lvl2pPr>
            <a:lvl3pPr marL="1143000" indent="-228600">
              <a:spcBef>
                <a:spcPct val="50000"/>
              </a:spcBef>
              <a:buSzPct val="90000"/>
              <a:buChar char="•"/>
              <a:defRPr sz="2000" b="1">
                <a:solidFill>
                  <a:srgbClr val="000000"/>
                </a:solidFill>
                <a:latin typeface="AvenirNext LT Com Regular" charset="0"/>
                <a:ea typeface="MS PGothic" charset="-128"/>
                <a:cs typeface="Arial" charset="0"/>
              </a:defRPr>
            </a:lvl3pPr>
            <a:lvl4pPr marL="1600200" indent="-228600">
              <a:spcBef>
                <a:spcPct val="50000"/>
              </a:spcBef>
              <a:buSzPct val="90000"/>
              <a:buFont typeface="AvenirNext LT Pro Regular" charset="0"/>
              <a:buChar char="–"/>
              <a:defRPr sz="2000" b="1">
                <a:solidFill>
                  <a:srgbClr val="000000"/>
                </a:solidFill>
                <a:latin typeface="AvenirNext LT Com Regular" charset="0"/>
                <a:ea typeface="MS PGothic" charset="-128"/>
                <a:cs typeface="Arial" charset="0"/>
              </a:defRPr>
            </a:lvl4pPr>
            <a:lvl5pPr marL="2057400" indent="-228600">
              <a:spcBef>
                <a:spcPct val="50000"/>
              </a:spcBef>
              <a:buSzPct val="80000"/>
              <a:buFont typeface="AvenirNext LT Pro Regular" charset="0"/>
              <a:buChar char="•"/>
              <a:defRPr sz="2000" b="1">
                <a:solidFill>
                  <a:srgbClr val="000000"/>
                </a:solidFill>
                <a:latin typeface="AvenirNext LT Com Regular" charset="0"/>
                <a:ea typeface="MS PGothic" charset="-128"/>
                <a:cs typeface="Arial" charset="0"/>
              </a:defRPr>
            </a:lvl5pPr>
            <a:lvl6pPr marL="25146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6pPr>
            <a:lvl7pPr marL="29718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7pPr>
            <a:lvl8pPr marL="34290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8pPr>
            <a:lvl9pPr marL="38862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9pPr>
          </a:lstStyle>
          <a:p>
            <a:pPr algn="l" hangingPunct="1">
              <a:spcBef>
                <a:spcPct val="0"/>
              </a:spcBef>
              <a:spcAft>
                <a:spcPct val="45000"/>
              </a:spcAft>
              <a:buNone/>
            </a:pPr>
            <a:r>
              <a:rPr lang="en-US" altLang="en-US" sz="1100" dirty="0">
                <a:latin typeface="Capital Group Sans" panose="02000503000000020004" pitchFamily="2" charset="0"/>
                <a:ea typeface="Avenir Next LT Com Demi" charset="0"/>
                <a:cs typeface="Avenir Next LT Com Demi" charset="0"/>
              </a:rPr>
              <a:t>Figures shown are past results for Class 529-E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altLang="en-US" sz="1100" dirty="0">
                <a:solidFill>
                  <a:srgbClr val="005F9E"/>
                </a:solidFill>
                <a:latin typeface="Capital Group Sans" panose="02000503000000020004" pitchFamily="2" charset="0"/>
                <a:ea typeface="Avenir Next LT Com Demi" charset="0"/>
                <a:cs typeface="Avenir Next LT Com Demi" charset="0"/>
                <a:hlinkClick r:id="rId3">
                  <a:extLst>
                    <a:ext uri="{A12FA001-AC4F-418D-AE19-62706E023703}">
                      <ahyp:hlinkClr xmlns:ahyp="http://schemas.microsoft.com/office/drawing/2018/hyperlinkcolor" val="tx"/>
                    </a:ext>
                  </a:extLst>
                </a:hlinkClick>
              </a:rPr>
              <a:t>capitalgroup.com</a:t>
            </a:r>
            <a:r>
              <a:rPr lang="en-US" altLang="en-US" sz="1100" dirty="0">
                <a:latin typeface="Capital Group Sans" panose="02000503000000020004" pitchFamily="2" charset="0"/>
                <a:ea typeface="Avenir Next LT Com Demi" charset="0"/>
                <a:cs typeface="Avenir Next LT Com Demi" charset="0"/>
              </a:rPr>
              <a:t>. </a:t>
            </a:r>
          </a:p>
        </p:txBody>
      </p:sp>
      <p:sp>
        <p:nvSpPr>
          <p:cNvPr id="43" name="Text Box 43">
            <a:extLst>
              <a:ext uri="{FF2B5EF4-FFF2-40B4-BE49-F238E27FC236}">
                <a16:creationId xmlns:a16="http://schemas.microsoft.com/office/drawing/2014/main" id="{AD6F583F-8338-A427-3D08-9D2512B929B4}"/>
              </a:ext>
            </a:extLst>
          </p:cNvPr>
          <p:cNvSpPr txBox="1">
            <a:spLocks noChangeArrowheads="1"/>
          </p:cNvSpPr>
          <p:nvPr/>
        </p:nvSpPr>
        <p:spPr bwMode="auto">
          <a:xfrm>
            <a:off x="4428547" y="1142543"/>
            <a:ext cx="74679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b">
            <a:spAutoFit/>
          </a:bodyPr>
          <a:lstStyle>
            <a:lvl1pPr>
              <a:spcBef>
                <a:spcPct val="50000"/>
              </a:spcBef>
              <a:buChar char="•"/>
              <a:defRPr sz="2000" b="1">
                <a:solidFill>
                  <a:srgbClr val="000000"/>
                </a:solidFill>
                <a:latin typeface="AvenirNext LT Com Regular" charset="0"/>
                <a:ea typeface="MS PGothic" charset="-128"/>
                <a:cs typeface="Arial" charset="0"/>
              </a:defRPr>
            </a:lvl1pPr>
            <a:lvl2pPr marL="742950" indent="-285750">
              <a:spcBef>
                <a:spcPct val="50000"/>
              </a:spcBef>
              <a:buFont typeface="AvenirNext LT Pro Regular" charset="0"/>
              <a:buChar char="–"/>
              <a:defRPr sz="2000" b="1">
                <a:solidFill>
                  <a:srgbClr val="000000"/>
                </a:solidFill>
                <a:latin typeface="AvenirNext LT Com Regular" charset="0"/>
                <a:ea typeface="MS PGothic" charset="-128"/>
                <a:cs typeface="Arial" charset="0"/>
              </a:defRPr>
            </a:lvl2pPr>
            <a:lvl3pPr marL="1143000" indent="-228600">
              <a:spcBef>
                <a:spcPct val="50000"/>
              </a:spcBef>
              <a:buSzPct val="90000"/>
              <a:buChar char="•"/>
              <a:defRPr sz="2000" b="1">
                <a:solidFill>
                  <a:srgbClr val="000000"/>
                </a:solidFill>
                <a:latin typeface="AvenirNext LT Com Regular" charset="0"/>
                <a:ea typeface="MS PGothic" charset="-128"/>
                <a:cs typeface="Arial" charset="0"/>
              </a:defRPr>
            </a:lvl3pPr>
            <a:lvl4pPr marL="1600200" indent="-228600">
              <a:spcBef>
                <a:spcPct val="50000"/>
              </a:spcBef>
              <a:buSzPct val="90000"/>
              <a:buFont typeface="AvenirNext LT Pro Regular" charset="0"/>
              <a:buChar char="–"/>
              <a:defRPr sz="2000" b="1">
                <a:solidFill>
                  <a:srgbClr val="000000"/>
                </a:solidFill>
                <a:latin typeface="AvenirNext LT Com Regular" charset="0"/>
                <a:ea typeface="MS PGothic" charset="-128"/>
                <a:cs typeface="Arial" charset="0"/>
              </a:defRPr>
            </a:lvl4pPr>
            <a:lvl5pPr marL="2057400" indent="-228600">
              <a:spcBef>
                <a:spcPct val="50000"/>
              </a:spcBef>
              <a:buSzPct val="80000"/>
              <a:buFont typeface="AvenirNext LT Pro Regular" charset="0"/>
              <a:buChar char="•"/>
              <a:defRPr sz="2000" b="1">
                <a:solidFill>
                  <a:srgbClr val="000000"/>
                </a:solidFill>
                <a:latin typeface="AvenirNext LT Com Regular" charset="0"/>
                <a:ea typeface="MS PGothic" charset="-128"/>
                <a:cs typeface="Arial" charset="0"/>
              </a:defRPr>
            </a:lvl5pPr>
            <a:lvl6pPr marL="25146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6pPr>
            <a:lvl7pPr marL="29718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7pPr>
            <a:lvl8pPr marL="34290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8pPr>
            <a:lvl9pPr marL="38862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9pPr>
          </a:lstStyle>
          <a:p>
            <a:pPr algn="l" hangingPunct="1">
              <a:buNone/>
            </a:pPr>
            <a:r>
              <a:rPr lang="en-US" altLang="en-US" sz="1600" dirty="0">
                <a:solidFill>
                  <a:schemeClr val="accent1"/>
                </a:solidFill>
                <a:latin typeface="Capital Group Sans" panose="02000503000000020004" pitchFamily="2" charset="0"/>
              </a:rPr>
              <a:t>Progress over the eighteen years ended December 31, 2025</a:t>
            </a:r>
          </a:p>
        </p:txBody>
      </p:sp>
      <p:cxnSp>
        <p:nvCxnSpPr>
          <p:cNvPr id="7" name="Straight Connector 6">
            <a:extLst>
              <a:ext uri="{FF2B5EF4-FFF2-40B4-BE49-F238E27FC236}">
                <a16:creationId xmlns:a16="http://schemas.microsoft.com/office/drawing/2014/main" id="{6AC57A3F-32FD-E39D-707B-F6D9F8C062D3}"/>
              </a:ext>
              <a:ext uri="{C183D7F6-B498-43B3-948B-1728B52AA6E4}">
                <adec:decorative xmlns:adec="http://schemas.microsoft.com/office/drawing/2017/decorative" val="1"/>
              </a:ext>
            </a:extLst>
          </p:cNvPr>
          <p:cNvCxnSpPr>
            <a:cxnSpLocks/>
          </p:cNvCxnSpPr>
          <p:nvPr/>
        </p:nvCxnSpPr>
        <p:spPr>
          <a:xfrm>
            <a:off x="5020812" y="4669337"/>
            <a:ext cx="5619479" cy="0"/>
          </a:xfrm>
          <a:prstGeom prst="line">
            <a:avLst/>
          </a:prstGeom>
          <a:noFill/>
          <a:ln w="9525" cap="flat">
            <a:solidFill>
              <a:srgbClr val="D9D9D9"/>
            </a:solidFill>
            <a:prstDash val="solid"/>
            <a:miter lim="400000"/>
          </a:ln>
          <a:effectLst/>
          <a:sp3d/>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B8169DE2-5089-0579-F19F-0F8E642F32E9}"/>
              </a:ext>
              <a:ext uri="{C183D7F6-B498-43B3-948B-1728B52AA6E4}">
                <adec:decorative xmlns:adec="http://schemas.microsoft.com/office/drawing/2017/decorative" val="1"/>
              </a:ext>
            </a:extLst>
          </p:cNvPr>
          <p:cNvCxnSpPr>
            <a:cxnSpLocks/>
          </p:cNvCxnSpPr>
          <p:nvPr/>
        </p:nvCxnSpPr>
        <p:spPr>
          <a:xfrm>
            <a:off x="5021225" y="1675577"/>
            <a:ext cx="0" cy="2995143"/>
          </a:xfrm>
          <a:prstGeom prst="line">
            <a:avLst/>
          </a:prstGeom>
          <a:noFill/>
          <a:ln w="9525" cap="flat">
            <a:solidFill>
              <a:srgbClr val="D9D9D9"/>
            </a:solidFill>
            <a:prstDash val="solid"/>
            <a:miter lim="400000"/>
          </a:ln>
          <a:effectLst/>
          <a:sp3d/>
        </p:spPr>
        <p:style>
          <a:lnRef idx="0">
            <a:scrgbClr r="0" g="0" b="0"/>
          </a:lnRef>
          <a:fillRef idx="0">
            <a:scrgbClr r="0" g="0" b="0"/>
          </a:fillRef>
          <a:effectRef idx="0">
            <a:scrgbClr r="0" g="0" b="0"/>
          </a:effectRef>
          <a:fontRef idx="none"/>
        </p:style>
      </p:cxnSp>
      <p:graphicFrame>
        <p:nvGraphicFramePr>
          <p:cNvPr id="4" name="Chart 3" descr="Line chart comparing a hypothetical investment in an American Funds blend with the same hypothetical investment in U.S. Treasuries over the 18 years ended December 31, 2025. The ending values on December 31, 2025, would have been $65,916 in the American Funds blend and $32,375 in U.S.">
            <a:extLst>
              <a:ext uri="{FF2B5EF4-FFF2-40B4-BE49-F238E27FC236}">
                <a16:creationId xmlns:a16="http://schemas.microsoft.com/office/drawing/2014/main" id="{ABE39510-1EB1-4028-8DC4-3E0E05CECF60}"/>
              </a:ext>
            </a:extLst>
          </p:cNvPr>
          <p:cNvGraphicFramePr>
            <a:graphicFrameLocks/>
          </p:cNvGraphicFramePr>
          <p:nvPr>
            <p:extLst>
              <p:ext uri="{D42A27DB-BD31-4B8C-83A1-F6EECF244321}">
                <p14:modId xmlns:p14="http://schemas.microsoft.com/office/powerpoint/2010/main" val="3641335858"/>
              </p:ext>
            </p:extLst>
          </p:nvPr>
        </p:nvGraphicFramePr>
        <p:xfrm>
          <a:off x="4531359" y="1578151"/>
          <a:ext cx="6305262" cy="333756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 Box 28">
            <a:extLst>
              <a:ext uri="{FF2B5EF4-FFF2-40B4-BE49-F238E27FC236}">
                <a16:creationId xmlns:a16="http://schemas.microsoft.com/office/drawing/2014/main" id="{F5BD024B-F92D-906D-10FC-C61EEC1141AD}"/>
              </a:ext>
              <a:ext uri="{C183D7F6-B498-43B3-948B-1728B52AA6E4}">
                <adec:decorative xmlns:adec="http://schemas.microsoft.com/office/drawing/2017/decorative" val="1"/>
              </a:ext>
            </a:extLst>
          </p:cNvPr>
          <p:cNvSpPr txBox="1">
            <a:spLocks noChangeArrowheads="1"/>
          </p:cNvSpPr>
          <p:nvPr/>
        </p:nvSpPr>
        <p:spPr bwMode="auto">
          <a:xfrm>
            <a:off x="10498060" y="1475850"/>
            <a:ext cx="105396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b">
            <a:spAutoFit/>
          </a:bodyPr>
          <a:lstStyle>
            <a:lvl1pPr>
              <a:spcBef>
                <a:spcPct val="50000"/>
              </a:spcBef>
              <a:buChar char="•"/>
              <a:defRPr sz="2000" b="1">
                <a:solidFill>
                  <a:srgbClr val="000000"/>
                </a:solidFill>
                <a:latin typeface="AvenirNext LT Com Regular" charset="0"/>
                <a:ea typeface="MS PGothic" charset="-128"/>
                <a:cs typeface="Arial" charset="0"/>
              </a:defRPr>
            </a:lvl1pPr>
            <a:lvl2pPr marL="742950" indent="-285750">
              <a:spcBef>
                <a:spcPct val="50000"/>
              </a:spcBef>
              <a:buFont typeface="AvenirNext LT Pro Regular" charset="0"/>
              <a:buChar char="–"/>
              <a:defRPr sz="2000" b="1">
                <a:solidFill>
                  <a:srgbClr val="000000"/>
                </a:solidFill>
                <a:latin typeface="AvenirNext LT Com Regular" charset="0"/>
                <a:ea typeface="MS PGothic" charset="-128"/>
                <a:cs typeface="Arial" charset="0"/>
              </a:defRPr>
            </a:lvl2pPr>
            <a:lvl3pPr marL="1143000" indent="-228600">
              <a:spcBef>
                <a:spcPct val="50000"/>
              </a:spcBef>
              <a:buSzPct val="90000"/>
              <a:buChar char="•"/>
              <a:defRPr sz="2000" b="1">
                <a:solidFill>
                  <a:srgbClr val="000000"/>
                </a:solidFill>
                <a:latin typeface="AvenirNext LT Com Regular" charset="0"/>
                <a:ea typeface="MS PGothic" charset="-128"/>
                <a:cs typeface="Arial" charset="0"/>
              </a:defRPr>
            </a:lvl3pPr>
            <a:lvl4pPr marL="1600200" indent="-228600">
              <a:spcBef>
                <a:spcPct val="50000"/>
              </a:spcBef>
              <a:buSzPct val="90000"/>
              <a:buFont typeface="AvenirNext LT Pro Regular" charset="0"/>
              <a:buChar char="–"/>
              <a:defRPr sz="2000" b="1">
                <a:solidFill>
                  <a:srgbClr val="000000"/>
                </a:solidFill>
                <a:latin typeface="AvenirNext LT Com Regular" charset="0"/>
                <a:ea typeface="MS PGothic" charset="-128"/>
                <a:cs typeface="Arial" charset="0"/>
              </a:defRPr>
            </a:lvl4pPr>
            <a:lvl5pPr marL="2057400" indent="-228600">
              <a:spcBef>
                <a:spcPct val="50000"/>
              </a:spcBef>
              <a:buSzPct val="80000"/>
              <a:buFont typeface="AvenirNext LT Pro Regular" charset="0"/>
              <a:buChar char="•"/>
              <a:defRPr sz="2000" b="1">
                <a:solidFill>
                  <a:srgbClr val="000000"/>
                </a:solidFill>
                <a:latin typeface="AvenirNext LT Com Regular" charset="0"/>
                <a:ea typeface="MS PGothic" charset="-128"/>
                <a:cs typeface="Arial" charset="0"/>
              </a:defRPr>
            </a:lvl5pPr>
            <a:lvl6pPr marL="25146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6pPr>
            <a:lvl7pPr marL="29718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7pPr>
            <a:lvl8pPr marL="34290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8pPr>
            <a:lvl9pPr marL="38862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9pPr>
          </a:lstStyle>
          <a:p>
            <a:pPr algn="l" hangingPunct="1">
              <a:buNone/>
            </a:pPr>
            <a:r>
              <a:rPr lang="en-US" altLang="en-US" sz="1200" dirty="0">
                <a:solidFill>
                  <a:schemeClr val="accent1"/>
                </a:solidFill>
                <a:latin typeface="Capital Group Sans" panose="02000503000000020004" pitchFamily="2" charset="0"/>
              </a:rPr>
              <a:t>$65,916 </a:t>
            </a:r>
            <a:br>
              <a:rPr lang="en-US" altLang="en-US" sz="1200" dirty="0">
                <a:solidFill>
                  <a:schemeClr val="accent1"/>
                </a:solidFill>
                <a:latin typeface="Capital Group Sans" panose="02000503000000020004" pitchFamily="2" charset="0"/>
              </a:rPr>
            </a:br>
            <a:r>
              <a:rPr lang="en-US" altLang="en-US" sz="1200" dirty="0">
                <a:solidFill>
                  <a:schemeClr val="accent1"/>
                </a:solidFill>
                <a:latin typeface="Capital Group Sans" panose="02000503000000020004" pitchFamily="2" charset="0"/>
              </a:rPr>
              <a:t>American Funds blend</a:t>
            </a:r>
          </a:p>
        </p:txBody>
      </p:sp>
      <p:sp>
        <p:nvSpPr>
          <p:cNvPr id="12" name="Text Box 29">
            <a:extLst>
              <a:ext uri="{FF2B5EF4-FFF2-40B4-BE49-F238E27FC236}">
                <a16:creationId xmlns:a16="http://schemas.microsoft.com/office/drawing/2014/main" id="{A46BD879-A4EE-2891-4F49-AC98EA5BD2A0}"/>
              </a:ext>
              <a:ext uri="{C183D7F6-B498-43B3-948B-1728B52AA6E4}">
                <adec:decorative xmlns:adec="http://schemas.microsoft.com/office/drawing/2017/decorative" val="1"/>
              </a:ext>
            </a:extLst>
          </p:cNvPr>
          <p:cNvSpPr txBox="1">
            <a:spLocks noChangeArrowheads="1"/>
          </p:cNvSpPr>
          <p:nvPr/>
        </p:nvSpPr>
        <p:spPr bwMode="auto">
          <a:xfrm>
            <a:off x="10476875" y="2862900"/>
            <a:ext cx="127683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b">
            <a:spAutoFit/>
          </a:bodyPr>
          <a:lstStyle>
            <a:lvl1pPr>
              <a:spcBef>
                <a:spcPct val="50000"/>
              </a:spcBef>
              <a:buChar char="•"/>
              <a:defRPr sz="2000" b="1">
                <a:solidFill>
                  <a:srgbClr val="000000"/>
                </a:solidFill>
                <a:latin typeface="AvenirNext LT Com Regular" charset="0"/>
                <a:ea typeface="MS PGothic" charset="-128"/>
                <a:cs typeface="Arial" charset="0"/>
              </a:defRPr>
            </a:lvl1pPr>
            <a:lvl2pPr marL="742950" indent="-285750">
              <a:spcBef>
                <a:spcPct val="50000"/>
              </a:spcBef>
              <a:buFont typeface="AvenirNext LT Pro Regular" charset="0"/>
              <a:buChar char="–"/>
              <a:defRPr sz="2000" b="1">
                <a:solidFill>
                  <a:srgbClr val="000000"/>
                </a:solidFill>
                <a:latin typeface="AvenirNext LT Com Regular" charset="0"/>
                <a:ea typeface="MS PGothic" charset="-128"/>
                <a:cs typeface="Arial" charset="0"/>
              </a:defRPr>
            </a:lvl2pPr>
            <a:lvl3pPr marL="1143000" indent="-228600">
              <a:spcBef>
                <a:spcPct val="50000"/>
              </a:spcBef>
              <a:buSzPct val="90000"/>
              <a:buChar char="•"/>
              <a:defRPr sz="2000" b="1">
                <a:solidFill>
                  <a:srgbClr val="000000"/>
                </a:solidFill>
                <a:latin typeface="AvenirNext LT Com Regular" charset="0"/>
                <a:ea typeface="MS PGothic" charset="-128"/>
                <a:cs typeface="Arial" charset="0"/>
              </a:defRPr>
            </a:lvl3pPr>
            <a:lvl4pPr marL="1600200" indent="-228600">
              <a:spcBef>
                <a:spcPct val="50000"/>
              </a:spcBef>
              <a:buSzPct val="90000"/>
              <a:buFont typeface="AvenirNext LT Pro Regular" charset="0"/>
              <a:buChar char="–"/>
              <a:defRPr sz="2000" b="1">
                <a:solidFill>
                  <a:srgbClr val="000000"/>
                </a:solidFill>
                <a:latin typeface="AvenirNext LT Com Regular" charset="0"/>
                <a:ea typeface="MS PGothic" charset="-128"/>
                <a:cs typeface="Arial" charset="0"/>
              </a:defRPr>
            </a:lvl4pPr>
            <a:lvl5pPr marL="2057400" indent="-228600">
              <a:spcBef>
                <a:spcPct val="50000"/>
              </a:spcBef>
              <a:buSzPct val="80000"/>
              <a:buFont typeface="AvenirNext LT Pro Regular" charset="0"/>
              <a:buChar char="•"/>
              <a:defRPr sz="2000" b="1">
                <a:solidFill>
                  <a:srgbClr val="000000"/>
                </a:solidFill>
                <a:latin typeface="AvenirNext LT Com Regular" charset="0"/>
                <a:ea typeface="MS PGothic" charset="-128"/>
                <a:cs typeface="Arial" charset="0"/>
              </a:defRPr>
            </a:lvl5pPr>
            <a:lvl6pPr marL="25146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6pPr>
            <a:lvl7pPr marL="29718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7pPr>
            <a:lvl8pPr marL="34290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8pPr>
            <a:lvl9pPr marL="38862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9pPr>
          </a:lstStyle>
          <a:p>
            <a:pPr algn="l" hangingPunct="1">
              <a:buNone/>
            </a:pPr>
            <a:r>
              <a:rPr lang="en-US" altLang="en-US" sz="1200" dirty="0">
                <a:solidFill>
                  <a:schemeClr val="tx1"/>
                </a:solidFill>
                <a:latin typeface="Capital Group Sans" panose="02000503000000020004" pitchFamily="2" charset="0"/>
              </a:rPr>
              <a:t>$32,375 </a:t>
            </a:r>
            <a:br>
              <a:rPr lang="en-US" altLang="en-US" sz="1200" dirty="0">
                <a:solidFill>
                  <a:schemeClr val="tx1"/>
                </a:solidFill>
                <a:latin typeface="Capital Group Sans" panose="02000503000000020004" pitchFamily="2" charset="0"/>
              </a:rPr>
            </a:br>
            <a:r>
              <a:rPr lang="en-US" altLang="en-US" sz="1200" dirty="0">
                <a:solidFill>
                  <a:schemeClr val="tx1"/>
                </a:solidFill>
                <a:latin typeface="Capital Group Sans" panose="02000503000000020004" pitchFamily="2" charset="0"/>
              </a:rPr>
              <a:t>U.S. Treasuries</a:t>
            </a:r>
          </a:p>
        </p:txBody>
      </p:sp>
      <p:sp>
        <p:nvSpPr>
          <p:cNvPr id="13" name="TextBox 12">
            <a:extLst>
              <a:ext uri="{FF2B5EF4-FFF2-40B4-BE49-F238E27FC236}">
                <a16:creationId xmlns:a16="http://schemas.microsoft.com/office/drawing/2014/main" id="{E72A0730-04E5-393D-07DC-5F917983BD42}"/>
              </a:ext>
              <a:ext uri="{C183D7F6-B498-43B3-948B-1728B52AA6E4}">
                <adec:decorative xmlns:adec="http://schemas.microsoft.com/office/drawing/2017/decorative" val="1"/>
              </a:ext>
            </a:extLst>
          </p:cNvPr>
          <p:cNvSpPr txBox="1"/>
          <p:nvPr/>
        </p:nvSpPr>
        <p:spPr>
          <a:xfrm>
            <a:off x="4540456" y="1653726"/>
            <a:ext cx="145896" cy="123111"/>
          </a:xfrm>
          <a:prstGeom prst="rect">
            <a:avLst/>
          </a:prstGeom>
          <a:ln w="12700">
            <a:miter lim="400000"/>
          </a:ln>
        </p:spPr>
        <p:txBody>
          <a:bodyPr wrap="square" lIns="0" tIns="0" rIns="0" bIns="0" rtlCol="0">
            <a:spAutoFit/>
          </a:bodyPr>
          <a:lstStyle/>
          <a:p>
            <a:pPr algn="l"/>
            <a:r>
              <a:rPr lang="en-US" sz="800" b="1" dirty="0">
                <a:latin typeface="Capital Group Sans" panose="02000503000000020004" pitchFamily="2" charset="0"/>
              </a:rPr>
              <a:t>$</a:t>
            </a:r>
          </a:p>
        </p:txBody>
      </p:sp>
      <p:sp>
        <p:nvSpPr>
          <p:cNvPr id="6" name="TextBox 5">
            <a:extLst>
              <a:ext uri="{FF2B5EF4-FFF2-40B4-BE49-F238E27FC236}">
                <a16:creationId xmlns:a16="http://schemas.microsoft.com/office/drawing/2014/main" id="{DAA249C7-5223-0D14-3C76-935231861553}"/>
              </a:ext>
              <a:ext uri="{C183D7F6-B498-43B3-948B-1728B52AA6E4}">
                <adec:decorative xmlns:adec="http://schemas.microsoft.com/office/drawing/2017/decorative" val="0"/>
              </a:ext>
            </a:extLst>
          </p:cNvPr>
          <p:cNvSpPr txBox="1"/>
          <p:nvPr/>
        </p:nvSpPr>
        <p:spPr>
          <a:xfrm>
            <a:off x="4521099" y="5100203"/>
            <a:ext cx="7087048" cy="138499"/>
          </a:xfrm>
          <a:prstGeom prst="rect">
            <a:avLst/>
          </a:prstGeom>
          <a:ln w="12700">
            <a:miter lim="400000"/>
          </a:ln>
        </p:spPr>
        <p:txBody>
          <a:bodyPr wrap="square" lIns="0" tIns="0" rIns="0" bIns="0" rtlCol="0">
            <a:spAutoFit/>
          </a:bodyPr>
          <a:lstStyle/>
          <a:p>
            <a:pPr algn="l"/>
            <a:r>
              <a:rPr lang="en-US" sz="900" dirty="0">
                <a:latin typeface="Capital Group Sans" panose="02000503000000020004" pitchFamily="2" charset="0"/>
              </a:rPr>
              <a:t>Hypothetical results are for illustrative purposes only and in no way represent the actual results of a specific investment.</a:t>
            </a:r>
            <a:endParaRPr lang="en-US" sz="900" b="1" dirty="0">
              <a:latin typeface="Capital Group Sans" panose="02000503000000020004" pitchFamily="2" charset="0"/>
            </a:endParaRPr>
          </a:p>
        </p:txBody>
      </p:sp>
      <p:sp>
        <p:nvSpPr>
          <p:cNvPr id="2" name="TextBox 1">
            <a:extLst>
              <a:ext uri="{FF2B5EF4-FFF2-40B4-BE49-F238E27FC236}">
                <a16:creationId xmlns:a16="http://schemas.microsoft.com/office/drawing/2014/main" id="{2465B448-E78A-C36C-CBB0-93AA3A9398D3}"/>
              </a:ext>
            </a:extLst>
          </p:cNvPr>
          <p:cNvSpPr txBox="1"/>
          <p:nvPr/>
        </p:nvSpPr>
        <p:spPr>
          <a:xfrm>
            <a:off x="4521099" y="5177147"/>
            <a:ext cx="6822264" cy="830997"/>
          </a:xfrm>
          <a:prstGeom prst="rect">
            <a:avLst/>
          </a:prstGeom>
          <a:ln w="12700">
            <a:miter lim="400000"/>
          </a:ln>
        </p:spPr>
        <p:txBody>
          <a:bodyPr wrap="square" lIns="0" tIns="0" rIns="0" bIns="0" rtlCol="0">
            <a:spAutoFit/>
          </a:bodyPr>
          <a:lstStyle/>
          <a:p>
            <a:pPr algn="l" hangingPunct="1">
              <a:spcAft>
                <a:spcPts val="0"/>
              </a:spcAft>
            </a:pPr>
            <a:endParaRPr lang="en-US" sz="900" dirty="0">
              <a:latin typeface="Capital Group Sans" panose="02000503000000020004" pitchFamily="2" charset="0"/>
            </a:endParaRPr>
          </a:p>
          <a:p>
            <a:pPr algn="l" hangingPunct="1">
              <a:spcAft>
                <a:spcPts val="0"/>
              </a:spcAft>
            </a:pPr>
            <a:r>
              <a:rPr lang="en-US" sz="900" dirty="0">
                <a:solidFill>
                  <a:schemeClr val="accent5"/>
                </a:solidFill>
                <a:latin typeface="Capital Group Sans" panose="02000503000000020004" pitchFamily="2" charset="0"/>
              </a:rPr>
              <a:t>The American Funds blend comprises one-third New Perspective Fund, one-third The Investment Company of America and one-third The Bond Fund of America, rebalanced monthly, with all distributions reinvested. U.S. Treasuries represent three-month T-bills. Unlike mutual fund shares, investments in U.S. Treasuries are guaranteed by the U.S. government as to the payment of principal and interest.</a:t>
            </a:r>
          </a:p>
          <a:p>
            <a:pPr algn="l"/>
            <a:endParaRPr lang="en-US" sz="900" b="1" dirty="0" err="1">
              <a:latin typeface="Capital Group Sans" panose="02000503000000020004" pitchFamily="2" charset="0"/>
            </a:endParaRPr>
          </a:p>
        </p:txBody>
      </p:sp>
    </p:spTree>
    <p:extLst>
      <p:ext uri="{BB962C8B-B14F-4D97-AF65-F5344CB8AC3E}">
        <p14:creationId xmlns:p14="http://schemas.microsoft.com/office/powerpoint/2010/main" val="135094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fade">
                                      <p:cBhvr>
                                        <p:cTn id="7" dur="500"/>
                                        <p:tgtEl>
                                          <p:spTgt spid="3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animBg="1"/>
      <p:bldP spid="30"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21FB0AB1-95C9-4274-8A49-FC7C2534CA5A}"/>
              </a:ext>
            </a:extLst>
          </p:cNvPr>
          <p:cNvSpPr>
            <a:spLocks noGrp="1"/>
          </p:cNvSpPr>
          <p:nvPr>
            <p:ph type="title"/>
          </p:nvPr>
        </p:nvSpPr>
        <p:spPr>
          <a:xfrm>
            <a:off x="571498" y="0"/>
            <a:ext cx="11048207" cy="822960"/>
          </a:xfrm>
        </p:spPr>
        <p:txBody>
          <a:bodyPr/>
          <a:lstStyle/>
          <a:p>
            <a:r>
              <a:rPr lang="en-US" b="1" dirty="0">
                <a:solidFill>
                  <a:srgbClr val="0068AE"/>
                </a:solidFill>
              </a:rPr>
              <a:t>The </a:t>
            </a:r>
            <a:r>
              <a:rPr lang="en-US" b="1" dirty="0" err="1">
                <a:solidFill>
                  <a:srgbClr val="0068AE"/>
                </a:solidFill>
              </a:rPr>
              <a:t>CollegeAmerica</a:t>
            </a:r>
            <a:r>
              <a:rPr lang="en-US" b="1" dirty="0">
                <a:solidFill>
                  <a:srgbClr val="0068AE"/>
                </a:solidFill>
              </a:rPr>
              <a:t> advantage</a:t>
            </a:r>
          </a:p>
        </p:txBody>
      </p:sp>
      <p:sp>
        <p:nvSpPr>
          <p:cNvPr id="18" name="Slide Number Placeholder 5">
            <a:extLst>
              <a:ext uri="{FF2B5EF4-FFF2-40B4-BE49-F238E27FC236}">
                <a16:creationId xmlns:a16="http://schemas.microsoft.com/office/drawing/2014/main" id="{D3C589F8-0421-475E-8D34-5509510F1C97}"/>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fld id="{86CB4B4D-7CA3-9044-876B-883B54F8677D}" type="slidenum">
              <a:rPr lang="en-US" smtClean="0">
                <a:solidFill>
                  <a:schemeClr val="bg1"/>
                </a:solidFill>
              </a:rPr>
              <a:pPr/>
              <a:t>19</a:t>
            </a:fld>
            <a:endParaRPr lang="en-US" dirty="0">
              <a:solidFill>
                <a:schemeClr val="bg1"/>
              </a:solidFill>
            </a:endParaRPr>
          </a:p>
        </p:txBody>
      </p:sp>
      <p:sp>
        <p:nvSpPr>
          <p:cNvPr id="21" name="Text Placeholder 8">
            <a:extLst>
              <a:ext uri="{FF2B5EF4-FFF2-40B4-BE49-F238E27FC236}">
                <a16:creationId xmlns:a16="http://schemas.microsoft.com/office/drawing/2014/main" id="{BB6643BA-FBA5-40A3-A946-8E0ED038972C}"/>
              </a:ext>
            </a:extLst>
          </p:cNvPr>
          <p:cNvSpPr txBox="1">
            <a:spLocks/>
          </p:cNvSpPr>
          <p:nvPr/>
        </p:nvSpPr>
        <p:spPr>
          <a:xfrm>
            <a:off x="571498" y="1154013"/>
            <a:ext cx="9886950" cy="283224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228600" marR="0" indent="-228600" algn="l" defTabSz="228600" rtl="0" eaLnBrk="1" latinLnBrk="0" hangingPunct="1">
              <a:lnSpc>
                <a:spcPct val="100000"/>
              </a:lnSpc>
              <a:spcBef>
                <a:spcPts val="0"/>
              </a:spcBef>
              <a:spcAft>
                <a:spcPts val="1800"/>
              </a:spcAft>
              <a:buClrTx/>
              <a:buSzTx/>
              <a:buFont typeface="AvenirNext LT Com Medium" panose="020B0803020202020204" pitchFamily="34" charset="0"/>
              <a:buChar char="•"/>
              <a:tabLst/>
              <a:defRPr sz="20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6858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855663" marR="0" indent="-169863" algn="l" defTabSz="228600" rtl="0" eaLnBrk="1" latinLnBrk="0" hangingPunct="1">
              <a:lnSpc>
                <a:spcPct val="100000"/>
              </a:lnSpc>
              <a:spcBef>
                <a:spcPts val="0"/>
              </a:spcBef>
              <a:spcAft>
                <a:spcPts val="1800"/>
              </a:spcAft>
              <a:buClrTx/>
              <a:buSzTx/>
              <a:buFont typeface="Arial" panose="020B0604020202020204" pitchFamily="34" charset="0"/>
              <a:buChar char="•"/>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Aft>
                <a:spcPts val="1000"/>
              </a:spcAft>
            </a:pPr>
            <a:r>
              <a:rPr lang="en-US" sz="1800" dirty="0">
                <a:latin typeface="Capital Group Sans" panose="02000503000000020004" pitchFamily="2" charset="0"/>
              </a:rPr>
              <a:t>The country’s largest 529 college savings plan</a:t>
            </a:r>
            <a:r>
              <a:rPr lang="en-US" sz="1800" baseline="30000" dirty="0">
                <a:latin typeface="Capital Group Sans" panose="02000503000000020004" pitchFamily="2" charset="0"/>
                <a:cs typeface="Arial" panose="020B0604020202020204" pitchFamily="34" charset="0"/>
              </a:rPr>
              <a:t>*</a:t>
            </a:r>
          </a:p>
          <a:p>
            <a:pPr>
              <a:spcAft>
                <a:spcPts val="1000"/>
              </a:spcAft>
            </a:pPr>
            <a:r>
              <a:rPr lang="en-US" sz="1800" dirty="0">
                <a:latin typeface="Capital Group Sans" panose="02000503000000020004" pitchFamily="2" charset="0"/>
              </a:rPr>
              <a:t>Trusted by more than 3 million families</a:t>
            </a:r>
            <a:r>
              <a:rPr lang="en-US" sz="1800" baseline="50000" dirty="0">
                <a:latin typeface="Capital Group Sans" panose="02000503000000020004" pitchFamily="2" charset="0"/>
                <a:cs typeface="Arial" panose="020B0604020202020204" pitchFamily="34" charset="0"/>
              </a:rPr>
              <a:t> </a:t>
            </a:r>
            <a:r>
              <a:rPr lang="en-US" sz="1800" dirty="0">
                <a:solidFill>
                  <a:schemeClr val="tx1"/>
                </a:solidFill>
                <a:latin typeface="Capital Group Sans" panose="02000503000000020004" pitchFamily="2" charset="0"/>
              </a:rPr>
              <a:t>nationwide (as of December 31, 2025)</a:t>
            </a:r>
            <a:r>
              <a:rPr lang="en-US" sz="1800" dirty="0">
                <a:solidFill>
                  <a:schemeClr val="tx1"/>
                </a:solidFill>
                <a:latin typeface="Capital Group Sans" panose="02000503000000020004" pitchFamily="2" charset="0"/>
                <a:cs typeface="Arial" panose="020B0604020202020204" pitchFamily="34" charset="0"/>
              </a:rPr>
              <a:t> </a:t>
            </a:r>
          </a:p>
          <a:p>
            <a:pPr>
              <a:spcAft>
                <a:spcPts val="1000"/>
              </a:spcAft>
            </a:pPr>
            <a:r>
              <a:rPr lang="en-US" sz="1800" dirty="0">
                <a:latin typeface="Capital Group Sans" panose="02000503000000020004" pitchFamily="2" charset="0"/>
              </a:rPr>
              <a:t>Among Morningstar’s highly rated advisor-sold 529 college savings plans since 2004</a:t>
            </a:r>
            <a:r>
              <a:rPr lang="en-US" sz="1800" baseline="50000" dirty="0">
                <a:latin typeface="Capital Group Sans" panose="02000503000000020004" pitchFamily="2" charset="0"/>
                <a:cs typeface="Arial" panose="020B0604020202020204" pitchFamily="34" charset="0"/>
              </a:rPr>
              <a:t>†</a:t>
            </a:r>
            <a:r>
              <a:rPr lang="en-US" sz="1800" dirty="0">
                <a:latin typeface="Capital Group Sans" panose="02000503000000020004" pitchFamily="2" charset="0"/>
              </a:rPr>
              <a:t> </a:t>
            </a:r>
          </a:p>
          <a:p>
            <a:pPr>
              <a:spcAft>
                <a:spcPts val="1000"/>
              </a:spcAft>
            </a:pPr>
            <a:r>
              <a:rPr lang="en-US" sz="1800" dirty="0">
                <a:latin typeface="Capital Group Sans" panose="02000503000000020004" pitchFamily="2" charset="0"/>
              </a:rPr>
              <a:t>Low fees</a:t>
            </a:r>
            <a:r>
              <a:rPr lang="en-US" sz="1800" baseline="50000" dirty="0">
                <a:latin typeface="Capital Group Sans" panose="02000503000000020004" pitchFamily="2" charset="0"/>
                <a:cs typeface="Arial" panose="020B0604020202020204" pitchFamily="34" charset="0"/>
              </a:rPr>
              <a:t>‡</a:t>
            </a:r>
          </a:p>
          <a:p>
            <a:pPr>
              <a:spcAft>
                <a:spcPts val="1000"/>
              </a:spcAft>
            </a:pPr>
            <a:r>
              <a:rPr lang="en-US" sz="1800" dirty="0">
                <a:latin typeface="Capital Group Sans" panose="02000503000000020004" pitchFamily="2" charset="0"/>
              </a:rPr>
              <a:t>Diverse investment options</a:t>
            </a:r>
          </a:p>
        </p:txBody>
      </p:sp>
      <p:sp>
        <p:nvSpPr>
          <p:cNvPr id="22" name="Footer Placeholder 2">
            <a:extLst>
              <a:ext uri="{FF2B5EF4-FFF2-40B4-BE49-F238E27FC236}">
                <a16:creationId xmlns:a16="http://schemas.microsoft.com/office/drawing/2014/main" id="{2FF3496D-EC19-4922-95BD-81EF488B5666}"/>
              </a:ext>
            </a:extLst>
          </p:cNvPr>
          <p:cNvSpPr txBox="1">
            <a:spLocks/>
          </p:cNvSpPr>
          <p:nvPr/>
        </p:nvSpPr>
        <p:spPr>
          <a:xfrm>
            <a:off x="571499" y="4210050"/>
            <a:ext cx="10812781" cy="2038351"/>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sz="900" dirty="0">
                <a:latin typeface="Capital Group Sans" panose="02000503000000020004" pitchFamily="2" charset="0"/>
              </a:rPr>
              <a:t>Footnotes/Important information:</a:t>
            </a:r>
            <a:endParaRPr lang="en-US" sz="900" baseline="30000" dirty="0">
              <a:latin typeface="Capital Group Sans" panose="02000503000000020004" pitchFamily="2" charset="0"/>
            </a:endParaRPr>
          </a:p>
          <a:p>
            <a:pPr hangingPunct="1"/>
            <a:r>
              <a:rPr lang="en-US" sz="900" dirty="0">
                <a:latin typeface="Capital Group Sans" panose="02000503000000020004" pitchFamily="2" charset="0"/>
              </a:rPr>
              <a:t>*Largest by assets, according to the </a:t>
            </a:r>
            <a:r>
              <a:rPr lang="en-US" sz="900" i="1" dirty="0">
                <a:latin typeface="Capital Group Sans" panose="02000503000000020004" pitchFamily="2" charset="0"/>
              </a:rPr>
              <a:t>529 Quarterly Data Update, Fourth Quarter 2025</a:t>
            </a:r>
            <a:r>
              <a:rPr lang="en-US" sz="900" dirty="0">
                <a:latin typeface="Capital Group Sans" panose="02000503000000020004" pitchFamily="2" charset="0"/>
              </a:rPr>
              <a:t> from ISS Market Intelligence. As of December 31, 2025, </a:t>
            </a:r>
            <a:r>
              <a:rPr lang="en-US" sz="900" dirty="0" err="1">
                <a:latin typeface="Capital Group Sans" panose="02000503000000020004" pitchFamily="2" charset="0"/>
              </a:rPr>
              <a:t>CollegeAmerica’s</a:t>
            </a:r>
            <a:r>
              <a:rPr lang="en-US" sz="900" dirty="0">
                <a:latin typeface="Capital Group Sans" panose="02000503000000020004" pitchFamily="2" charset="0"/>
              </a:rPr>
              <a:t> assets under management </a:t>
            </a:r>
            <a:br>
              <a:rPr lang="en-US" sz="900" dirty="0">
                <a:latin typeface="Capital Group Sans" panose="02000503000000020004" pitchFamily="2" charset="0"/>
              </a:rPr>
            </a:br>
            <a:r>
              <a:rPr lang="en-US" sz="900" dirty="0">
                <a:latin typeface="Capital Group Sans" panose="02000503000000020004" pitchFamily="2" charset="0"/>
              </a:rPr>
              <a:t>  (AUM) was $109.0 billion. </a:t>
            </a:r>
          </a:p>
          <a:p>
            <a:pPr hangingPunct="1"/>
            <a:r>
              <a:rPr lang="en-US" sz="900" baseline="30000" dirty="0">
                <a:latin typeface="Capital Group Sans" panose="02000503000000020004" pitchFamily="2" charset="0"/>
              </a:rPr>
              <a:t>†</a:t>
            </a:r>
            <a:r>
              <a:rPr lang="en-US" sz="900" dirty="0">
                <a:latin typeface="Capital Group Sans" panose="02000503000000020004" pitchFamily="2" charset="0"/>
              </a:rPr>
              <a:t>Source: Morningstar, as of November 10, 2025. Ratings are based on the following criteria: process, people, parent and price. Prior to 2020, the ratings' criteria were process, people, </a:t>
            </a:r>
            <a:br>
              <a:rPr lang="en-US" sz="900" dirty="0">
                <a:latin typeface="Capital Group Sans" panose="02000503000000020004" pitchFamily="2" charset="0"/>
              </a:rPr>
            </a:br>
            <a:r>
              <a:rPr lang="en-US" sz="900" dirty="0">
                <a:latin typeface="Capital Group Sans" panose="02000503000000020004" pitchFamily="2" charset="0"/>
              </a:rPr>
              <a:t>  parent, price and performance. </a:t>
            </a:r>
          </a:p>
          <a:p>
            <a:pPr hangingPunct="1"/>
            <a:r>
              <a:rPr lang="en-US" sz="900" baseline="30000" dirty="0">
                <a:latin typeface="Capital Group Sans" panose="02000503000000020004" pitchFamily="2" charset="0"/>
              </a:rPr>
              <a:t>‡</a:t>
            </a:r>
            <a:r>
              <a:rPr lang="en-US" sz="900" i="1" baseline="0" dirty="0">
                <a:latin typeface="Capital Group Sans" panose="02000503000000020004" pitchFamily="2" charset="0"/>
              </a:rPr>
              <a:t>529 College Savings Quarterly Fee Analysis, </a:t>
            </a:r>
            <a:r>
              <a:rPr lang="en-US" sz="900" i="1" dirty="0">
                <a:latin typeface="Capital Group Sans" panose="02000503000000020004" pitchFamily="2" charset="0"/>
              </a:rPr>
              <a:t>Fourth</a:t>
            </a:r>
            <a:r>
              <a:rPr lang="en-US" sz="900" i="1" baseline="0" dirty="0">
                <a:latin typeface="Capital Group Sans" panose="02000503000000020004" pitchFamily="2" charset="0"/>
              </a:rPr>
              <a:t> Quarter 2025</a:t>
            </a:r>
            <a:r>
              <a:rPr lang="en-US" sz="900" baseline="0" dirty="0">
                <a:latin typeface="Capital Group Sans" panose="02000503000000020004" pitchFamily="2" charset="0"/>
              </a:rPr>
              <a:t> from ISS Market Intelligence. </a:t>
            </a:r>
            <a:r>
              <a:rPr lang="en-US" sz="900" baseline="0" dirty="0" err="1">
                <a:latin typeface="Capital Group Sans" panose="02000503000000020004" pitchFamily="2" charset="0"/>
              </a:rPr>
              <a:t>CollegeAmerica’s</a:t>
            </a:r>
            <a:r>
              <a:rPr lang="en-US" sz="900" baseline="0" dirty="0">
                <a:latin typeface="Capital Group Sans" panose="02000503000000020004" pitchFamily="2" charset="0"/>
              </a:rPr>
              <a:t> fees were in the lowest fee </a:t>
            </a:r>
            <a:r>
              <a:rPr lang="en-US" sz="900" dirty="0">
                <a:latin typeface="Capital Group Sans" panose="02000503000000020004" pitchFamily="2" charset="0"/>
              </a:rPr>
              <a:t>tertile</a:t>
            </a:r>
            <a:r>
              <a:rPr lang="en-US" sz="900" baseline="0" dirty="0">
                <a:latin typeface="Capital Group Sans" panose="02000503000000020004" pitchFamily="2" charset="0"/>
              </a:rPr>
              <a:t> of the 31 national advisor-sold 529 </a:t>
            </a:r>
            <a:br>
              <a:rPr lang="en-US" sz="900" baseline="0" dirty="0">
                <a:latin typeface="Capital Group Sans" panose="02000503000000020004" pitchFamily="2" charset="0"/>
              </a:rPr>
            </a:br>
            <a:r>
              <a:rPr lang="en-US" sz="900" baseline="0" dirty="0">
                <a:latin typeface="Capital Group Sans" panose="02000503000000020004" pitchFamily="2" charset="0"/>
              </a:rPr>
              <a:t>  plans and in the lowest fee quartile of the 28 national fee-based, advisor-sold 529 plans, based on the average annual asset-based fees that included </a:t>
            </a:r>
            <a:r>
              <a:rPr lang="en-US" sz="900" baseline="0" dirty="0" err="1">
                <a:latin typeface="Capital Group Sans" panose="02000503000000020004" pitchFamily="2" charset="0"/>
              </a:rPr>
              <a:t>CollegeAmerica's</a:t>
            </a:r>
            <a:r>
              <a:rPr lang="en-US" sz="900" baseline="0" dirty="0">
                <a:latin typeface="Capital Group Sans" panose="02000503000000020004" pitchFamily="2" charset="0"/>
              </a:rPr>
              <a:t> Class </a:t>
            </a:r>
            <a:br>
              <a:rPr lang="en-US" sz="900" baseline="0" dirty="0">
                <a:latin typeface="Capital Group Sans" panose="02000503000000020004" pitchFamily="2" charset="0"/>
              </a:rPr>
            </a:br>
            <a:r>
              <a:rPr lang="en-US" sz="900" baseline="0" dirty="0">
                <a:latin typeface="Capital Group Sans" panose="02000503000000020004" pitchFamily="2" charset="0"/>
              </a:rPr>
              <a:t>  529-A and 529-F-3 shares, respectively. </a:t>
            </a:r>
          </a:p>
        </p:txBody>
      </p:sp>
      <p:sp>
        <p:nvSpPr>
          <p:cNvPr id="7" name="Slide Number Placeholder 3">
            <a:extLst>
              <a:ext uri="{FF2B5EF4-FFF2-40B4-BE49-F238E27FC236}">
                <a16:creationId xmlns:a16="http://schemas.microsoft.com/office/drawing/2014/main" id="{F84FB1E8-1825-459E-BE40-E043DD6F749A}"/>
              </a:ext>
              <a:ext uri="{C183D7F6-B498-43B3-948B-1728B52AA6E4}">
                <adec:decorative xmlns:adec="http://schemas.microsoft.com/office/drawing/2017/decorative" val="1"/>
              </a:ext>
            </a:extLst>
          </p:cNvPr>
          <p:cNvSpPr txBox="1">
            <a:spLocks/>
          </p:cNvSpPr>
          <p:nvPr/>
        </p:nvSpPr>
        <p:spPr>
          <a:xfrm>
            <a:off x="10908058" y="6400800"/>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rgbClr val="7D726D"/>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nSpc>
                <a:spcPct val="110000"/>
              </a:lnSpc>
              <a:spcBef>
                <a:spcPts val="1200"/>
              </a:spcBef>
            </a:pPr>
            <a:fld id="{86CB4B4D-7CA3-9044-876B-883B54F8677D}" type="slidenum">
              <a:rPr lang="en-US" smtClean="0">
                <a:latin typeface="Capital Group Sans" panose="02000503000000020004" pitchFamily="2" charset="0"/>
              </a:rPr>
              <a:pPr>
                <a:lnSpc>
                  <a:spcPct val="110000"/>
                </a:lnSpc>
                <a:spcBef>
                  <a:spcPts val="1200"/>
                </a:spcBef>
              </a:pPr>
              <a:t>19</a:t>
            </a:fld>
            <a:endParaRPr lang="en-US" dirty="0">
              <a:latin typeface="Capital Group Sans" panose="02000503000000020004" pitchFamily="2" charset="0"/>
            </a:endParaRPr>
          </a:p>
        </p:txBody>
      </p:sp>
    </p:spTree>
    <p:extLst>
      <p:ext uri="{BB962C8B-B14F-4D97-AF65-F5344CB8AC3E}">
        <p14:creationId xmlns:p14="http://schemas.microsoft.com/office/powerpoint/2010/main" val="173133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2492B0-D3D0-D14B-A247-0CB0D4551ED1}"/>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sp>
        <p:nvSpPr>
          <p:cNvPr id="7" name="Text Placeholder 6"/>
          <p:cNvSpPr>
            <a:spLocks noGrp="1"/>
          </p:cNvSpPr>
          <p:nvPr>
            <p:ph type="body" sz="quarter" idx="15"/>
          </p:nvPr>
        </p:nvSpPr>
        <p:spPr>
          <a:xfrm>
            <a:off x="804679" y="626267"/>
            <a:ext cx="11048941" cy="620078"/>
          </a:xfrm>
        </p:spPr>
        <p:txBody>
          <a:bodyPr/>
          <a:lstStyle/>
          <a:p>
            <a:r>
              <a:rPr lang="en-US" sz="3600" b="1" dirty="0">
                <a:solidFill>
                  <a:srgbClr val="0068AE"/>
                </a:solidFill>
              </a:rPr>
              <a:t>It’s all about YOU!</a:t>
            </a:r>
          </a:p>
        </p:txBody>
      </p:sp>
      <p:sp>
        <p:nvSpPr>
          <p:cNvPr id="903" name="Key takeaways"/>
          <p:cNvSpPr txBox="1">
            <a:spLocks noGrp="1"/>
          </p:cNvSpPr>
          <p:nvPr>
            <p:ph type="title"/>
          </p:nvPr>
        </p:nvSpPr>
        <p:spPr>
          <a:xfrm>
            <a:off x="804679" y="871570"/>
            <a:ext cx="11048207" cy="822960"/>
          </a:xfrm>
        </p:spPr>
        <p:txBody>
          <a:bodyPr/>
          <a:lstStyle/>
          <a:p>
            <a:r>
              <a:rPr lang="en-US" dirty="0">
                <a:solidFill>
                  <a:srgbClr val="0068AE">
                    <a:alpha val="75000"/>
                  </a:srgbClr>
                </a:solidFill>
              </a:rPr>
              <a:t>Set up time to meet with me to help you: </a:t>
            </a:r>
          </a:p>
        </p:txBody>
      </p:sp>
      <p:sp>
        <p:nvSpPr>
          <p:cNvPr id="905"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fld id="{86CB4B4D-7CA3-9044-876B-883B54F8677D}" type="slidenum">
              <a:rPr lang="en-US" smtClean="0">
                <a:solidFill>
                  <a:srgbClr val="7D726D"/>
                </a:solidFill>
              </a:rPr>
              <a:pPr/>
              <a:t>20</a:t>
            </a:fld>
            <a:endParaRPr lang="en-US" dirty="0">
              <a:solidFill>
                <a:srgbClr val="7D726D"/>
              </a:solidFill>
            </a:endParaRPr>
          </a:p>
        </p:txBody>
      </p:sp>
      <p:sp>
        <p:nvSpPr>
          <p:cNvPr id="904" name="01 Conditions are improving and valuations are relatively attractive.…"/>
          <p:cNvSpPr txBox="1">
            <a:spLocks noGrp="1"/>
          </p:cNvSpPr>
          <p:nvPr>
            <p:ph type="body" sz="quarter" idx="14"/>
          </p:nvPr>
        </p:nvSpPr>
        <p:spPr>
          <a:xfrm>
            <a:off x="805414" y="2180570"/>
            <a:ext cx="5595386" cy="4146731"/>
          </a:xfrm>
        </p:spPr>
        <p:txBody>
          <a:bodyPr/>
          <a:lstStyle/>
          <a:p>
            <a:pPr marL="342900" indent="-342900">
              <a:buFont typeface="Arial" charset="0"/>
              <a:buChar char="•"/>
            </a:pPr>
            <a:r>
              <a:rPr lang="en-US" sz="2000" dirty="0">
                <a:solidFill>
                  <a:schemeClr val="tx1">
                    <a:lumMod val="75000"/>
                    <a:lumOff val="25000"/>
                  </a:schemeClr>
                </a:solidFill>
              </a:rPr>
              <a:t>Build a </a:t>
            </a:r>
            <a:r>
              <a:rPr lang="en-US" sz="2000" dirty="0" err="1">
                <a:solidFill>
                  <a:schemeClr val="tx1">
                    <a:lumMod val="75000"/>
                    <a:lumOff val="25000"/>
                  </a:schemeClr>
                </a:solidFill>
              </a:rPr>
              <a:t>CollegeAmerica</a:t>
            </a:r>
            <a:r>
              <a:rPr lang="en-US" sz="2000" dirty="0">
                <a:solidFill>
                  <a:schemeClr val="tx1">
                    <a:lumMod val="75000"/>
                    <a:lumOff val="25000"/>
                  </a:schemeClr>
                </a:solidFill>
              </a:rPr>
              <a:t> plan tailored to your needs</a:t>
            </a:r>
          </a:p>
          <a:p>
            <a:pPr marL="342900" indent="-342900">
              <a:buFont typeface="Arial" charset="0"/>
              <a:buChar char="•"/>
            </a:pPr>
            <a:r>
              <a:rPr lang="en-US" sz="2000" dirty="0">
                <a:solidFill>
                  <a:schemeClr val="tx1">
                    <a:lumMod val="75000"/>
                    <a:lumOff val="25000"/>
                  </a:schemeClr>
                </a:solidFill>
              </a:rPr>
              <a:t>Select your investments</a:t>
            </a:r>
          </a:p>
          <a:p>
            <a:pPr marL="342900" indent="-342900">
              <a:buFont typeface="Arial" charset="0"/>
              <a:buChar char="•"/>
            </a:pPr>
            <a:r>
              <a:rPr lang="en-US" sz="2000" dirty="0">
                <a:solidFill>
                  <a:schemeClr val="tx1">
                    <a:lumMod val="75000"/>
                    <a:lumOff val="25000"/>
                  </a:schemeClr>
                </a:solidFill>
              </a:rPr>
              <a:t>Open your account and start investing</a:t>
            </a:r>
          </a:p>
        </p:txBody>
      </p:sp>
      <p:sp>
        <p:nvSpPr>
          <p:cNvPr id="2" name="© The Capital Group Companies, Inc.">
            <a:extLst>
              <a:ext uri="{FF2B5EF4-FFF2-40B4-BE49-F238E27FC236}">
                <a16:creationId xmlns:a16="http://schemas.microsoft.com/office/drawing/2014/main" id="{F4F7AD91-63EA-29CE-4C87-5D6429B8086A}"/>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tx1">
                    <a:lumMod val="75000"/>
                    <a:lumOff val="25000"/>
                  </a:schemeClr>
                </a:solidFill>
                <a:latin typeface="Capital Group Sans" panose="02000503000000020004" pitchFamily="2" charset="0"/>
              </a:rPr>
              <a:t>© 2026 Capital Group. All rights reserved.</a:t>
            </a:r>
            <a:endParaRPr sz="800"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36962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03"/>
                                        </p:tgtEl>
                                        <p:attrNameLst>
                                          <p:attrName>style.visibility</p:attrName>
                                        </p:attrNameLst>
                                      </p:cBhvr>
                                      <p:to>
                                        <p:strVal val="visible"/>
                                      </p:to>
                                    </p:set>
                                    <p:animEffect transition="in" filter="fade">
                                      <p:cBhvr>
                                        <p:cTn id="7" dur="500"/>
                                        <p:tgtEl>
                                          <p:spTgt spid="90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04">
                                            <p:bg/>
                                          </p:spTgt>
                                        </p:tgtEl>
                                        <p:attrNameLst>
                                          <p:attrName>style.visibility</p:attrName>
                                        </p:attrNameLst>
                                      </p:cBhvr>
                                      <p:to>
                                        <p:strVal val="visible"/>
                                      </p:to>
                                    </p:set>
                                    <p:animEffect transition="in" filter="fade">
                                      <p:cBhvr>
                                        <p:cTn id="13" dur="500"/>
                                        <p:tgtEl>
                                          <p:spTgt spid="904">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04">
                                            <p:txEl>
                                              <p:pRg st="0" end="0"/>
                                            </p:txEl>
                                          </p:spTgt>
                                        </p:tgtEl>
                                        <p:attrNameLst>
                                          <p:attrName>style.visibility</p:attrName>
                                        </p:attrNameLst>
                                      </p:cBhvr>
                                      <p:to>
                                        <p:strVal val="visible"/>
                                      </p:to>
                                    </p:set>
                                    <p:animEffect transition="in" filter="fade">
                                      <p:cBhvr>
                                        <p:cTn id="16" dur="500"/>
                                        <p:tgtEl>
                                          <p:spTgt spid="90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04">
                                            <p:txEl>
                                              <p:pRg st="1" end="1"/>
                                            </p:txEl>
                                          </p:spTgt>
                                        </p:tgtEl>
                                        <p:attrNameLst>
                                          <p:attrName>style.visibility</p:attrName>
                                        </p:attrNameLst>
                                      </p:cBhvr>
                                      <p:to>
                                        <p:strVal val="visible"/>
                                      </p:to>
                                    </p:set>
                                    <p:animEffect transition="in" filter="fade">
                                      <p:cBhvr>
                                        <p:cTn id="21" dur="500"/>
                                        <p:tgtEl>
                                          <p:spTgt spid="904">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04">
                                            <p:txEl>
                                              <p:pRg st="2" end="2"/>
                                            </p:txEl>
                                          </p:spTgt>
                                        </p:tgtEl>
                                        <p:attrNameLst>
                                          <p:attrName>style.visibility</p:attrName>
                                        </p:attrNameLst>
                                      </p:cBhvr>
                                      <p:to>
                                        <p:strVal val="visible"/>
                                      </p:to>
                                    </p:set>
                                    <p:animEffect transition="in" filter="fade">
                                      <p:cBhvr>
                                        <p:cTn id="24" dur="500"/>
                                        <p:tgtEl>
                                          <p:spTgt spid="9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03" grpId="0"/>
      <p:bldP spid="904"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solidFill>
                  <a:srgbClr val="0068AE"/>
                </a:solidFill>
              </a:rPr>
              <a:t>Easy-to-use online resources and tools</a:t>
            </a:r>
          </a:p>
        </p:txBody>
      </p:sp>
      <p:sp>
        <p:nvSpPr>
          <p:cNvPr id="905"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fld id="{86CB4B4D-7CA3-9044-876B-883B54F8677D}" type="slidenum">
              <a:rPr lang="en-US" smtClean="0"/>
              <a:pPr/>
              <a:t>21</a:t>
            </a:fld>
            <a:endParaRPr lang="en-US" dirty="0"/>
          </a:p>
        </p:txBody>
      </p:sp>
      <p:sp>
        <p:nvSpPr>
          <p:cNvPr id="15" name="Text Placeholder 5">
            <a:extLst>
              <a:ext uri="{FF2B5EF4-FFF2-40B4-BE49-F238E27FC236}">
                <a16:creationId xmlns:a16="http://schemas.microsoft.com/office/drawing/2014/main" id="{90E24CAB-EC61-4FA3-8F13-340201A804AB}"/>
              </a:ext>
            </a:extLst>
          </p:cNvPr>
          <p:cNvSpPr txBox="1">
            <a:spLocks/>
          </p:cNvSpPr>
          <p:nvPr/>
        </p:nvSpPr>
        <p:spPr>
          <a:xfrm>
            <a:off x="571498" y="805480"/>
            <a:ext cx="11202382" cy="66751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0" i="0" u="none" strike="noStrike" cap="none" spc="0" baseline="0" dirty="0">
                <a:ln>
                  <a:noFill/>
                </a:ln>
                <a:solidFill>
                  <a:schemeClr val="accent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dirty="0">
                <a:solidFill>
                  <a:srgbClr val="0068AE"/>
                </a:solidFill>
                <a:latin typeface="Capital Group Sans" panose="02000503000000020004" pitchFamily="2" charset="0"/>
              </a:rPr>
              <a:t>Saving for college webpage on </a:t>
            </a:r>
            <a:r>
              <a:rPr lang="en-US" dirty="0">
                <a:solidFill>
                  <a:srgbClr val="0068AE"/>
                </a:solidFill>
                <a:latin typeface="Capital Group Sans" panose="02000503000000020004" pitchFamily="2" charset="0"/>
                <a:hlinkClick r:id="rId3">
                  <a:extLst>
                    <a:ext uri="{A12FA001-AC4F-418D-AE19-62706E023703}">
                      <ahyp:hlinkClr xmlns:ahyp="http://schemas.microsoft.com/office/drawing/2018/hyperlinkcolor" val="tx"/>
                    </a:ext>
                  </a:extLst>
                </a:hlinkClick>
              </a:rPr>
              <a:t>capitalgroup.com/individual/planning/college-savings.html</a:t>
            </a:r>
            <a:endParaRPr lang="en-US" dirty="0">
              <a:solidFill>
                <a:srgbClr val="0068AE"/>
              </a:solidFill>
              <a:latin typeface="Capital Group Sans" panose="02000503000000020004" pitchFamily="2" charset="0"/>
            </a:endParaRPr>
          </a:p>
          <a:p>
            <a:endParaRPr lang="en-US" dirty="0">
              <a:solidFill>
                <a:srgbClr val="0068AE"/>
              </a:solidFill>
              <a:latin typeface="Capital Group Sans" panose="02000503000000020004" pitchFamily="2" charset="0"/>
            </a:endParaRPr>
          </a:p>
        </p:txBody>
      </p:sp>
      <p:sp>
        <p:nvSpPr>
          <p:cNvPr id="4" name="TextBox 3">
            <a:extLst>
              <a:ext uri="{FF2B5EF4-FFF2-40B4-BE49-F238E27FC236}">
                <a16:creationId xmlns:a16="http://schemas.microsoft.com/office/drawing/2014/main" id="{C4048956-6167-A22D-7FB7-66AA31EDA38B}"/>
              </a:ext>
            </a:extLst>
          </p:cNvPr>
          <p:cNvSpPr txBox="1"/>
          <p:nvPr/>
        </p:nvSpPr>
        <p:spPr>
          <a:xfrm>
            <a:off x="533789" y="5834217"/>
            <a:ext cx="11416473" cy="461665"/>
          </a:xfrm>
          <a:prstGeom prst="rect">
            <a:avLst/>
          </a:prstGeom>
          <a:ln w="12700">
            <a:miter lim="400000"/>
          </a:ln>
        </p:spPr>
        <p:txBody>
          <a:bodyPr wrap="square" lIns="0" tIns="0" rIns="0" bIns="0" rtlCol="0">
            <a:spAutoFit/>
          </a:bodyPr>
          <a:lstStyle/>
          <a:p>
            <a:pPr algn="l"/>
            <a:r>
              <a:rPr lang="en-US" sz="1000" dirty="0">
                <a:solidFill>
                  <a:schemeClr val="accent5"/>
                </a:solidFill>
                <a:latin typeface="Capital Group Sans" panose="02000503000000020004" pitchFamily="2" charset="0"/>
              </a:rPr>
              <a:t>Footnote/Important information:</a:t>
            </a:r>
          </a:p>
          <a:p>
            <a:pPr algn="l"/>
            <a:r>
              <a:rPr lang="en-US" sz="1000" dirty="0">
                <a:solidFill>
                  <a:srgbClr val="212121"/>
                </a:solidFill>
                <a:latin typeface="Capital Group Sans" panose="02000503000000020004" pitchFamily="2" charset="0"/>
              </a:rPr>
              <a:t>*Largest by assets, according to the </a:t>
            </a:r>
            <a:r>
              <a:rPr lang="en-US" sz="1000" i="1" dirty="0">
                <a:solidFill>
                  <a:srgbClr val="212121"/>
                </a:solidFill>
                <a:latin typeface="Capital Group Sans" panose="02000503000000020004" pitchFamily="2" charset="0"/>
              </a:rPr>
              <a:t>529 Quarterly Data Update, Third Quarter 2025 </a:t>
            </a:r>
            <a:r>
              <a:rPr lang="en-US" sz="1000" i="0" dirty="0">
                <a:solidFill>
                  <a:srgbClr val="212121"/>
                </a:solidFill>
                <a:latin typeface="Capital Group Sans" panose="02000503000000020004" pitchFamily="2" charset="0"/>
              </a:rPr>
              <a:t>from ISS Market Intelligence. As of </a:t>
            </a:r>
            <a:r>
              <a:rPr lang="en-US" sz="1000" dirty="0">
                <a:solidFill>
                  <a:srgbClr val="212121"/>
                </a:solidFill>
                <a:latin typeface="Capital Group Sans" panose="02000503000000020004" pitchFamily="2" charset="0"/>
              </a:rPr>
              <a:t>December 31, </a:t>
            </a:r>
            <a:r>
              <a:rPr lang="en-US" sz="1000" i="0" dirty="0">
                <a:solidFill>
                  <a:srgbClr val="212121"/>
                </a:solidFill>
                <a:latin typeface="Capital Group Sans" panose="02000503000000020004" pitchFamily="2" charset="0"/>
              </a:rPr>
              <a:t>2025, </a:t>
            </a:r>
            <a:r>
              <a:rPr lang="en-US" sz="1000" i="0" dirty="0" err="1">
                <a:solidFill>
                  <a:srgbClr val="212121"/>
                </a:solidFill>
                <a:latin typeface="Capital Group Sans" panose="02000503000000020004" pitchFamily="2" charset="0"/>
              </a:rPr>
              <a:t>CollegeAmerica’s</a:t>
            </a:r>
            <a:r>
              <a:rPr lang="en-US" sz="1000" i="0" dirty="0">
                <a:solidFill>
                  <a:srgbClr val="212121"/>
                </a:solidFill>
                <a:latin typeface="Capital Group Sans" panose="02000503000000020004" pitchFamily="2" charset="0"/>
              </a:rPr>
              <a:t> assets under</a:t>
            </a:r>
            <a:r>
              <a:rPr lang="en-US" sz="1000" dirty="0">
                <a:solidFill>
                  <a:srgbClr val="212121"/>
                </a:solidFill>
                <a:latin typeface="Capital Group Sans" panose="02000503000000020004" pitchFamily="2" charset="0"/>
              </a:rPr>
              <a:t> </a:t>
            </a:r>
            <a:br>
              <a:rPr lang="en-US" sz="1000" dirty="0">
                <a:solidFill>
                  <a:srgbClr val="212121"/>
                </a:solidFill>
                <a:latin typeface="Capital Group Sans" panose="02000503000000020004" pitchFamily="2" charset="0"/>
              </a:rPr>
            </a:br>
            <a:r>
              <a:rPr lang="en-US" sz="1000" dirty="0">
                <a:solidFill>
                  <a:srgbClr val="212121"/>
                </a:solidFill>
                <a:latin typeface="Capital Group Sans" panose="02000503000000020004" pitchFamily="2" charset="0"/>
              </a:rPr>
              <a:t>  </a:t>
            </a:r>
            <a:r>
              <a:rPr lang="en-US" sz="1000" i="0" dirty="0">
                <a:solidFill>
                  <a:srgbClr val="212121"/>
                </a:solidFill>
                <a:latin typeface="Capital Group Sans" panose="02000503000000020004" pitchFamily="2" charset="0"/>
              </a:rPr>
              <a:t>management (AUM) was $109.0 billion.</a:t>
            </a:r>
            <a:endParaRPr lang="en-US" sz="1000" i="0" dirty="0">
              <a:solidFill>
                <a:prstClr val="black"/>
              </a:solidFill>
              <a:latin typeface="Capital Group Sans" panose="02000503000000020004" pitchFamily="2" charset="0"/>
            </a:endParaRPr>
          </a:p>
        </p:txBody>
      </p:sp>
      <p:grpSp>
        <p:nvGrpSpPr>
          <p:cNvPr id="7" name="Group 6" descr="Screenshot of the Saving for college webpage at capitalgroup.com/individual/planning/college-savings.html">
            <a:extLst>
              <a:ext uri="{FF2B5EF4-FFF2-40B4-BE49-F238E27FC236}">
                <a16:creationId xmlns:a16="http://schemas.microsoft.com/office/drawing/2014/main" id="{EE7A15B8-610A-B7BF-023E-C8C5AB2B3D27}"/>
              </a:ext>
            </a:extLst>
          </p:cNvPr>
          <p:cNvGrpSpPr/>
          <p:nvPr/>
        </p:nvGrpSpPr>
        <p:grpSpPr>
          <a:xfrm>
            <a:off x="73427" y="1563367"/>
            <a:ext cx="12045147" cy="4218779"/>
            <a:chOff x="318303" y="1744342"/>
            <a:chExt cx="11555394" cy="4047244"/>
          </a:xfrm>
        </p:grpSpPr>
        <p:graphicFrame>
          <p:nvGraphicFramePr>
            <p:cNvPr id="6" name="Object 5">
              <a:extLst>
                <a:ext uri="{FF2B5EF4-FFF2-40B4-BE49-F238E27FC236}">
                  <a16:creationId xmlns:a16="http://schemas.microsoft.com/office/drawing/2014/main" id="{FF4C1D5D-A082-C303-EE45-053049409707}"/>
                </a:ext>
              </a:extLst>
            </p:cNvPr>
            <p:cNvGraphicFramePr>
              <a:graphicFrameLocks noChangeAspect="1"/>
            </p:cNvGraphicFramePr>
            <p:nvPr>
              <p:extLst>
                <p:ext uri="{D42A27DB-BD31-4B8C-83A1-F6EECF244321}">
                  <p14:modId xmlns:p14="http://schemas.microsoft.com/office/powerpoint/2010/main" val="2628948140"/>
                </p:ext>
              </p:extLst>
            </p:nvPr>
          </p:nvGraphicFramePr>
          <p:xfrm>
            <a:off x="318303" y="1744342"/>
            <a:ext cx="11555394" cy="4047244"/>
          </p:xfrm>
          <a:graphic>
            <a:graphicData uri="http://schemas.openxmlformats.org/presentationml/2006/ole">
              <mc:AlternateContent xmlns:mc="http://schemas.openxmlformats.org/markup-compatibility/2006">
                <mc:Choice xmlns:v="urn:schemas-microsoft-com:vml" Requires="v">
                  <p:oleObj r:id="rId4" imgW="4817936" imgH="1688211" progId="">
                    <p:embed/>
                  </p:oleObj>
                </mc:Choice>
                <mc:Fallback>
                  <p:oleObj r:id="rId4" imgW="4817936" imgH="1688211" progId="">
                    <p:embed/>
                    <p:pic>
                      <p:nvPicPr>
                        <p:cNvPr id="6" name="Object 5">
                          <a:extLst>
                            <a:ext uri="{FF2B5EF4-FFF2-40B4-BE49-F238E27FC236}">
                              <a16:creationId xmlns:a16="http://schemas.microsoft.com/office/drawing/2014/main" id="{FF4C1D5D-A082-C303-EE45-053049409707}"/>
                            </a:ext>
                          </a:extLst>
                        </p:cNvPr>
                        <p:cNvPicPr/>
                        <p:nvPr/>
                      </p:nvPicPr>
                      <p:blipFill>
                        <a:blip r:embed="rId5">
                          <a:alphaModFix/>
                        </a:blip>
                        <a:stretch>
                          <a:fillRect/>
                        </a:stretch>
                      </p:blipFill>
                      <p:spPr>
                        <a:xfrm>
                          <a:off x="318303" y="1744342"/>
                          <a:ext cx="11555394" cy="4047244"/>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CDF6F751-07AB-B11F-1B67-8781F5A418C0}"/>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0683" y="4557810"/>
              <a:ext cx="1643870" cy="266307"/>
            </a:xfrm>
            <a:prstGeom prst="rect">
              <a:avLst/>
            </a:prstGeom>
          </p:spPr>
        </p:pic>
      </p:grpSp>
    </p:spTree>
    <p:extLst>
      <p:ext uri="{BB962C8B-B14F-4D97-AF65-F5344CB8AC3E}">
        <p14:creationId xmlns:p14="http://schemas.microsoft.com/office/powerpoint/2010/main" val="268343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DC4077-9816-4165-BC0F-6B9FBD27F310}"/>
              </a:ext>
              <a:ext uri="{C183D7F6-B498-43B3-948B-1728B52AA6E4}">
                <adec:decorative xmlns:adec="http://schemas.microsoft.com/office/drawing/2017/decorative" val="1"/>
              </a:ext>
            </a:extLst>
          </p:cNvPr>
          <p:cNvSpPr/>
          <p:nvPr/>
        </p:nvSpPr>
        <p:spPr>
          <a:xfrm>
            <a:off x="-399" y="0"/>
            <a:ext cx="12192000" cy="6858000"/>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0068AE"/>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solidFill>
                  <a:schemeClr val="bg1"/>
                </a:solidFill>
              </a:rPr>
              <a:pPr/>
              <a:t>22</a:t>
            </a:fld>
            <a:endParaRPr lang="en-US" dirty="0">
              <a:solidFill>
                <a:schemeClr val="bg1"/>
              </a:solidFill>
            </a:endParaRPr>
          </a:p>
        </p:txBody>
      </p:sp>
      <p:sp>
        <p:nvSpPr>
          <p:cNvPr id="2" name="Title 1">
            <a:extLst>
              <a:ext uri="{FF2B5EF4-FFF2-40B4-BE49-F238E27FC236}">
                <a16:creationId xmlns:a16="http://schemas.microsoft.com/office/drawing/2014/main" id="{2D8FAE70-6752-96C0-32D4-BCC18AEBA45F}"/>
              </a:ext>
            </a:extLst>
          </p:cNvPr>
          <p:cNvSpPr>
            <a:spLocks noGrp="1"/>
          </p:cNvSpPr>
          <p:nvPr>
            <p:ph type="title"/>
          </p:nvPr>
        </p:nvSpPr>
        <p:spPr>
          <a:xfrm>
            <a:off x="672607" y="3521689"/>
            <a:ext cx="11048207" cy="822960"/>
          </a:xfrm>
        </p:spPr>
        <p:txBody>
          <a:bodyPr/>
          <a:lstStyle/>
          <a:p>
            <a:pPr algn="ctr" rtl="0" fontAlgn="auto" latinLnBrk="0" hangingPunct="0"/>
            <a:r>
              <a:rPr lang="en-US" sz="4500" b="1" i="0" spc="0" baseline="0" dirty="0">
                <a:ln>
                  <a:noFill/>
                </a:ln>
                <a:solidFill>
                  <a:srgbClr val="FFFFFF"/>
                </a:solidFill>
                <a:effectLst/>
                <a:ea typeface="Avenir Next LT Com Regular" panose="020B0503020202020204"/>
                <a:cs typeface="Avenir Next LT Com Regular" panose="020B0503020202020204"/>
              </a:rPr>
              <a:t>Questions?</a:t>
            </a:r>
            <a:endParaRPr lang="en-US" sz="4500" dirty="0">
              <a:effectLst/>
            </a:endParaRPr>
          </a:p>
          <a:p>
            <a:pPr algn="ctr"/>
            <a:endParaRPr lang="en-US" sz="4500" dirty="0"/>
          </a:p>
        </p:txBody>
      </p:sp>
      <p:sp>
        <p:nvSpPr>
          <p:cNvPr id="3" name="© The Capital Group Companies, Inc.">
            <a:extLst>
              <a:ext uri="{FF2B5EF4-FFF2-40B4-BE49-F238E27FC236}">
                <a16:creationId xmlns:a16="http://schemas.microsoft.com/office/drawing/2014/main" id="{3BF3A1C4-32F1-87F6-6093-1598BCB17B40}"/>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Capital Group Sans" panose="02000503000000020004" pitchFamily="2" charset="0"/>
              </a:rPr>
              <a:t>© 2026 Capital Group. All rights reserved.</a:t>
            </a:r>
            <a:endParaRPr sz="80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419519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0E3A8E5-48E8-4D4E-B765-9415CEFAD402}"/>
              </a:ext>
            </a:extLst>
          </p:cNvPr>
          <p:cNvSpPr>
            <a:spLocks noGrp="1"/>
          </p:cNvSpPr>
          <p:nvPr>
            <p:ph type="title"/>
          </p:nvPr>
        </p:nvSpPr>
        <p:spPr>
          <a:xfrm>
            <a:off x="571498" y="0"/>
            <a:ext cx="11048207" cy="822960"/>
          </a:xfrm>
        </p:spPr>
        <p:txBody>
          <a:bodyPr/>
          <a:lstStyle/>
          <a:p>
            <a:r>
              <a:rPr lang="en-US" dirty="0">
                <a:solidFill>
                  <a:srgbClr val="0068AE"/>
                </a:solidFill>
              </a:rPr>
              <a:t>American Funds results</a:t>
            </a:r>
          </a:p>
        </p:txBody>
      </p:sp>
      <p:sp>
        <p:nvSpPr>
          <p:cNvPr id="13" name="Slide Number Placeholder 3">
            <a:extLst>
              <a:ext uri="{FF2B5EF4-FFF2-40B4-BE49-F238E27FC236}">
                <a16:creationId xmlns:a16="http://schemas.microsoft.com/office/drawing/2014/main" id="{9B08F989-D33E-4A8B-9C2C-9C0E14D75658}"/>
              </a:ext>
              <a:ext uri="{C183D7F6-B498-43B3-948B-1728B52AA6E4}">
                <adec:decorative xmlns:adec="http://schemas.microsoft.com/office/drawing/2017/decorative" val="1"/>
              </a:ext>
            </a:extLst>
          </p:cNvPr>
          <p:cNvSpPr>
            <a:spLocks noGrp="1"/>
          </p:cNvSpPr>
          <p:nvPr>
            <p:ph type="sldNum" sz="quarter" idx="11"/>
          </p:nvPr>
        </p:nvSpPr>
        <p:spPr>
          <a:xfrm>
            <a:off x="10908792" y="6400800"/>
            <a:ext cx="711647" cy="126509"/>
          </a:xfrm>
        </p:spPr>
        <p:txBody>
          <a:bodyPr/>
          <a:lstStyle/>
          <a:p>
            <a:pPr>
              <a:lnSpc>
                <a:spcPct val="110000"/>
              </a:lnSpc>
              <a:spcBef>
                <a:spcPts val="1200"/>
              </a:spcBef>
            </a:pPr>
            <a:fld id="{86CB4B4D-7CA3-9044-876B-883B54F8677D}" type="slidenum">
              <a:rPr lang="en-US" smtClean="0"/>
              <a:pPr>
                <a:lnSpc>
                  <a:spcPct val="110000"/>
                </a:lnSpc>
                <a:spcBef>
                  <a:spcPts val="1200"/>
                </a:spcBef>
              </a:pPr>
              <a:t>23</a:t>
            </a:fld>
            <a:endParaRPr lang="en-US" dirty="0"/>
          </a:p>
        </p:txBody>
      </p:sp>
      <p:sp>
        <p:nvSpPr>
          <p:cNvPr id="14" name="Text Placeholder 2">
            <a:extLst>
              <a:ext uri="{FF2B5EF4-FFF2-40B4-BE49-F238E27FC236}">
                <a16:creationId xmlns:a16="http://schemas.microsoft.com/office/drawing/2014/main" id="{77D81484-18DA-44B1-9955-FD99D6BA23E6}"/>
              </a:ext>
            </a:extLst>
          </p:cNvPr>
          <p:cNvSpPr txBox="1">
            <a:spLocks/>
          </p:cNvSpPr>
          <p:nvPr/>
        </p:nvSpPr>
        <p:spPr>
          <a:xfrm>
            <a:off x="571498" y="845695"/>
            <a:ext cx="11013486" cy="51815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lang="en-US" sz="2000" b="0" i="0" u="none" strike="noStrike" cap="none" spc="0" baseline="0" smtClean="0">
                <a:ln>
                  <a:noFill/>
                </a:ln>
                <a:solidFill>
                  <a:schemeClr val="accent1"/>
                </a:solidFill>
                <a:uFillTx/>
                <a:latin typeface="AvenirNext LT Com Regular" panose="020B0503020202020204" pitchFamily="34" charset="0"/>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dirty="0">
                <a:solidFill>
                  <a:srgbClr val="0068AE"/>
                </a:solidFill>
                <a:latin typeface="Capital Group Sans" panose="02000503000000020004" pitchFamily="2" charset="0"/>
              </a:rPr>
              <a:t>Average annual total returns for periods ended March 31, 2026</a:t>
            </a:r>
          </a:p>
        </p:txBody>
      </p:sp>
      <p:sp>
        <p:nvSpPr>
          <p:cNvPr id="16" name="Text Box 31">
            <a:extLst>
              <a:ext uri="{FF2B5EF4-FFF2-40B4-BE49-F238E27FC236}">
                <a16:creationId xmlns:a16="http://schemas.microsoft.com/office/drawing/2014/main" id="{16BE9A8D-3E4F-40D8-97B8-4B0F7FADC241}"/>
              </a:ext>
            </a:extLst>
          </p:cNvPr>
          <p:cNvSpPr txBox="1">
            <a:spLocks noChangeArrowheads="1"/>
          </p:cNvSpPr>
          <p:nvPr/>
        </p:nvSpPr>
        <p:spPr bwMode="auto">
          <a:xfrm>
            <a:off x="1644673" y="1386586"/>
            <a:ext cx="9128550" cy="1907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0">
            <a:noAutofit/>
          </a:bodyPr>
          <a:lstStyle>
            <a:lvl1pPr>
              <a:spcBef>
                <a:spcPct val="50000"/>
              </a:spcBef>
              <a:buChar char="•"/>
              <a:defRPr sz="2000" b="1">
                <a:solidFill>
                  <a:srgbClr val="000000"/>
                </a:solidFill>
                <a:latin typeface="AvenirNext LT Com Regular" charset="0"/>
                <a:ea typeface="MS PGothic" charset="-128"/>
                <a:cs typeface="Arial" charset="0"/>
              </a:defRPr>
            </a:lvl1pPr>
            <a:lvl2pPr marL="742950" indent="-285750">
              <a:spcBef>
                <a:spcPct val="50000"/>
              </a:spcBef>
              <a:buFont typeface="AvenirNext LT Pro Regular" charset="0"/>
              <a:buChar char="–"/>
              <a:defRPr sz="2000" b="1">
                <a:solidFill>
                  <a:srgbClr val="000000"/>
                </a:solidFill>
                <a:latin typeface="AvenirNext LT Com Regular" charset="0"/>
                <a:ea typeface="MS PGothic" charset="-128"/>
                <a:cs typeface="Arial" charset="0"/>
              </a:defRPr>
            </a:lvl2pPr>
            <a:lvl3pPr marL="1143000" indent="-228600">
              <a:spcBef>
                <a:spcPct val="50000"/>
              </a:spcBef>
              <a:buSzPct val="90000"/>
              <a:buChar char="•"/>
              <a:defRPr sz="2000" b="1">
                <a:solidFill>
                  <a:srgbClr val="000000"/>
                </a:solidFill>
                <a:latin typeface="AvenirNext LT Com Regular" charset="0"/>
                <a:ea typeface="MS PGothic" charset="-128"/>
                <a:cs typeface="Arial" charset="0"/>
              </a:defRPr>
            </a:lvl3pPr>
            <a:lvl4pPr marL="1600200" indent="-228600">
              <a:spcBef>
                <a:spcPct val="50000"/>
              </a:spcBef>
              <a:buSzPct val="90000"/>
              <a:buFont typeface="AvenirNext LT Pro Regular" charset="0"/>
              <a:buChar char="–"/>
              <a:defRPr sz="2000" b="1">
                <a:solidFill>
                  <a:srgbClr val="000000"/>
                </a:solidFill>
                <a:latin typeface="AvenirNext LT Com Regular" charset="0"/>
                <a:ea typeface="MS PGothic" charset="-128"/>
                <a:cs typeface="Arial" charset="0"/>
              </a:defRPr>
            </a:lvl4pPr>
            <a:lvl5pPr marL="2057400" indent="-228600">
              <a:spcBef>
                <a:spcPct val="50000"/>
              </a:spcBef>
              <a:buSzPct val="80000"/>
              <a:buFont typeface="AvenirNext LT Pro Regular" charset="0"/>
              <a:buChar char="•"/>
              <a:defRPr sz="2000" b="1">
                <a:solidFill>
                  <a:srgbClr val="000000"/>
                </a:solidFill>
                <a:latin typeface="AvenirNext LT Com Regular" charset="0"/>
                <a:ea typeface="MS PGothic" charset="-128"/>
                <a:cs typeface="Arial" charset="0"/>
              </a:defRPr>
            </a:lvl5pPr>
            <a:lvl6pPr marL="25146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6pPr>
            <a:lvl7pPr marL="29718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7pPr>
            <a:lvl8pPr marL="34290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8pPr>
            <a:lvl9pPr marL="3886200" indent="-228600" eaLnBrk="0" fontAlgn="base" hangingPunct="0">
              <a:spcBef>
                <a:spcPct val="50000"/>
              </a:spcBef>
              <a:spcAft>
                <a:spcPct val="0"/>
              </a:spcAft>
              <a:buSzPct val="80000"/>
              <a:buFont typeface="AvenirNext LT Pro Regular" charset="0"/>
              <a:buChar char="•"/>
              <a:defRPr sz="2000" b="1">
                <a:solidFill>
                  <a:srgbClr val="000000"/>
                </a:solidFill>
                <a:latin typeface="AvenirNext LT Com Regular" charset="0"/>
                <a:ea typeface="MS PGothic" charset="-128"/>
                <a:cs typeface="Arial" charset="0"/>
              </a:defRPr>
            </a:lvl9pPr>
          </a:lstStyle>
          <a:p>
            <a:pPr algn="l" hangingPunct="1">
              <a:spcBef>
                <a:spcPct val="0"/>
              </a:spcBef>
              <a:spcAft>
                <a:spcPct val="45000"/>
              </a:spcAft>
              <a:buNone/>
            </a:pPr>
            <a:r>
              <a:rPr lang="en-US" altLang="en-US" sz="1400" dirty="0">
                <a:latin typeface="Capital Group Sans" panose="02000503000000020004" pitchFamily="2" charset="0"/>
                <a:ea typeface="Avenir Next LT Com Demi" charset="0"/>
                <a:cs typeface="Avenir Next LT Com Demi" charset="0"/>
              </a:rPr>
              <a:t>Figures shown are past results for Class 529-E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altLang="en-US" sz="1400" dirty="0">
                <a:solidFill>
                  <a:srgbClr val="005F9E"/>
                </a:solidFill>
                <a:latin typeface="Capital Group Sans" panose="02000503000000020004" pitchFamily="2" charset="0"/>
                <a:ea typeface="Avenir Next LT Com Demi" charset="0"/>
                <a:cs typeface="Avenir Next LT Com Demi" charset="0"/>
                <a:hlinkClick r:id="rId3">
                  <a:extLst>
                    <a:ext uri="{A12FA001-AC4F-418D-AE19-62706E023703}">
                      <ahyp:hlinkClr xmlns:ahyp="http://schemas.microsoft.com/office/drawing/2018/hyperlinkcolor" val="tx"/>
                    </a:ext>
                  </a:extLst>
                </a:hlinkClick>
              </a:rPr>
              <a:t>capitalgroup.com</a:t>
            </a:r>
            <a:r>
              <a:rPr lang="en-US" altLang="en-US" sz="1400" dirty="0">
                <a:latin typeface="Capital Group Sans" panose="02000503000000020004" pitchFamily="2" charset="0"/>
                <a:ea typeface="Avenir Next LT Com Demi" charset="0"/>
                <a:cs typeface="Avenir Next LT Com Demi" charset="0"/>
              </a:rPr>
              <a:t>. </a:t>
            </a:r>
          </a:p>
        </p:txBody>
      </p:sp>
      <p:graphicFrame>
        <p:nvGraphicFramePr>
          <p:cNvPr id="5" name="Table 5">
            <a:extLst>
              <a:ext uri="{FF2B5EF4-FFF2-40B4-BE49-F238E27FC236}">
                <a16:creationId xmlns:a16="http://schemas.microsoft.com/office/drawing/2014/main" id="{247D593E-5824-5536-BD6F-6A6798AF7063}"/>
              </a:ext>
            </a:extLst>
          </p:cNvPr>
          <p:cNvGraphicFramePr>
            <a:graphicFrameLocks noGrp="1"/>
          </p:cNvGraphicFramePr>
          <p:nvPr>
            <p:extLst>
              <p:ext uri="{D42A27DB-BD31-4B8C-83A1-F6EECF244321}">
                <p14:modId xmlns:p14="http://schemas.microsoft.com/office/powerpoint/2010/main" val="2119196572"/>
              </p:ext>
            </p:extLst>
          </p:nvPr>
        </p:nvGraphicFramePr>
        <p:xfrm>
          <a:off x="1551154" y="3353541"/>
          <a:ext cx="8832793" cy="1197888"/>
        </p:xfrm>
        <a:graphic>
          <a:graphicData uri="http://schemas.openxmlformats.org/drawingml/2006/table">
            <a:tbl>
              <a:tblPr firstRow="1" firstCol="1" bandRow="1">
                <a:tableStyleId>{5940675A-B579-460E-94D1-54222C63F5DA}</a:tableStyleId>
              </a:tblPr>
              <a:tblGrid>
                <a:gridCol w="3695869">
                  <a:extLst>
                    <a:ext uri="{9D8B030D-6E8A-4147-A177-3AD203B41FA5}">
                      <a16:colId xmlns:a16="http://schemas.microsoft.com/office/drawing/2014/main" val="3621265472"/>
                    </a:ext>
                  </a:extLst>
                </a:gridCol>
                <a:gridCol w="1284231">
                  <a:extLst>
                    <a:ext uri="{9D8B030D-6E8A-4147-A177-3AD203B41FA5}">
                      <a16:colId xmlns:a16="http://schemas.microsoft.com/office/drawing/2014/main" val="2333068335"/>
                    </a:ext>
                  </a:extLst>
                </a:gridCol>
                <a:gridCol w="1284231">
                  <a:extLst>
                    <a:ext uri="{9D8B030D-6E8A-4147-A177-3AD203B41FA5}">
                      <a16:colId xmlns:a16="http://schemas.microsoft.com/office/drawing/2014/main" val="296808086"/>
                    </a:ext>
                  </a:extLst>
                </a:gridCol>
                <a:gridCol w="1284231">
                  <a:extLst>
                    <a:ext uri="{9D8B030D-6E8A-4147-A177-3AD203B41FA5}">
                      <a16:colId xmlns:a16="http://schemas.microsoft.com/office/drawing/2014/main" val="4009752900"/>
                    </a:ext>
                  </a:extLst>
                </a:gridCol>
                <a:gridCol w="1284231">
                  <a:extLst>
                    <a:ext uri="{9D8B030D-6E8A-4147-A177-3AD203B41FA5}">
                      <a16:colId xmlns:a16="http://schemas.microsoft.com/office/drawing/2014/main" val="2475382443"/>
                    </a:ext>
                  </a:extLst>
                </a:gridCol>
              </a:tblGrid>
              <a:tr h="299472">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0" lang="en-US" altLang="en-US" sz="1300" b="1" i="0" u="none" strike="noStrike" kern="0" cap="none" spc="0" normalizeH="0" baseline="0" noProof="0" dirty="0">
                          <a:ln>
                            <a:noFill/>
                          </a:ln>
                          <a:solidFill>
                            <a:srgbClr val="0068AE"/>
                          </a:solidFill>
                          <a:effectLst/>
                          <a:uLnTx/>
                          <a:uFillTx/>
                          <a:latin typeface="Capital Group Sans Medium" panose="02000603000000020004" pitchFamily="2" charset="0"/>
                          <a:ea typeface="Avenir Next LT Com Demi" charset="0"/>
                          <a:cs typeface="Avenir Next LT Com Demi" charset="0"/>
                          <a:sym typeface="Avenir Next LT Com Regular"/>
                        </a:rPr>
                        <a:t>1 year</a:t>
                      </a:r>
                      <a:endParaRPr lang="en-US" sz="1300" dirty="0">
                        <a:solidFill>
                          <a:srgbClr val="0068AE"/>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0" lang="en-US" altLang="en-US" sz="1300" b="1" i="0" u="none" strike="noStrike" kern="0" cap="none" spc="0" normalizeH="0" baseline="0" noProof="0" dirty="0">
                          <a:ln>
                            <a:noFill/>
                          </a:ln>
                          <a:solidFill>
                            <a:srgbClr val="0068AE"/>
                          </a:solidFill>
                          <a:effectLst/>
                          <a:uLnTx/>
                          <a:uFillTx/>
                          <a:latin typeface="Capital Group Sans Medium" panose="02000603000000020004" pitchFamily="2" charset="0"/>
                          <a:ea typeface="Avenir Next LT Com Demi" charset="0"/>
                          <a:cs typeface="Avenir Next LT Com Demi" charset="0"/>
                          <a:sym typeface="Avenir Next LT Com Regular"/>
                        </a:rPr>
                        <a:t>5 years</a:t>
                      </a:r>
                      <a:endParaRPr lang="en-US" dirty="0">
                        <a:solidFill>
                          <a:srgbClr val="0068AE"/>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0" lang="en-US" altLang="en-US" sz="1300" b="1" i="0" u="none" strike="noStrike" kern="0" cap="none" spc="0" normalizeH="0" baseline="0" noProof="0" dirty="0">
                          <a:ln>
                            <a:noFill/>
                          </a:ln>
                          <a:solidFill>
                            <a:srgbClr val="0068AE"/>
                          </a:solidFill>
                          <a:effectLst/>
                          <a:uLnTx/>
                          <a:uFillTx/>
                          <a:latin typeface="Capital Group Sans Medium" panose="02000603000000020004" pitchFamily="2" charset="0"/>
                          <a:ea typeface="Avenir Next LT Com Demi" charset="0"/>
                          <a:cs typeface="Avenir Next LT Com Demi" charset="0"/>
                          <a:sym typeface="Avenir Next LT Com Regular"/>
                        </a:rPr>
                        <a:t>10 years</a:t>
                      </a:r>
                      <a:endParaRPr lang="en-US" dirty="0">
                        <a:solidFill>
                          <a:srgbClr val="0068AE"/>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0" lang="en-US" altLang="en-US" sz="1300" b="1" i="0" u="none" strike="noStrike" kern="0" cap="none" spc="0" normalizeH="0" baseline="0" noProof="0" dirty="0">
                          <a:ln>
                            <a:noFill/>
                          </a:ln>
                          <a:solidFill>
                            <a:srgbClr val="0068AE"/>
                          </a:solidFill>
                          <a:effectLst/>
                          <a:uLnTx/>
                          <a:uFillTx/>
                          <a:latin typeface="Capital Group Sans Medium" panose="02000603000000020004" pitchFamily="2" charset="0"/>
                          <a:ea typeface="Avenir Next LT Com Demi" charset="0"/>
                          <a:cs typeface="Avenir Next LT Com Demi" charset="0"/>
                          <a:sym typeface="Avenir Next LT Com Regular"/>
                        </a:rPr>
                        <a:t>Expense ratio</a:t>
                      </a:r>
                      <a:endParaRPr lang="en-US" dirty="0">
                        <a:solidFill>
                          <a:srgbClr val="0068AE"/>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48547669"/>
                  </a:ext>
                </a:extLst>
              </a:tr>
              <a:tr h="299472">
                <a:tc>
                  <a:txBody>
                    <a:bodyPr/>
                    <a:lstStyle/>
                    <a:p>
                      <a:pPr algn="l"/>
                      <a:r>
                        <a:rPr kumimoji="0" lang="en-US" altLang="en-US" sz="1300" b="1" i="0" u="none" strike="noStrike" kern="0" cap="none" spc="80" normalizeH="0" baseline="0" noProof="0" dirty="0">
                          <a:ln>
                            <a:noFill/>
                          </a:ln>
                          <a:solidFill>
                            <a:srgbClr val="000000"/>
                          </a:solidFill>
                          <a:effectLst/>
                          <a:uLnTx/>
                          <a:uFillTx/>
                          <a:latin typeface="Capital Group Sans Medium" panose="02000603000000020004" pitchFamily="2" charset="0"/>
                          <a:ea typeface="Avenir Next LT Com Demi" charset="0"/>
                          <a:cs typeface="Avenir Next LT Com Demi" charset="0"/>
                          <a:sym typeface="Avenir Next LT Com Regular"/>
                        </a:rPr>
                        <a:t>New Perspective Fund</a:t>
                      </a:r>
                      <a:endParaRPr lang="en-US" spc="80" baseline="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Capital Group Sans Medium" panose="02000603000000020004" pitchFamily="2" charset="0"/>
                        </a:rPr>
                        <a:t>16.78%</a:t>
                      </a:r>
                    </a:p>
                  </a:txBody>
                  <a:tcPr marL="1828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Capital Group Sans Medium" panose="02000603000000020004" pitchFamily="2" charset="0"/>
                        </a:rPr>
                        <a:t>7.08%</a:t>
                      </a:r>
                    </a:p>
                  </a:txBody>
                  <a:tcPr marL="1828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Capital Group Sans Medium" panose="02000603000000020004" pitchFamily="2" charset="0"/>
                        </a:rPr>
                        <a:t>12.04%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Capital Group Sans Medium" panose="02000603000000020004" pitchFamily="2" charset="0"/>
                        </a:rPr>
                        <a:t>0.98%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09397108"/>
                  </a:ext>
                </a:extLst>
              </a:tr>
              <a:tr h="299472">
                <a:tc>
                  <a:txBody>
                    <a:bodyPr/>
                    <a:lstStyle/>
                    <a:p>
                      <a:pPr algn="l"/>
                      <a:r>
                        <a:rPr kumimoji="0" lang="en-US" altLang="en-US" sz="1300" b="1" i="0" u="none" strike="noStrike" kern="0" cap="none" spc="80" normalizeH="0" baseline="0" noProof="0" dirty="0">
                          <a:ln>
                            <a:noFill/>
                          </a:ln>
                          <a:solidFill>
                            <a:srgbClr val="000000"/>
                          </a:solidFill>
                          <a:effectLst/>
                          <a:uLnTx/>
                          <a:uFillTx/>
                          <a:latin typeface="Capital Group Sans Medium" panose="02000603000000020004" pitchFamily="2" charset="0"/>
                          <a:ea typeface="Avenir Next LT Com Demi" charset="0"/>
                          <a:cs typeface="Avenir Next LT Com Demi" charset="0"/>
                          <a:sym typeface="Avenir Next LT Com Regular"/>
                        </a:rPr>
                        <a:t>The Investment Company of America</a:t>
                      </a:r>
                      <a:endParaRPr lang="en-US" spc="80" baseline="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17.85</a:t>
                      </a:r>
                    </a:p>
                  </a:txBody>
                  <a:tcPr marR="15544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12.38</a:t>
                      </a:r>
                    </a:p>
                  </a:txBody>
                  <a:tcPr marL="0" marR="15544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  12.85</a:t>
                      </a:r>
                    </a:p>
                  </a:txBody>
                  <a:tcPr marL="0" marR="2468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300" dirty="0">
                          <a:latin typeface="Capital Group Sans Medium" panose="02000603000000020004" pitchFamily="2" charset="0"/>
                        </a:rPr>
                        <a:t>0.83</a:t>
                      </a:r>
                    </a:p>
                  </a:txBody>
                  <a:tcPr marL="0" marR="15544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87313319"/>
                  </a:ext>
                </a:extLst>
              </a:tr>
              <a:tr h="299472">
                <a:tc>
                  <a:txBody>
                    <a:bodyPr/>
                    <a:lstStyle/>
                    <a:p>
                      <a:pPr algn="l"/>
                      <a:r>
                        <a:rPr kumimoji="0" lang="en-US" altLang="en-US" sz="1300" b="1" i="0" u="none" strike="noStrike" kern="0" cap="none" spc="80" normalizeH="0" baseline="0" noProof="0" dirty="0">
                          <a:ln>
                            <a:noFill/>
                          </a:ln>
                          <a:solidFill>
                            <a:srgbClr val="000000"/>
                          </a:solidFill>
                          <a:effectLst/>
                          <a:uLnTx/>
                          <a:uFillTx/>
                          <a:latin typeface="Capital Group Sans Medium" panose="02000603000000020004" pitchFamily="2" charset="0"/>
                          <a:ea typeface="Avenir Next LT Com Demi" charset="0"/>
                          <a:cs typeface="Avenir Next LT Com Demi" charset="0"/>
                          <a:sym typeface="Avenir Next LT Com Regular"/>
                        </a:rPr>
                        <a:t>The Bond Fund of America</a:t>
                      </a:r>
                      <a:endParaRPr lang="en-US" spc="80" baseline="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3.76</a:t>
                      </a:r>
                    </a:p>
                  </a:txBody>
                  <a:tcPr marR="54864">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-0.06</a:t>
                      </a:r>
                    </a:p>
                  </a:txBody>
                  <a:tcPr marL="0" marR="10972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pital Group Sans Medium" panose="02000603000000020004" pitchFamily="2" charset="0"/>
                          <a:ea typeface="+mn-ea"/>
                          <a:cs typeface="+mn-cs"/>
                          <a:sym typeface="Avenir Next LT Com Regular"/>
                        </a:rPr>
                        <a:t>  1.63</a:t>
                      </a:r>
                    </a:p>
                  </a:txBody>
                  <a:tcPr marR="237744">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300" dirty="0">
                          <a:latin typeface="Capital Group Sans Medium" panose="02000603000000020004" pitchFamily="2" charset="0"/>
                        </a:rPr>
                        <a:t>0.81</a:t>
                      </a:r>
                    </a:p>
                  </a:txBody>
                  <a:tcPr marL="0" marR="15544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83474798"/>
                  </a:ext>
                </a:extLst>
              </a:tr>
            </a:tbl>
          </a:graphicData>
        </a:graphic>
      </p:graphicFrame>
      <p:sp>
        <p:nvSpPr>
          <p:cNvPr id="2" name="Footer Placeholder 12">
            <a:extLst>
              <a:ext uri="{FF2B5EF4-FFF2-40B4-BE49-F238E27FC236}">
                <a16:creationId xmlns:a16="http://schemas.microsoft.com/office/drawing/2014/main" id="{C78A7D19-B884-22ED-A6B7-7DB6E8E1CB5E}"/>
              </a:ext>
            </a:extLst>
          </p:cNvPr>
          <p:cNvSpPr txBox="1">
            <a:spLocks/>
          </p:cNvSpPr>
          <p:nvPr/>
        </p:nvSpPr>
        <p:spPr>
          <a:xfrm>
            <a:off x="1644673" y="4869458"/>
            <a:ext cx="9128550" cy="128088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accent5"/>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z="1100" dirty="0">
                <a:latin typeface="Capital Group Sans" panose="02000503000000020004" pitchFamily="2" charset="0"/>
              </a:rPr>
              <a:t>The expense ratios are as of each fund’s prospectus available at the time of publication. </a:t>
            </a:r>
            <a:r>
              <a:rPr lang="en-US" sz="1100" dirty="0">
                <a:solidFill>
                  <a:srgbClr val="222222"/>
                </a:solidFill>
                <a:latin typeface="Capital Group Sans" panose="02000503000000020004" pitchFamily="2" charset="0"/>
              </a:rPr>
              <a:t>Investment results assume all distributions are reinvested and reflect applicable fees and expenses.</a:t>
            </a:r>
          </a:p>
          <a:p>
            <a:r>
              <a:rPr lang="en-US" sz="1100" dirty="0">
                <a:solidFill>
                  <a:srgbClr val="222222"/>
                </a:solidFill>
                <a:latin typeface="Capital Group Sans" panose="02000503000000020004" pitchFamily="2" charset="0"/>
              </a:rPr>
              <a:t>When applicable, results reflect fee waivers and/or expense reimbursements, without which they would have been lower.</a:t>
            </a:r>
          </a:p>
          <a:p>
            <a:r>
              <a:rPr lang="en-US" sz="1100" dirty="0">
                <a:solidFill>
                  <a:srgbClr val="222222"/>
                </a:solidFill>
                <a:latin typeface="Capital Group Sans" panose="02000503000000020004" pitchFamily="2" charset="0"/>
              </a:rPr>
              <a:t>Refer to </a:t>
            </a:r>
            <a:r>
              <a:rPr lang="en-US" sz="1100" dirty="0">
                <a:solidFill>
                  <a:srgbClr val="005F9E"/>
                </a:solidFill>
                <a:latin typeface="Capital Group Sans" panose="02000503000000020004" pitchFamily="2" charset="0"/>
                <a:hlinkClick r:id="rId3">
                  <a:extLst>
                    <a:ext uri="{A12FA001-AC4F-418D-AE19-62706E023703}">
                      <ahyp:hlinkClr xmlns:ahyp="http://schemas.microsoft.com/office/drawing/2018/hyperlinkcolor" val="tx"/>
                    </a:ext>
                  </a:extLst>
                </a:hlinkClick>
              </a:rPr>
              <a:t>capitalgroup.com</a:t>
            </a:r>
            <a:r>
              <a:rPr lang="en-US" sz="1100" dirty="0">
                <a:solidFill>
                  <a:srgbClr val="222222"/>
                </a:solidFill>
                <a:latin typeface="Capital Group Sans" panose="02000503000000020004" pitchFamily="2" charset="0"/>
              </a:rPr>
              <a:t> for more information.</a:t>
            </a:r>
            <a:endParaRPr lang="en-US" sz="1100" dirty="0">
              <a:latin typeface="Capital Group Sans" panose="02000503000000020004" pitchFamily="2" charset="0"/>
            </a:endParaRPr>
          </a:p>
        </p:txBody>
      </p:sp>
    </p:spTree>
    <p:extLst>
      <p:ext uri="{BB962C8B-B14F-4D97-AF65-F5344CB8AC3E}">
        <p14:creationId xmlns:p14="http://schemas.microsoft.com/office/powerpoint/2010/main" val="359552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68AE"/>
                </a:solidFill>
              </a:rPr>
              <a:t>Prospectus offer</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24</a:t>
            </a:fld>
            <a:endParaRPr lang="en-US" dirty="0"/>
          </a:p>
        </p:txBody>
      </p:sp>
      <p:sp>
        <p:nvSpPr>
          <p:cNvPr id="5" name="TextBox 4"/>
          <p:cNvSpPr txBox="1"/>
          <p:nvPr/>
        </p:nvSpPr>
        <p:spPr>
          <a:xfrm>
            <a:off x="573743" y="1371600"/>
            <a:ext cx="10955647" cy="15132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spAutoFit/>
          </a:bodyPr>
          <a:lstStyle/>
          <a:p>
            <a:pPr algn="l" defTabSz="457200">
              <a:lnSpc>
                <a:spcPts val="2000"/>
              </a:lnSpc>
              <a:spcAft>
                <a:spcPts val="900"/>
              </a:spcAft>
            </a:pPr>
            <a:r>
              <a:rPr lang="en-US" sz="1400" b="1" dirty="0">
                <a:solidFill>
                  <a:schemeClr val="tx1">
                    <a:lumMod val="75000"/>
                    <a:lumOff val="25000"/>
                  </a:schemeClr>
                </a:solidFill>
                <a:latin typeface="Capital Group Sans" panose="02000503000000020004" pitchFamily="2" charset="0"/>
              </a:rPr>
              <a:t>Investors should carefully consider investment objectives, risks, charges and expenses. This and other important information is contained in the fund prospectus, summary prospectus and </a:t>
            </a:r>
            <a:r>
              <a:rPr lang="en-US" sz="1400" b="1" dirty="0" err="1">
                <a:solidFill>
                  <a:schemeClr val="tx1">
                    <a:lumMod val="75000"/>
                    <a:lumOff val="25000"/>
                  </a:schemeClr>
                </a:solidFill>
                <a:latin typeface="Capital Group Sans" panose="02000503000000020004" pitchFamily="2" charset="0"/>
              </a:rPr>
              <a:t>CollegeAmerica</a:t>
            </a:r>
            <a:r>
              <a:rPr lang="en-US" sz="1400" b="1" dirty="0">
                <a:solidFill>
                  <a:schemeClr val="tx1">
                    <a:lumMod val="75000"/>
                    <a:lumOff val="25000"/>
                  </a:schemeClr>
                </a:solidFill>
                <a:latin typeface="Capital Group Sans" panose="02000503000000020004" pitchFamily="2" charset="0"/>
              </a:rPr>
              <a:t> Program Description, which can be obtained from a financial professional and should be read carefully before investing. </a:t>
            </a:r>
            <a:r>
              <a:rPr lang="en-US" sz="1400" b="1" dirty="0" err="1">
                <a:solidFill>
                  <a:schemeClr val="tx1">
                    <a:lumMod val="75000"/>
                    <a:lumOff val="25000"/>
                  </a:schemeClr>
                </a:solidFill>
                <a:latin typeface="Capital Group Sans" panose="02000503000000020004" pitchFamily="2" charset="0"/>
              </a:rPr>
              <a:t>CollegeAmerica</a:t>
            </a:r>
            <a:r>
              <a:rPr lang="en-US" sz="1400" b="1" dirty="0">
                <a:solidFill>
                  <a:schemeClr val="tx1">
                    <a:lumMod val="75000"/>
                    <a:lumOff val="25000"/>
                  </a:schemeClr>
                </a:solidFill>
                <a:latin typeface="Capital Group Sans" panose="02000503000000020004" pitchFamily="2" charset="0"/>
              </a:rPr>
              <a:t> is distributed by Capital Client Group, Inc., and sold through unaffiliated intermediaries.</a:t>
            </a:r>
            <a:r>
              <a:rPr lang="en-US" sz="1400" dirty="0">
                <a:solidFill>
                  <a:schemeClr val="tx1">
                    <a:lumMod val="75000"/>
                    <a:lumOff val="25000"/>
                  </a:schemeClr>
                </a:solidFill>
                <a:latin typeface="Capital Group Sans" panose="02000503000000020004" pitchFamily="2" charset="0"/>
              </a:rPr>
              <a:t> </a:t>
            </a:r>
          </a:p>
          <a:p>
            <a:pPr algn="l" defTabSz="457200">
              <a:lnSpc>
                <a:spcPts val="2000"/>
              </a:lnSpc>
              <a:spcAft>
                <a:spcPts val="900"/>
              </a:spcAft>
            </a:pPr>
            <a:r>
              <a:rPr lang="en-US" sz="1400" dirty="0">
                <a:solidFill>
                  <a:schemeClr val="tx1">
                    <a:lumMod val="75000"/>
                    <a:lumOff val="25000"/>
                  </a:schemeClr>
                </a:solidFill>
                <a:latin typeface="Capital Group Sans" panose="02000503000000020004" pitchFamily="2" charset="0"/>
              </a:rPr>
              <a:t>If used after June 30, 2026, this presentation must be accompanied by a current American Funds quarterly statistical update.</a:t>
            </a:r>
            <a:endParaRPr kumimoji="0" lang="en-US" sz="1400" u="none" strike="noStrike" cap="none" spc="0" normalizeH="0" baseline="0" dirty="0">
              <a:ln>
                <a:noFill/>
              </a:ln>
              <a:solidFill>
                <a:schemeClr val="tx1">
                  <a:lumMod val="75000"/>
                  <a:lumOff val="25000"/>
                </a:schemeClr>
              </a:solidFill>
              <a:effectLst/>
              <a:uFillTx/>
              <a:latin typeface="Capital Group Sans" panose="02000503000000020004" pitchFamily="2" charset="0"/>
              <a:sym typeface="Avenir Next LT Com Regular"/>
            </a:endParaRPr>
          </a:p>
        </p:txBody>
      </p:sp>
    </p:spTree>
    <p:extLst>
      <p:ext uri="{BB962C8B-B14F-4D97-AF65-F5344CB8AC3E}">
        <p14:creationId xmlns:p14="http://schemas.microsoft.com/office/powerpoint/2010/main" val="42649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0068AE"/>
                </a:solidFill>
              </a:rPr>
              <a:t>CollegeAmerica</a:t>
            </a:r>
            <a:r>
              <a:rPr lang="en-US" b="1" dirty="0">
                <a:solidFill>
                  <a:srgbClr val="0068AE"/>
                </a:solidFill>
              </a:rPr>
              <a:t> language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25</a:t>
            </a:fld>
            <a:endParaRPr lang="en-US" dirty="0"/>
          </a:p>
        </p:txBody>
      </p:sp>
      <p:sp>
        <p:nvSpPr>
          <p:cNvPr id="5" name="TextBox 4"/>
          <p:cNvSpPr txBox="1"/>
          <p:nvPr/>
        </p:nvSpPr>
        <p:spPr>
          <a:xfrm>
            <a:off x="563908" y="1371600"/>
            <a:ext cx="10876031" cy="321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spAutoFit/>
          </a:bodyPr>
          <a:lstStyle/>
          <a:p>
            <a:pPr algn="l" eaLnBrk="1" hangingPunct="1">
              <a:spcAft>
                <a:spcPct val="45000"/>
              </a:spcAft>
            </a:pPr>
            <a:r>
              <a:rPr lang="en-US" altLang="en-US" sz="1400" b="1" dirty="0">
                <a:solidFill>
                  <a:schemeClr val="tx1">
                    <a:lumMod val="75000"/>
                    <a:lumOff val="25000"/>
                  </a:schemeClr>
                </a:solidFill>
                <a:latin typeface="Capital Group Sans" panose="02000503000000020004" pitchFamily="2" charset="0"/>
                <a:cs typeface="Arial" panose="020B0604020202020204" pitchFamily="34" charset="0"/>
              </a:rPr>
              <a:t>Depending on your state of residence, there may be an in-state plan that provides state tax and other state benefits, such as financial aid, scholarship funds and protection from creditors, not available through </a:t>
            </a:r>
            <a:r>
              <a:rPr lang="en-US" altLang="en-US" sz="1400" b="1" dirty="0" err="1">
                <a:solidFill>
                  <a:schemeClr val="tx1">
                    <a:lumMod val="75000"/>
                    <a:lumOff val="25000"/>
                  </a:schemeClr>
                </a:solidFill>
                <a:latin typeface="Capital Group Sans" panose="02000503000000020004" pitchFamily="2" charset="0"/>
                <a:cs typeface="Arial" panose="020B0604020202020204" pitchFamily="34" charset="0"/>
              </a:rPr>
              <a:t>CollegeAmerica</a:t>
            </a:r>
            <a:r>
              <a:rPr lang="en-US" altLang="en-US" sz="1400" b="1" dirty="0">
                <a:solidFill>
                  <a:schemeClr val="tx1">
                    <a:lumMod val="75000"/>
                    <a:lumOff val="25000"/>
                  </a:schemeClr>
                </a:solidFill>
                <a:latin typeface="Capital Group Sans" panose="02000503000000020004" pitchFamily="2" charset="0"/>
                <a:cs typeface="Arial" panose="020B0604020202020204" pitchFamily="34" charset="0"/>
              </a:rPr>
              <a:t>. Before investing in any state’s 529 plan, investors should consult a tax advisor.</a:t>
            </a:r>
          </a:p>
          <a:p>
            <a:pPr algn="l"/>
            <a:r>
              <a:rPr lang="en-US" sz="1400" dirty="0">
                <a:solidFill>
                  <a:schemeClr val="tx1">
                    <a:lumMod val="75000"/>
                    <a:lumOff val="25000"/>
                  </a:schemeClr>
                </a:solidFill>
                <a:latin typeface="Capital Group Sans" panose="02000503000000020004" pitchFamily="2" charset="0"/>
              </a:rPr>
              <a:t>You should discuss the tax implications of 529 plans with your legal and/or tax advisors, as features may vary significantly from state to state. You should read the appropriate 529 plan program description before investing. It includes details about the plan’s risks, charges and tax treatment. </a:t>
            </a:r>
          </a:p>
          <a:p>
            <a:pPr algn="l"/>
            <a:endParaRPr lang="en-US" sz="1400" dirty="0">
              <a:solidFill>
                <a:schemeClr val="tx1">
                  <a:lumMod val="75000"/>
                  <a:lumOff val="25000"/>
                </a:schemeClr>
              </a:solidFill>
              <a:latin typeface="Capital Group Sans" panose="02000503000000020004" pitchFamily="2" charset="0"/>
            </a:endParaRPr>
          </a:p>
          <a:p>
            <a:pPr algn="l"/>
            <a:r>
              <a:rPr lang="en-US" sz="1400" dirty="0">
                <a:solidFill>
                  <a:schemeClr val="tx1">
                    <a:lumMod val="75000"/>
                    <a:lumOff val="25000"/>
                  </a:schemeClr>
                </a:solidFill>
                <a:latin typeface="Capital Group Sans" panose="02000503000000020004" pitchFamily="2" charset="0"/>
              </a:rPr>
              <a:t>Most 529 plans will accept both in-state and out-of-state applicants. While federal tax treatment of 529 plans is identical regardless of the state plan, state tax treatment varies. State tax treatment may also vary for in-state and out-of-state residents. </a:t>
            </a:r>
          </a:p>
          <a:p>
            <a:pPr algn="l"/>
            <a:endParaRPr lang="en-US" sz="1400" dirty="0">
              <a:solidFill>
                <a:schemeClr val="tx1">
                  <a:lumMod val="75000"/>
                  <a:lumOff val="25000"/>
                </a:schemeClr>
              </a:solidFill>
              <a:latin typeface="Capital Group Sans" panose="02000503000000020004" pitchFamily="2" charset="0"/>
            </a:endParaRPr>
          </a:p>
          <a:p>
            <a:pPr algn="l"/>
            <a:r>
              <a:rPr lang="en-US" sz="1400" dirty="0">
                <a:solidFill>
                  <a:schemeClr val="tx1">
                    <a:lumMod val="75000"/>
                    <a:lumOff val="25000"/>
                  </a:schemeClr>
                </a:solidFill>
                <a:latin typeface="Capital Group Sans" panose="02000503000000020004" pitchFamily="2" charset="0"/>
              </a:rPr>
              <a:t>Each state’s 529 plan must be evaluated based upon its own merits relative to your needs, including the tax effects on the contributor and the beneficiary.</a:t>
            </a:r>
          </a:p>
          <a:p>
            <a:pPr algn="l"/>
            <a:endParaRPr lang="en-US" sz="1400" b="1" dirty="0">
              <a:solidFill>
                <a:schemeClr val="tx1">
                  <a:lumMod val="75000"/>
                  <a:lumOff val="25000"/>
                </a:schemeClr>
              </a:solidFill>
              <a:latin typeface="Capital Group Sans" panose="02000503000000020004" pitchFamily="2" charset="0"/>
            </a:endParaRPr>
          </a:p>
          <a:p>
            <a:pPr algn="l" eaLnBrk="1" hangingPunct="1">
              <a:spcAft>
                <a:spcPct val="45000"/>
              </a:spcAft>
            </a:pPr>
            <a:endParaRPr lang="en-US" altLang="en-US" sz="1400" b="1" dirty="0">
              <a:solidFill>
                <a:schemeClr val="tx1">
                  <a:lumMod val="75000"/>
                  <a:lumOff val="25000"/>
                </a:schemeClr>
              </a:solidFill>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83851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68AE"/>
                </a:solidFill>
              </a:rPr>
              <a:t>Important information</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26</a:t>
            </a:fld>
            <a:endParaRPr lang="en-US" dirty="0"/>
          </a:p>
        </p:txBody>
      </p:sp>
      <p:sp>
        <p:nvSpPr>
          <p:cNvPr id="3" name="TextBox 2">
            <a:extLst>
              <a:ext uri="{FF2B5EF4-FFF2-40B4-BE49-F238E27FC236}">
                <a16:creationId xmlns:a16="http://schemas.microsoft.com/office/drawing/2014/main" id="{5E1DE1C6-EA34-9116-F16A-B7EEBA1F257C}"/>
              </a:ext>
            </a:extLst>
          </p:cNvPr>
          <p:cNvSpPr txBox="1"/>
          <p:nvPr/>
        </p:nvSpPr>
        <p:spPr>
          <a:xfrm>
            <a:off x="571498" y="1357460"/>
            <a:ext cx="10420156" cy="2326791"/>
          </a:xfrm>
          <a:prstGeom prst="rect">
            <a:avLst/>
          </a:prstGeom>
          <a:ln w="12700">
            <a:miter lim="400000"/>
          </a:ln>
        </p:spPr>
        <p:txBody>
          <a:bodyPr wrap="square" lIns="0" tIns="0" rIns="0" bIns="0" rtlCol="0">
            <a:spAutoFit/>
          </a:bodyPr>
          <a:lstStyle/>
          <a:p>
            <a:pPr algn="l" eaLnBrk="1" hangingPunct="1">
              <a:spcAft>
                <a:spcPct val="45000"/>
              </a:spcAft>
            </a:pPr>
            <a:r>
              <a:rPr lang="en-US" sz="1400" dirty="0">
                <a:solidFill>
                  <a:schemeClr val="tx1">
                    <a:lumMod val="75000"/>
                    <a:lumOff val="25000"/>
                  </a:schemeClr>
                </a:solidFill>
                <a:latin typeface="Capital Group Sans" panose="02000503000000020004" pitchFamily="2" charset="0"/>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a:t>
            </a:r>
          </a:p>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T</a:t>
            </a:r>
            <a:r>
              <a:rPr lang="en-US" sz="1400" dirty="0">
                <a:solidFill>
                  <a:schemeClr val="tx1">
                    <a:lumMod val="75000"/>
                    <a:lumOff val="25000"/>
                  </a:schemeClr>
                </a:solidFill>
                <a:latin typeface="Capital Group Sans" panose="02000503000000020004" pitchFamily="2" charset="0"/>
              </a:rPr>
              <a:t>his content, developed by Capital Group, home of American Funds, should not be used as a primary basis for investment decisions and is not intended to serve as impartial investment or fiduciary advice. </a:t>
            </a:r>
          </a:p>
          <a:p>
            <a:pPr algn="l" eaLnBrk="1" hangingPunct="1">
              <a:spcAft>
                <a:spcPct val="45000"/>
              </a:spcAft>
            </a:pPr>
            <a:r>
              <a:rPr lang="en-US" sz="1400" dirty="0">
                <a:solidFill>
                  <a:schemeClr val="tx1">
                    <a:lumMod val="75000"/>
                    <a:lumOff val="25000"/>
                  </a:schemeClr>
                </a:solidFill>
                <a:latin typeface="Capital Group Sans" panose="02000503000000020004" pitchFamily="2" charset="0"/>
              </a:rPr>
              <a:t>All Capital Group trademarks mentioned are owned by The Capital Group Companies, Inc., an affiliated company or fund. All other company and product names mentioned are the property of their respective companies.</a:t>
            </a:r>
          </a:p>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Capital Client Group, Inc.</a:t>
            </a:r>
          </a:p>
          <a:p>
            <a:pPr algn="l"/>
            <a:endParaRPr lang="en-US" sz="1400" b="1" dirty="0">
              <a:solidFill>
                <a:schemeClr val="tx1">
                  <a:lumMod val="75000"/>
                  <a:lumOff val="25000"/>
                </a:schemeClr>
              </a:solidFill>
              <a:latin typeface="Capital Group Sans" panose="02000503000000020004" pitchFamily="2" charset="0"/>
            </a:endParaRPr>
          </a:p>
        </p:txBody>
      </p:sp>
    </p:spTree>
    <p:extLst>
      <p:ext uri="{BB962C8B-B14F-4D97-AF65-F5344CB8AC3E}">
        <p14:creationId xmlns:p14="http://schemas.microsoft.com/office/powerpoint/2010/main" val="1188894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68AE"/>
                </a:solidFill>
              </a:rPr>
              <a:t>Important information</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pPr/>
              <a:t>27</a:t>
            </a:fld>
            <a:endParaRPr lang="en-US" dirty="0"/>
          </a:p>
        </p:txBody>
      </p:sp>
      <p:sp>
        <p:nvSpPr>
          <p:cNvPr id="5" name="TextBox 4"/>
          <p:cNvSpPr txBox="1"/>
          <p:nvPr/>
        </p:nvSpPr>
        <p:spPr>
          <a:xfrm>
            <a:off x="573742" y="1104438"/>
            <a:ext cx="11239317" cy="35763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spAutoFit/>
          </a:bodyPr>
          <a:lstStyle/>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Investing outside the United States involves risks, such as currency fluctuations, periods of illiquidity and price volatility. These risks may be heightened in connection with investments in developing countries.</a:t>
            </a:r>
          </a:p>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The return of principal for bond portfolios and for portfolios with significant underlying bond holdings is not guaranteed. Investments are subject to the same interest rate, inflation and credit risks associated with the underlying bond holdings.</a:t>
            </a:r>
          </a:p>
          <a:p>
            <a:pPr algn="l" hangingPunct="1">
              <a:spcAft>
                <a:spcPct val="45000"/>
              </a:spcAft>
            </a:pPr>
            <a:r>
              <a:rPr lang="en-US" sz="1400" dirty="0">
                <a:solidFill>
                  <a:schemeClr val="tx1">
                    <a:lumMod val="75000"/>
                    <a:lumOff val="25000"/>
                  </a:schemeClr>
                </a:solidFill>
                <a:latin typeface="Capital Group Sans" panose="02000503000000020004" pitchFamily="2" charset="0"/>
              </a:rPr>
              <a:t>The use of derivatives involves a variety of risks, which may be different from, or greater than, the risks associated with investing in traditional securities, such as stocks and bonds.</a:t>
            </a:r>
            <a:endParaRPr lang="en-US" altLang="en-US" sz="1400" dirty="0">
              <a:solidFill>
                <a:schemeClr val="tx1">
                  <a:lumMod val="75000"/>
                  <a:lumOff val="25000"/>
                </a:schemeClr>
              </a:solidFill>
              <a:latin typeface="Capital Group Sans" panose="02000503000000020004" pitchFamily="2" charset="0"/>
              <a:cs typeface="Arial" panose="020B0604020202020204" pitchFamily="34" charset="0"/>
            </a:endParaRPr>
          </a:p>
          <a:p>
            <a:pPr algn="l"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Allocations may not achieve investment objectives. The portfolios’ risks are related to the risks of the underlying funds as described herein, in proportion to their allocations.</a:t>
            </a:r>
          </a:p>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Unlike mutual fund shares, investments in U.S. Treasuries are guaranteed by the U.S. government as to the payment of principal and interest. In addition, certificates of deposit (CDs) are FDIC-insured and, if held to maturity, offer a guaranteed return of principal.</a:t>
            </a:r>
          </a:p>
          <a:p>
            <a:pPr algn="l" eaLnBrk="1" hangingPunct="1">
              <a:spcAft>
                <a:spcPct val="45000"/>
              </a:spcAft>
            </a:pPr>
            <a:r>
              <a:rPr lang="en-US" altLang="en-US" sz="1400" dirty="0">
                <a:solidFill>
                  <a:schemeClr val="tx1">
                    <a:lumMod val="75000"/>
                    <a:lumOff val="25000"/>
                  </a:schemeClr>
                </a:solidFill>
                <a:latin typeface="Capital Group Sans" panose="02000503000000020004" pitchFamily="2" charset="0"/>
                <a:cs typeface="Arial" panose="020B0604020202020204" pitchFamily="34" charset="0"/>
              </a:rPr>
              <a:t>Regular investing neither ensures a profit nor protects against loss in a declining market.</a:t>
            </a:r>
          </a:p>
          <a:p>
            <a:pPr algn="l" eaLnBrk="1" hangingPunct="1">
              <a:spcAft>
                <a:spcPct val="45000"/>
              </a:spcAft>
            </a:pPr>
            <a:r>
              <a:rPr lang="en-US" sz="1400" dirty="0">
                <a:solidFill>
                  <a:schemeClr val="tx1">
                    <a:lumMod val="75000"/>
                    <a:lumOff val="25000"/>
                  </a:schemeClr>
                </a:solidFill>
                <a:latin typeface="Capital Group Sans" panose="02000503000000020004" pitchFamily="2" charset="0"/>
              </a:rPr>
              <a:t>This material does not constitute legal or tax advice. Investors should consult with their legal or tax advisors.</a:t>
            </a:r>
            <a:endParaRPr lang="en-US" altLang="en-US" sz="1400" dirty="0">
              <a:solidFill>
                <a:schemeClr val="tx1">
                  <a:lumMod val="75000"/>
                  <a:lumOff val="25000"/>
                </a:schemeClr>
              </a:solidFill>
              <a:latin typeface="Capital Group Sans" panose="02000503000000020004" pitchFamily="2" charset="0"/>
              <a:cs typeface="Arial" panose="020B0604020202020204" pitchFamily="34" charset="0"/>
            </a:endParaRPr>
          </a:p>
          <a:p>
            <a:pPr algn="l" eaLnBrk="1" hangingPunct="1">
              <a:spcAft>
                <a:spcPct val="45000"/>
              </a:spcAft>
            </a:pPr>
            <a:endParaRPr lang="en-US" altLang="en-US" sz="1400" dirty="0">
              <a:solidFill>
                <a:schemeClr val="tx1">
                  <a:lumMod val="75000"/>
                  <a:lumOff val="25000"/>
                </a:schemeClr>
              </a:solidFill>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181342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DC4077-9816-4165-BC0F-6B9FBD27F310}"/>
              </a:ext>
              <a:ext uri="{C183D7F6-B498-43B3-948B-1728B52AA6E4}">
                <adec:decorative xmlns:adec="http://schemas.microsoft.com/office/drawing/2017/decorative" val="1"/>
              </a:ext>
            </a:extLst>
          </p:cNvPr>
          <p:cNvSpPr/>
          <p:nvPr/>
        </p:nvSpPr>
        <p:spPr>
          <a:xfrm>
            <a:off x="0" y="-10633"/>
            <a:ext cx="12192000" cy="6858000"/>
          </a:xfrm>
          <a:prstGeom prst="rect">
            <a:avLst/>
          </a:prstGeom>
          <a:solidFill>
            <a:srgbClr val="0068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US" smtClean="0">
                <a:solidFill>
                  <a:schemeClr val="bg1"/>
                </a:solidFill>
              </a:rPr>
              <a:pPr/>
              <a:t>28</a:t>
            </a:fld>
            <a:endParaRPr lang="en-US" dirty="0">
              <a:solidFill>
                <a:schemeClr val="bg1"/>
              </a:solidFill>
            </a:endParaRPr>
          </a:p>
        </p:txBody>
      </p:sp>
      <p:sp>
        <p:nvSpPr>
          <p:cNvPr id="2" name="Title 1">
            <a:extLst>
              <a:ext uri="{FF2B5EF4-FFF2-40B4-BE49-F238E27FC236}">
                <a16:creationId xmlns:a16="http://schemas.microsoft.com/office/drawing/2014/main" id="{095F3B81-BFE8-88C2-8B92-0CF940BF0EB2}"/>
              </a:ext>
            </a:extLst>
          </p:cNvPr>
          <p:cNvSpPr>
            <a:spLocks noGrp="1"/>
          </p:cNvSpPr>
          <p:nvPr>
            <p:ph type="title"/>
          </p:nvPr>
        </p:nvSpPr>
        <p:spPr>
          <a:xfrm>
            <a:off x="672607" y="3532322"/>
            <a:ext cx="11048207" cy="822960"/>
          </a:xfrm>
        </p:spPr>
        <p:txBody>
          <a:bodyPr/>
          <a:lstStyle/>
          <a:p>
            <a:pPr algn="ctr" rtl="0" fontAlgn="auto" latinLnBrk="0" hangingPunct="0"/>
            <a:r>
              <a:rPr lang="en-US" sz="4500" b="1" i="0" spc="0" baseline="0" dirty="0">
                <a:ln>
                  <a:noFill/>
                </a:ln>
                <a:solidFill>
                  <a:srgbClr val="FFFFFF"/>
                </a:solidFill>
                <a:effectLst/>
                <a:ea typeface="Avenir Next LT Com Regular" panose="020B0503020202020204"/>
                <a:cs typeface="Avenir Next LT Com Regular" panose="020B0503020202020204"/>
              </a:rPr>
              <a:t>Thank you</a:t>
            </a:r>
            <a:endParaRPr lang="en-US" sz="4500" dirty="0">
              <a:effectLst/>
            </a:endParaRPr>
          </a:p>
          <a:p>
            <a:pPr algn="ctr"/>
            <a:endParaRPr lang="en-US" sz="4500" dirty="0"/>
          </a:p>
        </p:txBody>
      </p:sp>
      <p:sp>
        <p:nvSpPr>
          <p:cNvPr id="4" name="© The Capital Group Companies, Inc.">
            <a:extLst>
              <a:ext uri="{FF2B5EF4-FFF2-40B4-BE49-F238E27FC236}">
                <a16:creationId xmlns:a16="http://schemas.microsoft.com/office/drawing/2014/main" id="{7A4AF9F6-D9A3-6083-8C0C-8EA469CAB00B}"/>
              </a:ext>
              <a:ext uri="{C183D7F6-B498-43B3-948B-1728B52AA6E4}">
                <adec:decorative xmlns:adec="http://schemas.microsoft.com/office/drawing/2017/decorative" val="1"/>
              </a:ext>
            </a:extLst>
          </p:cNvPr>
          <p:cNvSpPr txBox="1"/>
          <p:nvPr/>
        </p:nvSpPr>
        <p:spPr>
          <a:xfrm>
            <a:off x="566928" y="6400710"/>
            <a:ext cx="20630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Capital Group Sans" panose="02000503000000020004" pitchFamily="2" charset="0"/>
              </a:rPr>
              <a:t>© 2026 Capital Group. All rights reserved.</a:t>
            </a:r>
            <a:endParaRPr sz="80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125663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G-CGAF designers Master">
  <a:themeElements>
    <a:clrScheme name="Custom 14">
      <a:dk1>
        <a:srgbClr val="000000"/>
      </a:dk1>
      <a:lt1>
        <a:srgbClr val="FFFFFF"/>
      </a:lt1>
      <a:dk2>
        <a:srgbClr val="009CDC"/>
      </a:dk2>
      <a:lt2>
        <a:srgbClr val="E3E1DC"/>
      </a:lt2>
      <a:accent1>
        <a:srgbClr val="005F9E"/>
      </a:accent1>
      <a:accent2>
        <a:srgbClr val="009CDC"/>
      </a:accent2>
      <a:accent3>
        <a:srgbClr val="00AEA9"/>
      </a:accent3>
      <a:accent4>
        <a:srgbClr val="762157"/>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Presentation1" id="{685B8B02-BC9E-47EC-8672-43A47587C8C6}" vid="{66A374F7-8ADB-4F39-B40A-6002D1C67ADA}"/>
    </a:ext>
  </a:extLst>
</a:theme>
</file>

<file path=ppt/theme/theme2.xml><?xml version="1.0" encoding="utf-8"?>
<a:theme xmlns:a="http://schemas.openxmlformats.org/drawingml/2006/main" name="White">
  <a:themeElements>
    <a:clrScheme name="CG Color Palette 2018">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White">
      <a:majorFont>
        <a:latin typeface="Avenir Next LT Com Demi"/>
        <a:ea typeface="Avenir Next LT Com Demi"/>
        <a:cs typeface="Avenir Next LT Com Demi"/>
      </a:majorFont>
      <a:minorFont>
        <a:latin typeface="Avenir Next LT Com Demi"/>
        <a:ea typeface="Avenir Next LT Com Demi"/>
        <a:cs typeface="Avenir Next LT Com Dem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39F"/>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 Next LT Com Regular"/>
            <a:ea typeface="Avenir Next LT Com Regular"/>
            <a:cs typeface="Avenir Next LT Com Regular"/>
            <a:sym typeface="Avenir Next LT Com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210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CG color test palette">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C9506DE2F6A844A0936BC788DB1964" ma:contentTypeVersion="32" ma:contentTypeDescription="Create a new document." ma:contentTypeScope="" ma:versionID="ec9762ba37a24652ae7093457a2285c0">
  <xsd:schema xmlns:xsd="http://www.w3.org/2001/XMLSchema" xmlns:xs="http://www.w3.org/2001/XMLSchema" xmlns:p="http://schemas.microsoft.com/office/2006/metadata/properties" xmlns:ns2="d3f3df80-8bea-4a84-88cc-3bf55601fbb2" xmlns:ns3="5dcee275-3ea4-4c3b-b87a-7bd486a0dc1e" targetNamespace="http://schemas.microsoft.com/office/2006/metadata/properties" ma:root="true" ma:fieldsID="c3053d4b4f0c28d0770b922077f9b8fa" ns2:_="" ns3:_="">
    <xsd:import namespace="d3f3df80-8bea-4a84-88cc-3bf55601fbb2"/>
    <xsd:import namespace="5dcee275-3ea4-4c3b-b87a-7bd486a0dc1e"/>
    <xsd:element name="properties">
      <xsd:complexType>
        <xsd:sequence>
          <xsd:element name="documentManagement">
            <xsd:complexType>
              <xsd:all>
                <xsd:element ref="ns2:Category" minOccurs="0"/>
                <xsd:element ref="ns2:SourceID"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OCR"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f3df80-8bea-4a84-88cc-3bf55601fbb2" elementFormDefault="qualified">
    <xsd:import namespace="http://schemas.microsoft.com/office/2006/documentManagement/types"/>
    <xsd:import namespace="http://schemas.microsoft.com/office/infopath/2007/PartnerControls"/>
    <xsd:element name="Category" ma:index="4" nillable="true" ma:displayName="Category" ma:format="Dropdown" ma:internalName="Category" ma:readOnly="false">
      <xsd:simpleType>
        <xsd:restriction base="dms:Choice">
          <xsd:enumeration value="Business Context Diagrams"/>
          <xsd:enumeration value="Engagement Approach"/>
          <xsd:enumeration value="Inventory List"/>
          <xsd:enumeration value="KPIs"/>
          <xsd:enumeration value="Marketing Production Calendar"/>
          <xsd:enumeration value="Project Plans"/>
          <xsd:enumeration value="Future State HL Processes"/>
        </xsd:restriction>
      </xsd:simpleType>
    </xsd:element>
    <xsd:element name="SourceID" ma:index="9" nillable="true" ma:displayName="SourceID" ma:internalName="SourceID">
      <xsd:simpleType>
        <xsd:restriction base="dms:Number"/>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cee275-3ea4-4c3b-b87a-7bd486a0dc1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0fd664d-3d24-476a-9016-3a8a02c44330}" ma:internalName="TaxCatchAll" ma:showField="CatchAllData" ma:web="5dcee275-3ea4-4c3b-b87a-7bd486a0dc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dcee275-3ea4-4c3b-b87a-7bd486a0dc1e" xsi:nil="true"/>
    <Category xmlns="d3f3df80-8bea-4a84-88cc-3bf55601fbb2" xsi:nil="true"/>
    <lcf76f155ced4ddcb4097134ff3c332f xmlns="d3f3df80-8bea-4a84-88cc-3bf55601fbb2">
      <Terms xmlns="http://schemas.microsoft.com/office/infopath/2007/PartnerControls"/>
    </lcf76f155ced4ddcb4097134ff3c332f>
    <SourceID xmlns="d3f3df80-8bea-4a84-88cc-3bf55601fbb2" xsi:nil="true"/>
  </documentManagement>
</p:properties>
</file>

<file path=customXml/itemProps1.xml><?xml version="1.0" encoding="utf-8"?>
<ds:datastoreItem xmlns:ds="http://schemas.openxmlformats.org/officeDocument/2006/customXml" ds:itemID="{41A4529D-4615-476F-AAF7-EFC36B2E067B}">
  <ds:schemaRefs>
    <ds:schemaRef ds:uri="http://schemas.microsoft.com/sharepoint/v3/contenttype/forms"/>
  </ds:schemaRefs>
</ds:datastoreItem>
</file>

<file path=customXml/itemProps2.xml><?xml version="1.0" encoding="utf-8"?>
<ds:datastoreItem xmlns:ds="http://schemas.openxmlformats.org/officeDocument/2006/customXml" ds:itemID="{49C25B57-E6BA-4395-A20F-FA5531D3CA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f3df80-8bea-4a84-88cc-3bf55601fbb2"/>
    <ds:schemaRef ds:uri="5dcee275-3ea4-4c3b-b87a-7bd486a0dc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1A7D61-0A93-4E81-BCD7-E5E671905D89}">
  <ds:schemaRefs>
    <ds:schemaRef ds:uri="http://schemas.microsoft.com/office/infopath/2007/PartnerControls"/>
    <ds:schemaRef ds:uri="http://purl.org/dc/elements/1.1/"/>
    <ds:schemaRef ds:uri="http://www.w3.org/XML/1998/namespace"/>
    <ds:schemaRef ds:uri="http://schemas.microsoft.com/office/2006/documentManagement/types"/>
    <ds:schemaRef ds:uri="d3f3df80-8bea-4a84-88cc-3bf55601fbb2"/>
    <ds:schemaRef ds:uri="http://schemas.microsoft.com/office/2006/metadata/properties"/>
    <ds:schemaRef ds:uri="http://schemas.openxmlformats.org/package/2006/metadata/core-properties"/>
    <ds:schemaRef ds:uri="http://purl.org/dc/terms/"/>
    <ds:schemaRef ds:uri="5dcee275-3ea4-4c3b-b87a-7bd486a0dc1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CGAF-widescreen-template-2019</Template>
  <TotalTime>18450</TotalTime>
  <Words>6946</Words>
  <Application>Microsoft Office PowerPoint</Application>
  <PresentationFormat>Widescreen</PresentationFormat>
  <Paragraphs>456</Paragraphs>
  <Slides>28</Slides>
  <Notes>28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0</vt:i4>
      </vt:variant>
      <vt:variant>
        <vt:lpstr>Slide Titles</vt:lpstr>
      </vt:variant>
      <vt:variant>
        <vt:i4>28</vt:i4>
      </vt:variant>
    </vt:vector>
  </HeadingPairs>
  <TitlesOfParts>
    <vt:vector size="39" baseType="lpstr">
      <vt:lpstr>MS PGothic</vt:lpstr>
      <vt:lpstr>Arial</vt:lpstr>
      <vt:lpstr>Avenir Next LT Com Regular</vt:lpstr>
      <vt:lpstr>AvenirNext LT Com Medium</vt:lpstr>
      <vt:lpstr>AvenirNext LT Com Regular</vt:lpstr>
      <vt:lpstr>Capital Group Sans</vt:lpstr>
      <vt:lpstr>Capital Group Sans ExtraBold</vt:lpstr>
      <vt:lpstr>Capital Group Sans Medium</vt:lpstr>
      <vt:lpstr>System Font Regular</vt:lpstr>
      <vt:lpstr>Wingdings</vt:lpstr>
      <vt:lpstr>CG-CGAF designers Master</vt:lpstr>
      <vt:lpstr>CollegeAmerica®  at work</vt:lpstr>
      <vt:lpstr>PowerPoint Presentation</vt:lpstr>
      <vt:lpstr>Your employer is one of the 6.0% </vt:lpstr>
      <vt:lpstr>Why a 529?</vt:lpstr>
      <vt:lpstr>Unlock a world of possibilities</vt:lpstr>
      <vt:lpstr>Saving for an education makes sense wherever you are in life</vt:lpstr>
      <vt:lpstr>Plan beyond a traditional four-year college education</vt:lpstr>
      <vt:lpstr>Have the flexibility you need, no matter where life takes you</vt:lpstr>
      <vt:lpstr>An investment in the future</vt:lpstr>
      <vt:lpstr>Help send someone through college without a mountain of debt</vt:lpstr>
      <vt:lpstr>Start saving now. Tax benefits can add up over time</vt:lpstr>
      <vt:lpstr>Round out a comprehensive financial wellness plan</vt:lpstr>
      <vt:lpstr>Start small</vt:lpstr>
      <vt:lpstr>Build your plan with a full range of investment options</vt:lpstr>
      <vt:lpstr>Put time on your side with a single easy-to-use investment</vt:lpstr>
      <vt:lpstr>Choose a portfolio based on your investment objective</vt:lpstr>
      <vt:lpstr>Select individual funds to create a portfolio tailored for you</vt:lpstr>
      <vt:lpstr>Seeking superior outcomes </vt:lpstr>
      <vt:lpstr>The CollegeAmerica advantage</vt:lpstr>
      <vt:lpstr>Set up time to meet with me to help you: </vt:lpstr>
      <vt:lpstr>Easy-to-use online resources and tools</vt:lpstr>
      <vt:lpstr>Questions? </vt:lpstr>
      <vt:lpstr>American Funds results</vt:lpstr>
      <vt:lpstr>Prospectus offer</vt:lpstr>
      <vt:lpstr>CollegeAmerica language</vt:lpstr>
      <vt:lpstr>Important information</vt:lpstr>
      <vt:lpstr>Important information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CollegeAmerica at work. 529 savings plan for employees.</dc:title>
  <dc:creator>email@capitalgroup.com</dc:creator>
  <cp:lastModifiedBy>Rakesh Kumar (SPTREK)</cp:lastModifiedBy>
  <cp:revision>440</cp:revision>
  <cp:lastPrinted>2026-06-29T05:03:03Z</cp:lastPrinted>
  <dcterms:created xsi:type="dcterms:W3CDTF">2019-04-26T22:36:45Z</dcterms:created>
  <dcterms:modified xsi:type="dcterms:W3CDTF">2026-07-06T05:44:02Z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3a0bed59-f61e-4781-8617-76f9ded90b2e</vt:lpwstr>
  </property>
  <property fmtid="{D5CDD505-2E9C-101B-9397-08002B2CF9AE}" pid="3" name="ContentTypeId">
    <vt:lpwstr>0x010100DDC9506DE2F6A844A0936BC788DB1964</vt:lpwstr>
  </property>
</Properties>
</file>