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399" r:id="rId2"/>
    <p:sldId id="267" r:id="rId3"/>
    <p:sldId id="381" r:id="rId4"/>
    <p:sldId id="382" r:id="rId5"/>
    <p:sldId id="383" r:id="rId6"/>
    <p:sldId id="402" r:id="rId7"/>
    <p:sldId id="384" r:id="rId8"/>
    <p:sldId id="261" r:id="rId9"/>
    <p:sldId id="346" r:id="rId10"/>
    <p:sldId id="397" r:id="rId11"/>
    <p:sldId id="385" r:id="rId12"/>
    <p:sldId id="401" r:id="rId13"/>
    <p:sldId id="388" r:id="rId14"/>
    <p:sldId id="398" r:id="rId15"/>
    <p:sldId id="390" r:id="rId16"/>
    <p:sldId id="400" r:id="rId17"/>
    <p:sldId id="392" r:id="rId18"/>
    <p:sldId id="331" r:id="rId19"/>
    <p:sldId id="393" r:id="rId20"/>
    <p:sldId id="394" r:id="rId21"/>
  </p:sldIdLst>
  <p:sldSz cx="12192000" cy="6858000"/>
  <p:notesSz cx="7315200" cy="9601200"/>
  <p:defaultTex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p:defaultTextStyle>
  <p:extLst>
    <p:ext uri="{EFAFB233-063F-42B5-8137-9DF3F51BA10A}">
      <p15:sldGuideLst xmlns:p15="http://schemas.microsoft.com/office/powerpoint/2012/main">
        <p15:guide id="1" orient="horz" pos="2523" userDrawn="1">
          <p15:clr>
            <a:srgbClr val="A4A3A4"/>
          </p15:clr>
        </p15:guide>
        <p15:guide id="2" pos="574" userDrawn="1">
          <p15:clr>
            <a:srgbClr val="A4A3A4"/>
          </p15:clr>
        </p15:guide>
        <p15:guide id="3" orient="horz" pos="4201" userDrawn="1">
          <p15:clr>
            <a:srgbClr val="A4A3A4"/>
          </p15:clr>
        </p15:guide>
        <p15:guide id="4" orient="horz" pos="1185" userDrawn="1">
          <p15:clr>
            <a:srgbClr val="A4A3A4"/>
          </p15:clr>
        </p15:guide>
        <p15:guide id="5" orient="horz" pos="360" userDrawn="1">
          <p15:clr>
            <a:srgbClr val="A4A3A4"/>
          </p15:clr>
        </p15:guide>
        <p15:guide id="6" orient="horz" pos="300" userDrawn="1">
          <p15:clr>
            <a:srgbClr val="A4A3A4"/>
          </p15:clr>
        </p15:guide>
        <p15:guide id="7" pos="4089" userDrawn="1">
          <p15:clr>
            <a:srgbClr val="A4A3A4"/>
          </p15:clr>
        </p15:guide>
        <p15:guide id="8" pos="4588" userDrawn="1">
          <p15:clr>
            <a:srgbClr val="A4A3A4"/>
          </p15:clr>
        </p15:guide>
        <p15:guide id="9" pos="3840" userDrawn="1">
          <p15:clr>
            <a:srgbClr val="A4A3A4"/>
          </p15:clr>
        </p15:guide>
        <p15:guide id="10" orient="horz" pos="3480" userDrawn="1">
          <p15:clr>
            <a:srgbClr val="A4A3A4"/>
          </p15:clr>
        </p15:guide>
      </p15:sldGuideLst>
    </p:ext>
    <p:ext uri="{2D200454-40CA-4A62-9FC3-DE9A4176ACB9}">
      <p15:notesGuideLst xmlns:p15="http://schemas.microsoft.com/office/powerpoint/2012/main">
        <p15:guide id="2" pos="2160" userDrawn="1">
          <p15:clr>
            <a:srgbClr val="A4A3A4"/>
          </p15:clr>
        </p15:guide>
        <p15:guide id="3" pos="2304" userDrawn="1">
          <p15:clr>
            <a:srgbClr val="A4A3A4"/>
          </p15:clr>
        </p15:guide>
        <p15:guide id="4" orient="horz" pos="374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A3266"/>
    <a:srgbClr val="002D72"/>
    <a:srgbClr val="00294B"/>
    <a:srgbClr val="168381"/>
    <a:srgbClr val="B6EAFF"/>
    <a:srgbClr val="008EAA"/>
    <a:srgbClr val="000000"/>
    <a:srgbClr val="00AEA9"/>
    <a:srgbClr val="009CDC"/>
    <a:srgbClr val="0643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Avenir Next LT Com Regular"/>
          <a:ea typeface="Avenir Next LT Com Regular"/>
          <a:cs typeface="Avenir Next LT Com Regular"/>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EFF1F3"/>
          </a:solidFill>
        </a:fill>
      </a:tcStyle>
    </a:band2H>
    <a:firstCol>
      <a:tcTxStyle b="off" i="off">
        <a:font>
          <a:latin typeface="Avenir Next LT Com Regular"/>
          <a:ea typeface="Avenir Next LT Com Regular"/>
          <a:cs typeface="Avenir 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Avenir Next LT Com Regular"/>
          <a:ea typeface="Avenir Next LT Com Regular"/>
          <a:cs typeface="Avenir 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Avenir Next LT Com Regular"/>
          <a:ea typeface="Avenir Next LT Com Regular"/>
          <a:cs typeface="Avenir Next LT Com Regular"/>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1DB100"/>
          </a:solidFill>
        </a:fill>
      </a:tcStyle>
    </a:firstCol>
    <a:lastRow>
      <a:tcTxStyle>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394938"/>
              <a:satOff val="-28078"/>
              <a:lumOff val="-30405"/>
            </a:schemeClr>
          </a:solidFill>
        </a:fill>
      </a:tcStyle>
    </a:firstCol>
    <a:la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575724"/>
              <a:satOff val="56070"/>
              <a:lumOff val="-30294"/>
            </a:schemeClr>
          </a:solidFill>
        </a:fill>
      </a:tcStyle>
    </a:firstCol>
    <a:lastRow>
      <a:tcTxStyle>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4D8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4" autoAdjust="0"/>
    <p:restoredTop sz="93741" autoAdjust="0"/>
  </p:normalViewPr>
  <p:slideViewPr>
    <p:cSldViewPr snapToGrid="0" snapToObjects="1">
      <p:cViewPr varScale="1">
        <p:scale>
          <a:sx n="173" d="100"/>
          <a:sy n="173" d="100"/>
        </p:scale>
        <p:origin x="3156" y="330"/>
      </p:cViewPr>
      <p:guideLst>
        <p:guide orient="horz" pos="2523"/>
        <p:guide pos="574"/>
        <p:guide orient="horz" pos="4201"/>
        <p:guide orient="horz" pos="1185"/>
        <p:guide orient="horz" pos="360"/>
        <p:guide orient="horz" pos="300"/>
        <p:guide pos="4089"/>
        <p:guide pos="4588"/>
        <p:guide pos="3840"/>
        <p:guide orient="horz" pos="3480"/>
      </p:guideLst>
    </p:cSldViewPr>
  </p:slideViewPr>
  <p:outlineViewPr>
    <p:cViewPr>
      <p:scale>
        <a:sx n="33" d="100"/>
        <a:sy n="33" d="100"/>
      </p:scale>
      <p:origin x="0" y="-576"/>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92" d="100"/>
          <a:sy n="92" d="100"/>
        </p:scale>
        <p:origin x="4288" y="192"/>
      </p:cViewPr>
      <p:guideLst>
        <p:guide pos="2160"/>
        <p:guide pos="2304"/>
        <p:guide orient="horz" pos="374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Wilner (VILW)" userId="bc041c84-383b-4413-9d2a-ca3920507ab7" providerId="ADAL" clId="{46EBAAA2-A1E3-40A0-AE3E-ECBD44CBC85C}"/>
    <pc:docChg chg="modSld">
      <pc:chgData name="Victoria Wilner (VILW)" userId="bc041c84-383b-4413-9d2a-ca3920507ab7" providerId="ADAL" clId="{46EBAAA2-A1E3-40A0-AE3E-ECBD44CBC85C}" dt="2025-07-31T20:17:06.959" v="1" actId="20577"/>
      <pc:docMkLst>
        <pc:docMk/>
      </pc:docMkLst>
      <pc:sldChg chg="modSp">
        <pc:chgData name="Victoria Wilner (VILW)" userId="bc041c84-383b-4413-9d2a-ca3920507ab7" providerId="ADAL" clId="{46EBAAA2-A1E3-40A0-AE3E-ECBD44CBC85C}" dt="2025-07-31T20:17:06.959" v="1" actId="20577"/>
        <pc:sldMkLst>
          <pc:docMk/>
          <pc:sldMk cId="3563283381" sldId="399"/>
        </pc:sldMkLst>
        <pc:spChg chg="mod">
          <ac:chgData name="Victoria Wilner (VILW)" userId="bc041c84-383b-4413-9d2a-ca3920507ab7" providerId="ADAL" clId="{46EBAAA2-A1E3-40A0-AE3E-ECBD44CBC85C}" dt="2025-07-31T20:17:06.959" v="1" actId="20577"/>
          <ac:spMkLst>
            <pc:docMk/>
            <pc:sldMk cId="3563283381" sldId="399"/>
            <ac:spMk id="3" creationId="{3943EDDD-B7A4-5E9D-D89F-53BE5DFA990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619901992655342E-2"/>
          <c:y val="3.5411477993259638E-2"/>
          <c:w val="0.90965584194709748"/>
          <c:h val="0.82214860118874589"/>
        </c:manualLayout>
      </c:layout>
      <c:areaChart>
        <c:grouping val="standard"/>
        <c:varyColors val="0"/>
        <c:ser>
          <c:idx val="0"/>
          <c:order val="0"/>
          <c:tx>
            <c:strRef>
              <c:f>Sheet1!$B$1</c:f>
              <c:strCache>
                <c:ptCount val="1"/>
                <c:pt idx="0">
                  <c:v>Total Value</c:v>
                </c:pt>
              </c:strCache>
            </c:strRef>
          </c:tx>
          <c:spPr>
            <a:solidFill>
              <a:schemeClr val="accent2"/>
            </a:solidFill>
            <a:ln>
              <a:noFill/>
            </a:ln>
            <a:effectLst/>
          </c:spPr>
          <c:cat>
            <c:strRef>
              <c:f>Sheet1!$A$2:$A$32</c:f>
              <c:strCache>
                <c:ptCount val="31"/>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EOY 2024</c:v>
                </c:pt>
              </c:strCache>
            </c:strRef>
          </c:cat>
          <c:val>
            <c:numRef>
              <c:f>Sheet1!$B$2:$B$32</c:f>
              <c:numCache>
                <c:formatCode>_("$"* #,##0_);_("$"* \(#,##0\);_("$"* "-"??_);_(@_)</c:formatCode>
                <c:ptCount val="31"/>
                <c:pt idx="0">
                  <c:v>1000</c:v>
                </c:pt>
                <c:pt idx="1">
                  <c:v>1353.29784620548</c:v>
                </c:pt>
                <c:pt idx="2">
                  <c:v>1723.8293328045299</c:v>
                </c:pt>
                <c:pt idx="3">
                  <c:v>2205.0669887595</c:v>
                </c:pt>
                <c:pt idx="4">
                  <c:v>2900.0046712048302</c:v>
                </c:pt>
                <c:pt idx="5">
                  <c:v>3351.41721134717</c:v>
                </c:pt>
                <c:pt idx="6">
                  <c:v>3176.6657530986499</c:v>
                </c:pt>
                <c:pt idx="7">
                  <c:v>2748.6612254584202</c:v>
                </c:pt>
                <c:pt idx="8">
                  <c:v>2195.4673244130699</c:v>
                </c:pt>
                <c:pt idx="9">
                  <c:v>2823.02356583958</c:v>
                </c:pt>
                <c:pt idx="10">
                  <c:v>2994.1047981186598</c:v>
                </c:pt>
                <c:pt idx="11">
                  <c:v>3297.7614576465198</c:v>
                </c:pt>
                <c:pt idx="12">
                  <c:v>3739.5008791149999</c:v>
                </c:pt>
                <c:pt idx="13">
                  <c:v>3686.2579206205601</c:v>
                </c:pt>
                <c:pt idx="14">
                  <c:v>2372.8303565528199</c:v>
                </c:pt>
                <c:pt idx="15">
                  <c:v>3161.9679506802399</c:v>
                </c:pt>
                <c:pt idx="16">
                  <c:v>3680.1513805413601</c:v>
                </c:pt>
                <c:pt idx="17">
                  <c:v>3805.5719428887901</c:v>
                </c:pt>
                <c:pt idx="18">
                  <c:v>4423.06217751649</c:v>
                </c:pt>
                <c:pt idx="19">
                  <c:v>5555.7474963528603</c:v>
                </c:pt>
                <c:pt idx="20">
                  <c:v>6304.6069763528703</c:v>
                </c:pt>
                <c:pt idx="21">
                  <c:v>6087.6133904292101</c:v>
                </c:pt>
                <c:pt idx="22">
                  <c:v>7372.8844030972696</c:v>
                </c:pt>
                <c:pt idx="23">
                  <c:v>9215.6679623077798</c:v>
                </c:pt>
                <c:pt idx="24">
                  <c:v>8778.1272774118097</c:v>
                </c:pt>
                <c:pt idx="25">
                  <c:v>11249.170770177499</c:v>
                </c:pt>
                <c:pt idx="26">
                  <c:v>13258.843308997901</c:v>
                </c:pt>
                <c:pt idx="27">
                  <c:v>16204.2206030211</c:v>
                </c:pt>
                <c:pt idx="28">
                  <c:v>14258.188947144899</c:v>
                </c:pt>
                <c:pt idx="29">
                  <c:v>17613.720861468901</c:v>
                </c:pt>
                <c:pt idx="30">
                  <c:v>22254.446651196798</c:v>
                </c:pt>
              </c:numCache>
            </c:numRef>
          </c:val>
          <c:extLst>
            <c:ext xmlns:c16="http://schemas.microsoft.com/office/drawing/2014/chart" uri="{C3380CC4-5D6E-409C-BE32-E72D297353CC}">
              <c16:uniqueId val="{00000000-24CF-774F-B165-6FECBDDA05EF}"/>
            </c:ext>
          </c:extLst>
        </c:ser>
        <c:dLbls>
          <c:showLegendKey val="0"/>
          <c:showVal val="0"/>
          <c:showCatName val="0"/>
          <c:showSerName val="0"/>
          <c:showPercent val="0"/>
          <c:showBubbleSize val="0"/>
        </c:dLbls>
        <c:axId val="1990820015"/>
        <c:axId val="1990831071"/>
      </c:areaChart>
      <c:dateAx>
        <c:axId val="1990820015"/>
        <c:scaling>
          <c:orientation val="minMax"/>
        </c:scaling>
        <c:delete val="1"/>
        <c:axPos val="b"/>
        <c:numFmt formatCode="yyyy" sourceLinked="0"/>
        <c:majorTickMark val="out"/>
        <c:minorTickMark val="none"/>
        <c:tickLblPos val="nextTo"/>
        <c:crossAx val="1990831071"/>
        <c:crosses val="autoZero"/>
        <c:auto val="1"/>
        <c:lblOffset val="100"/>
        <c:baseTimeUnit val="months"/>
        <c:majorUnit val="1"/>
        <c:majorTimeUnit val="years"/>
        <c:minorUnit val="1"/>
        <c:minorTimeUnit val="years"/>
      </c:dateAx>
      <c:valAx>
        <c:axId val="1990831071"/>
        <c:scaling>
          <c:orientation val="minMax"/>
          <c:max val="2400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lang="en-US" sz="1197" b="0" i="0" u="none" strike="noStrike" kern="1200" baseline="0">
                <a:solidFill>
                  <a:schemeClr val="tx1"/>
                </a:solidFill>
                <a:latin typeface="+mn-lt"/>
                <a:ea typeface="+mn-ea"/>
                <a:cs typeface="+mn-cs"/>
              </a:defRPr>
            </a:pPr>
            <a:endParaRPr lang="en-US"/>
          </a:p>
        </c:txPr>
        <c:crossAx val="1990820015"/>
        <c:crosses val="autoZero"/>
        <c:crossBetween val="midCat"/>
        <c:majorUnit val="4000"/>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499027" y="8985504"/>
            <a:ext cx="2960103" cy="481726"/>
          </a:xfrm>
          <a:prstGeom prst="rect">
            <a:avLst/>
          </a:prstGeom>
        </p:spPr>
        <p:txBody>
          <a:bodyPr vert="horz" lIns="0" tIns="0" rIns="0" bIns="0" rtlCol="0" anchor="t" anchorCtr="0"/>
          <a:lstStyle>
            <a:lvl1pPr algn="l">
              <a:defRPr sz="1300"/>
            </a:lvl1pPr>
          </a:lstStyle>
          <a:p>
            <a:r>
              <a:rPr lang="en-US" sz="800" dirty="0">
                <a:latin typeface="AvenirNext LT Com Regular" panose="020B0503020202020204" pitchFamily="34" charset="0"/>
              </a:rPr>
              <a:t>© 2025 Capital Group. All rights reserved.</a:t>
            </a:r>
          </a:p>
        </p:txBody>
      </p:sp>
      <p:sp>
        <p:nvSpPr>
          <p:cNvPr id="5" name="Slide Number Placeholder 4"/>
          <p:cNvSpPr>
            <a:spLocks noGrp="1"/>
          </p:cNvSpPr>
          <p:nvPr>
            <p:ph type="sldNum" sz="quarter" idx="3"/>
          </p:nvPr>
        </p:nvSpPr>
        <p:spPr>
          <a:xfrm>
            <a:off x="3788029" y="8936788"/>
            <a:ext cx="3028153" cy="528781"/>
          </a:xfrm>
          <a:prstGeom prst="rect">
            <a:avLst/>
          </a:prstGeom>
        </p:spPr>
        <p:txBody>
          <a:bodyPr vert="horz" lIns="0" tIns="0" rIns="0" bIns="0" rtlCol="0" anchor="t" anchorCtr="0"/>
          <a:lstStyle>
            <a:lvl1pPr algn="r">
              <a:defRPr sz="1300"/>
            </a:lvl1pPr>
          </a:lstStyle>
          <a:p>
            <a:fld id="{36A13049-6E6B-4E42-BAE6-B016CA40E06B}" type="slidenum">
              <a:rPr lang="en-US" sz="800" smtClean="0">
                <a:latin typeface="AvenirNext LT Com Regular" panose="020B0503020202020204" pitchFamily="34" charset="0"/>
              </a:rPr>
              <a:t>‹#›</a:t>
            </a:fld>
            <a:endParaRPr lang="en-US" sz="800" dirty="0">
              <a:latin typeface="AvenirNext LT Com Regular" panose="020B0503020202020204" pitchFamily="34" charset="0"/>
            </a:endParaRPr>
          </a:p>
        </p:txBody>
      </p:sp>
      <p:sp>
        <p:nvSpPr>
          <p:cNvPr id="7" name="TextBox 6"/>
          <p:cNvSpPr txBox="1"/>
          <p:nvPr/>
        </p:nvSpPr>
        <p:spPr>
          <a:xfrm>
            <a:off x="499024" y="279110"/>
            <a:ext cx="6317156" cy="290849"/>
          </a:xfrm>
          <a:prstGeom prst="rect">
            <a:avLst/>
          </a:prstGeom>
          <a:noFill/>
        </p:spPr>
        <p:txBody>
          <a:bodyPr wrap="square" lIns="0" tIns="0" rIns="0" bIns="0" rtlCol="0">
            <a:noAutofit/>
          </a:bodyPr>
          <a:lstStyle/>
          <a:p>
            <a:pPr lvl="0" algn="l" defTabSz="483306">
              <a:defRPr/>
            </a:pPr>
            <a:r>
              <a:rPr lang="en-US" sz="2000" b="1" dirty="0">
                <a:solidFill>
                  <a:schemeClr val="tx1"/>
                </a:solidFill>
                <a:latin typeface="AvenirNext LT Com Regular" panose="020B0503020202020204" pitchFamily="34" charset="0"/>
              </a:rPr>
              <a:t>Plan your journey to retirement (SIMPLE IRA)</a:t>
            </a:r>
          </a:p>
        </p:txBody>
      </p:sp>
      <p:cxnSp>
        <p:nvCxnSpPr>
          <p:cNvPr id="9" name="Straight Connector 8"/>
          <p:cNvCxnSpPr/>
          <p:nvPr/>
        </p:nvCxnSpPr>
        <p:spPr>
          <a:xfrm>
            <a:off x="499024" y="684894"/>
            <a:ext cx="63171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442850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5" name="Shape 665"/>
          <p:cNvSpPr>
            <a:spLocks noGrp="1" noRot="1" noChangeAspect="1"/>
          </p:cNvSpPr>
          <p:nvPr>
            <p:ph type="sldImg"/>
          </p:nvPr>
        </p:nvSpPr>
        <p:spPr>
          <a:xfrm>
            <a:off x="339725" y="979488"/>
            <a:ext cx="3409950" cy="1919287"/>
          </a:xfrm>
          <a:prstGeom prst="rect">
            <a:avLst/>
          </a:prstGeom>
          <a:ln>
            <a:solidFill>
              <a:schemeClr val="bg1">
                <a:lumMod val="65000"/>
              </a:schemeClr>
            </a:solidFill>
          </a:ln>
          <a:effectLst>
            <a:outerShdw blurRad="50800" dist="38100" dir="2700000" algn="tl" rotWithShape="0">
              <a:prstClr val="black">
                <a:alpha val="40000"/>
              </a:prstClr>
            </a:outerShdw>
          </a:effectLst>
        </p:spPr>
        <p:txBody>
          <a:bodyPr lIns="96661" tIns="48331" rIns="96661" bIns="48331"/>
          <a:lstStyle/>
          <a:p>
            <a:endParaRPr dirty="0"/>
          </a:p>
        </p:txBody>
      </p:sp>
      <p:sp>
        <p:nvSpPr>
          <p:cNvPr id="666" name="Shape 666"/>
          <p:cNvSpPr>
            <a:spLocks noGrp="1"/>
          </p:cNvSpPr>
          <p:nvPr>
            <p:ph type="body" sz="quarter" idx="1"/>
          </p:nvPr>
        </p:nvSpPr>
        <p:spPr>
          <a:xfrm>
            <a:off x="312115" y="3456432"/>
            <a:ext cx="6681216" cy="5760720"/>
          </a:xfrm>
          <a:prstGeom prst="rect">
            <a:avLst/>
          </a:prstGeom>
        </p:spPr>
        <p:txBody>
          <a:bodyPr lIns="96661" tIns="48331" rIns="96661" bIns="48331"/>
          <a:lstStyle/>
          <a:p>
            <a:pPr marL="181240" marR="0" lvl="0" indent="-181240" defTabSz="241653" eaLnBrk="1" fontAlgn="auto" latinLnBrk="0" hangingPunct="1">
              <a:lnSpc>
                <a:spcPts val="1480"/>
              </a:lnSpc>
              <a:spcBef>
                <a:spcPts val="0"/>
              </a:spcBef>
              <a:spcAft>
                <a:spcPts val="0"/>
              </a:spcAft>
              <a:buClrTx/>
              <a:buSzTx/>
              <a:buFont typeface="Arial" panose="020B0604020202020204" pitchFamily="34" charset="0"/>
              <a:buChar char="•"/>
              <a:tabLst/>
              <a:defRPr/>
            </a:pPr>
            <a:r>
              <a:rPr kumimoji="0" lang="en-US" sz="1100" b="0" i="0" u="none" strike="noStrike" kern="0" cap="none" spc="0" normalizeH="0" baseline="0" noProof="0" dirty="0">
                <a:ln>
                  <a:noFill/>
                </a:ln>
                <a:solidFill>
                  <a:sysClr val="windowText" lastClr="000000"/>
                </a:solidFill>
                <a:effectLst/>
                <a:uLnTx/>
                <a:uFillTx/>
                <a:latin typeface="AvenirNext LT Com Regular"/>
                <a:sym typeface="Avenir Next LT Com Regular"/>
              </a:rPr>
              <a:t>Click to edit Master text styles</a:t>
            </a:r>
          </a:p>
          <a:p>
            <a:pPr marL="362480" marR="0" lvl="1" indent="-181240" defTabSz="241653" eaLnBrk="1" fontAlgn="auto" latinLnBrk="0" hangingPunct="1">
              <a:lnSpc>
                <a:spcPts val="1480"/>
              </a:lnSpc>
              <a:spcBef>
                <a:spcPts val="0"/>
              </a:spcBef>
              <a:spcAft>
                <a:spcPts val="0"/>
              </a:spcAft>
              <a:buClrTx/>
              <a:buSzTx/>
              <a:buFont typeface="Avenir Next LT Com Regular" panose="020B0503020202020204" pitchFamily="34" charset="0"/>
              <a:buChar char="–"/>
              <a:tabLst/>
              <a:defRPr/>
            </a:pPr>
            <a:r>
              <a:rPr kumimoji="0" lang="en-US" sz="1000" b="0" i="0" u="none" strike="noStrike" kern="0" cap="none" spc="0" normalizeH="0" baseline="0" noProof="0" dirty="0">
                <a:ln>
                  <a:noFill/>
                </a:ln>
                <a:solidFill>
                  <a:sysClr val="windowText" lastClr="000000"/>
                </a:solidFill>
                <a:effectLst/>
                <a:uLnTx/>
                <a:uFillTx/>
                <a:latin typeface="AvenirNext LT Com Regular"/>
                <a:sym typeface="Avenir Next LT Com Regular"/>
              </a:rPr>
              <a:t>Second level</a:t>
            </a:r>
          </a:p>
          <a:p>
            <a:pPr marL="543719" marR="0" lvl="2" indent="-181240" defTabSz="241653" eaLnBrk="1" fontAlgn="auto" latinLnBrk="0" hangingPunct="1">
              <a:lnSpc>
                <a:spcPts val="148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sysClr val="windowText" lastClr="000000"/>
                </a:solidFill>
                <a:effectLst/>
                <a:uLnTx/>
                <a:uFillTx/>
                <a:latin typeface="AvenirNext LT Com Regular"/>
                <a:sym typeface="Avenir Next LT Com Regular"/>
              </a:rPr>
              <a:t>Third level</a:t>
            </a:r>
          </a:p>
          <a:p>
            <a:pPr marL="724959" marR="0" lvl="3" indent="-181240" defTabSz="241653" eaLnBrk="1" fontAlgn="auto" latinLnBrk="0" hangingPunct="1">
              <a:lnSpc>
                <a:spcPts val="1480"/>
              </a:lnSpc>
              <a:spcBef>
                <a:spcPts val="0"/>
              </a:spcBef>
              <a:spcAft>
                <a:spcPts val="0"/>
              </a:spcAft>
              <a:buClrTx/>
              <a:buSzTx/>
              <a:buFont typeface="Avenir Next LT Com Regular" panose="020B0503020202020204" pitchFamily="34" charset="0"/>
              <a:buChar char="–"/>
              <a:tabLst/>
              <a:defRPr/>
            </a:pPr>
            <a:r>
              <a:rPr kumimoji="0" lang="en-US" sz="800" b="0" i="0" u="none" strike="noStrike" kern="0" cap="none" spc="0" normalizeH="0" baseline="0" noProof="0" dirty="0">
                <a:ln>
                  <a:noFill/>
                </a:ln>
                <a:solidFill>
                  <a:sysClr val="windowText" lastClr="000000"/>
                </a:solidFill>
                <a:effectLst/>
                <a:uLnTx/>
                <a:uFillTx/>
                <a:latin typeface="AvenirNext LT Com Regular"/>
                <a:sym typeface="Avenir Next LT Com Regular"/>
              </a:rPr>
              <a:t>Fourth level</a:t>
            </a:r>
          </a:p>
          <a:p>
            <a:pPr marL="906199" marR="0" lvl="4" indent="-181240" defTabSz="241653" eaLnBrk="1" fontAlgn="auto" latinLnBrk="0" hangingPunct="1">
              <a:lnSpc>
                <a:spcPts val="1480"/>
              </a:lnSpc>
              <a:spcBef>
                <a:spcPts val="0"/>
              </a:spcBef>
              <a:spcAft>
                <a:spcPts val="0"/>
              </a:spcAft>
              <a:buClrTx/>
              <a:buSzTx/>
              <a:buFont typeface="Arial" panose="020B0604020202020204" pitchFamily="34" charset="0"/>
              <a:buChar char="•"/>
              <a:tabLst/>
              <a:defRPr/>
            </a:pPr>
            <a:r>
              <a:rPr kumimoji="0" lang="en-US" sz="800" b="0" i="0" u="none" strike="noStrike" kern="0" cap="none" spc="0" normalizeH="0" baseline="0" noProof="0" dirty="0">
                <a:ln>
                  <a:noFill/>
                </a:ln>
                <a:solidFill>
                  <a:sysClr val="windowText" lastClr="000000"/>
                </a:solidFill>
                <a:effectLst/>
                <a:uLnTx/>
                <a:uFillTx/>
                <a:latin typeface="AvenirNext LT Com Regular"/>
                <a:sym typeface="Avenir Next LT Com Regular"/>
              </a:rPr>
              <a:t>Fifth level</a:t>
            </a:r>
          </a:p>
          <a:p>
            <a:endParaRPr dirty="0"/>
          </a:p>
        </p:txBody>
      </p:sp>
      <p:sp>
        <p:nvSpPr>
          <p:cNvPr id="2" name="Footer Placeholder 1"/>
          <p:cNvSpPr>
            <a:spLocks noGrp="1"/>
          </p:cNvSpPr>
          <p:nvPr>
            <p:ph type="ftr" sz="quarter" idx="4"/>
          </p:nvPr>
        </p:nvSpPr>
        <p:spPr>
          <a:xfrm>
            <a:off x="192806" y="9119476"/>
            <a:ext cx="3169920" cy="481726"/>
          </a:xfrm>
          <a:prstGeom prst="rect">
            <a:avLst/>
          </a:prstGeom>
        </p:spPr>
        <p:txBody>
          <a:bodyPr vert="horz" lIns="96661" tIns="48331" rIns="96661" bIns="48331" rtlCol="0" anchor="ctr" anchorCtr="0"/>
          <a:lstStyle>
            <a:lvl1pPr algn="l">
              <a:defRPr sz="800">
                <a:latin typeface="AvenirNext LT Com Regular" panose="020B0503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3" name="Slide Number Placeholder 2"/>
          <p:cNvSpPr>
            <a:spLocks noGrp="1"/>
          </p:cNvSpPr>
          <p:nvPr>
            <p:ph type="sldNum" sz="quarter" idx="5"/>
          </p:nvPr>
        </p:nvSpPr>
        <p:spPr>
          <a:xfrm>
            <a:off x="3950781" y="9119476"/>
            <a:ext cx="3169920" cy="481726"/>
          </a:xfrm>
          <a:prstGeom prst="rect">
            <a:avLst/>
          </a:prstGeom>
        </p:spPr>
        <p:txBody>
          <a:bodyPr vert="horz" lIns="96661" tIns="48331" rIns="96661" bIns="48331" rtlCol="0" anchor="ctr" anchorCtr="0"/>
          <a:lstStyle>
            <a:lvl1pPr algn="r">
              <a:defRPr sz="800">
                <a:latin typeface="AvenirNext LT Com Regular" panose="020B0503020202020204" pitchFamily="34" charset="0"/>
              </a:defRPr>
            </a:lvl1pPr>
          </a:lstStyle>
          <a:p>
            <a:fld id="{313BF4A9-858F-4D59-9EF7-6963AF44619B}" type="slidenum">
              <a:rPr lang="en-US" smtClean="0"/>
              <a:pPr/>
              <a:t>‹#›</a:t>
            </a:fld>
            <a:endParaRPr lang="en-US" dirty="0"/>
          </a:p>
        </p:txBody>
      </p:sp>
      <p:sp>
        <p:nvSpPr>
          <p:cNvPr id="4" name="TextBox 3"/>
          <p:cNvSpPr txBox="1"/>
          <p:nvPr/>
        </p:nvSpPr>
        <p:spPr>
          <a:xfrm>
            <a:off x="312117" y="257834"/>
            <a:ext cx="549813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40276" rtlCol="0" anchor="ctr">
            <a:spAutoFit/>
          </a:bodyPr>
          <a:lstStyle/>
          <a:p>
            <a:pPr marL="0" marR="0" lvl="0" indent="0" algn="l" defTabSz="483306" rtl="0" eaLnBrk="1" fontAlgn="auto" latinLnBrk="0" hangingPunct="0">
              <a:lnSpc>
                <a:spcPct val="100000"/>
              </a:lnSpc>
              <a:spcBef>
                <a:spcPts val="0"/>
              </a:spcBef>
              <a:spcAft>
                <a:spcPts val="0"/>
              </a:spcAft>
              <a:buClrTx/>
              <a:buSzTx/>
              <a:buFontTx/>
              <a:buNone/>
              <a:tabLst/>
              <a:defRPr/>
            </a:pPr>
            <a:r>
              <a:rPr lang="en-US" sz="1800" b="1" dirty="0">
                <a:solidFill>
                  <a:schemeClr val="tx1"/>
                </a:solidFill>
                <a:latin typeface="AvenirNext LT Com Regular" panose="020B0503020202020204" pitchFamily="34" charset="0"/>
              </a:rPr>
              <a:t>Plan your journey to retirement (SIMPLE IRA) 2025</a:t>
            </a:r>
          </a:p>
        </p:txBody>
      </p:sp>
      <p:sp>
        <p:nvSpPr>
          <p:cNvPr id="10" name="TextBox 9"/>
          <p:cNvSpPr txBox="1"/>
          <p:nvPr/>
        </p:nvSpPr>
        <p:spPr>
          <a:xfrm>
            <a:off x="312116" y="502187"/>
            <a:ext cx="3831472" cy="2308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40276" rtlCol="0" anchor="ctr">
            <a:spAutoFit/>
          </a:bodyPr>
          <a:lstStyle/>
          <a:p>
            <a:pPr marL="0" marR="0" indent="0" algn="l" defTabSz="483306" rtl="0" fontAlgn="auto" latinLnBrk="0" hangingPunct="0">
              <a:lnSpc>
                <a:spcPct val="100000"/>
              </a:lnSpc>
              <a:spcBef>
                <a:spcPts val="0"/>
              </a:spcBef>
              <a:spcAft>
                <a:spcPts val="0"/>
              </a:spcAft>
              <a:buClrTx/>
              <a:buSzTx/>
              <a:buFontTx/>
              <a:buNone/>
              <a:tabLst/>
            </a:pPr>
            <a:r>
              <a:rPr kumimoji="0" lang="en-US" sz="1300" b="0"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t>Slide</a:t>
            </a:r>
            <a:r>
              <a:rPr kumimoji="0" lang="en-US" sz="1500" b="1"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t> </a:t>
            </a:r>
            <a:fld id="{A2838A77-5E24-4B35-8C00-FDCD0E3DC86D}" type="slidenum">
              <a:rPr kumimoji="0" lang="en-US" sz="1300" b="1" i="0" u="none" strike="noStrike" cap="none" spc="0" normalizeH="0" baseline="0" smtClean="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rPr>
              <a:pPr marL="0" marR="0" indent="0" algn="l" defTabSz="483306" rtl="0" fontAlgn="auto" latinLnBrk="0" hangingPunct="0">
                <a:lnSpc>
                  <a:spcPct val="100000"/>
                </a:lnSpc>
                <a:spcBef>
                  <a:spcPts val="0"/>
                </a:spcBef>
                <a:spcAft>
                  <a:spcPts val="0"/>
                </a:spcAft>
                <a:buClrTx/>
                <a:buSzTx/>
                <a:buFontTx/>
                <a:buNone/>
                <a:tabLst/>
              </a:pPr>
              <a:t>‹#›</a:t>
            </a:fld>
            <a:endParaRPr kumimoji="0" lang="en-US" sz="1500" b="1" i="0" u="none" strike="noStrike" cap="none" spc="0" normalizeH="0" baseline="0" dirty="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endParaRPr>
          </a:p>
        </p:txBody>
      </p:sp>
    </p:spTree>
    <p:extLst>
      <p:ext uri="{BB962C8B-B14F-4D97-AF65-F5344CB8AC3E}">
        <p14:creationId xmlns:p14="http://schemas.microsoft.com/office/powerpoint/2010/main" val="2861976928"/>
      </p:ext>
    </p:extLst>
  </p:cSld>
  <p:clrMap bg1="lt1" tx1="dk1" bg2="lt2" tx2="dk2" accent1="accent1" accent2="accent2" accent3="accent3" accent4="accent4" accent5="accent5" accent6="accent6" hlink="hlink" folHlink="folHlink"/>
  <p:hf dt="0"/>
  <p:notesStyle>
    <a:lvl1pPr marL="171450" marR="0" indent="-171450" defTabSz="228600" eaLnBrk="1" fontAlgn="auto" latinLnBrk="0" hangingPunct="1">
      <a:lnSpc>
        <a:spcPts val="1400"/>
      </a:lnSpc>
      <a:spcBef>
        <a:spcPts val="0"/>
      </a:spcBef>
      <a:spcAft>
        <a:spcPts val="0"/>
      </a:spcAft>
      <a:buClrTx/>
      <a:buSzTx/>
      <a:buFont typeface="Arial" panose="020B0604020202020204" pitchFamily="34" charset="0"/>
      <a:buChar char="•"/>
      <a:tabLst/>
      <a:defRPr sz="1000">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342900" marR="0" indent="-171450" defTabSz="228600" eaLnBrk="1" fontAlgn="auto" latinLnBrk="0" hangingPunct="1">
      <a:lnSpc>
        <a:spcPts val="1400"/>
      </a:lnSpc>
      <a:spcBef>
        <a:spcPts val="0"/>
      </a:spcBef>
      <a:spcAft>
        <a:spcPts val="0"/>
      </a:spcAft>
      <a:buClrTx/>
      <a:buSzTx/>
      <a:buFont typeface="Avenir Next LT Com Regular" panose="020B0503020202020204" pitchFamily="34" charset="0"/>
      <a:buChar char="–"/>
      <a:tabLst/>
      <a:defRPr sz="800">
        <a:latin typeface="Avenir Next LT Com Regular"/>
        <a:ea typeface="AvenirNext LT Com Regular" panose="020B0503020202020204" pitchFamily="34" charset="0"/>
        <a:cs typeface="AvenirNext LT Com Regular" panose="020B0503020202020204" pitchFamily="34" charset="0"/>
        <a:sym typeface="Avenir Next LT Com Regular"/>
      </a:defRPr>
    </a:lvl2pPr>
    <a:lvl3pPr marL="514350" marR="0" indent="-171450" defTabSz="228600" eaLnBrk="1" fontAlgn="auto" latinLnBrk="0" hangingPunct="1">
      <a:lnSpc>
        <a:spcPts val="1400"/>
      </a:lnSpc>
      <a:spcBef>
        <a:spcPts val="0"/>
      </a:spcBef>
      <a:spcAft>
        <a:spcPts val="0"/>
      </a:spcAft>
      <a:buClrTx/>
      <a:buSzTx/>
      <a:buFont typeface="Arial" panose="020B0604020202020204" pitchFamily="34" charset="0"/>
      <a:buChar char="•"/>
      <a:tabLst/>
      <a:defRPr sz="800">
        <a:latin typeface="Avenir Next LT Com Regular"/>
        <a:ea typeface="AvenirNext LT Com Regular" panose="020B0503020202020204" pitchFamily="34" charset="0"/>
        <a:cs typeface="AvenirNext LT Com Regular" panose="020B0503020202020204" pitchFamily="34" charset="0"/>
        <a:sym typeface="Avenir Next LT Com Regular"/>
      </a:defRPr>
    </a:lvl3pPr>
    <a:lvl4pPr marL="685800" marR="0" indent="-171450" defTabSz="228600" eaLnBrk="1" fontAlgn="auto" latinLnBrk="0" hangingPunct="1">
      <a:lnSpc>
        <a:spcPts val="1400"/>
      </a:lnSpc>
      <a:spcBef>
        <a:spcPts val="0"/>
      </a:spcBef>
      <a:spcAft>
        <a:spcPts val="0"/>
      </a:spcAft>
      <a:buClrTx/>
      <a:buSzTx/>
      <a:buFont typeface="Avenir Next LT Com Regular" panose="020B0503020202020204" pitchFamily="34" charset="0"/>
      <a:buChar char="–"/>
      <a:tabLst/>
      <a:defRPr sz="800">
        <a:latin typeface="Avenir Next LT Com Regular"/>
        <a:ea typeface="AvenirNext LT Com Regular" panose="020B0503020202020204" pitchFamily="34" charset="0"/>
        <a:cs typeface="AvenirNext LT Com Regular" panose="020B0503020202020204" pitchFamily="34" charset="0"/>
        <a:sym typeface="Avenir Next LT Com Regular"/>
      </a:defRPr>
    </a:lvl4pPr>
    <a:lvl5pPr marL="857250" marR="0" indent="-171450" defTabSz="228600" eaLnBrk="1" fontAlgn="auto" latinLnBrk="0" hangingPunct="1">
      <a:lnSpc>
        <a:spcPts val="1400"/>
      </a:lnSpc>
      <a:spcBef>
        <a:spcPts val="0"/>
      </a:spcBef>
      <a:spcAft>
        <a:spcPts val="0"/>
      </a:spcAft>
      <a:buClrTx/>
      <a:buSzTx/>
      <a:buFont typeface="Arial" panose="020B0604020202020204" pitchFamily="34" charset="0"/>
      <a:buChar char="•"/>
      <a:tabLst/>
      <a:defRPr sz="800">
        <a:latin typeface="Avenir Next LT Com Regular"/>
        <a:ea typeface="AvenirNext LT Com Regular" panose="020B0503020202020204" pitchFamily="34" charset="0"/>
        <a:cs typeface="AvenirNext LT Com Regular" panose="020B0503020202020204" pitchFamily="34" charset="0"/>
        <a:sym typeface="Avenir Next LT Com Regular"/>
      </a:defRPr>
    </a:lvl5pPr>
    <a:lvl6pPr indent="571500" defTabSz="228600" latinLnBrk="0">
      <a:defRPr sz="800">
        <a:latin typeface="Avenir Next LT Com Regular"/>
        <a:ea typeface="Avenir Next LT Com Regular"/>
        <a:cs typeface="Avenir Next LT Com Regular"/>
        <a:sym typeface="Avenir Next LT Com Regular"/>
      </a:defRPr>
    </a:lvl6pPr>
    <a:lvl7pPr indent="685800" defTabSz="228600" latinLnBrk="0">
      <a:defRPr sz="800">
        <a:latin typeface="Avenir Next LT Com Regular"/>
        <a:ea typeface="Avenir Next LT Com Regular"/>
        <a:cs typeface="Avenir Next LT Com Regular"/>
        <a:sym typeface="Avenir Next LT Com Regular"/>
      </a:defRPr>
    </a:lvl7pPr>
    <a:lvl8pPr indent="800100" defTabSz="228600" latinLnBrk="0">
      <a:defRPr sz="800">
        <a:latin typeface="Avenir Next LT Com Regular"/>
        <a:ea typeface="Avenir Next LT Com Regular"/>
        <a:cs typeface="Avenir Next LT Com Regular"/>
        <a:sym typeface="Avenir Next LT Com Regular"/>
      </a:defRPr>
    </a:lvl8pPr>
    <a:lvl9pPr indent="914400" defTabSz="228600" latinLnBrk="0">
      <a:defRPr sz="800">
        <a:latin typeface="Avenir Next LT Com Regular"/>
        <a:ea typeface="Avenir Next LT Com Regular"/>
        <a:cs typeface="Avenir Next LT Com Regular"/>
        <a:sym typeface="Avenir Next LT Com 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9163"/>
            <a:ext cx="3579812" cy="2014537"/>
          </a:xfrm>
          <a:prstGeom prst="rect">
            <a:avLst/>
          </a:prstGeom>
        </p:spPr>
      </p:sp>
      <p:sp>
        <p:nvSpPr>
          <p:cNvPr id="3" name="Notes Placeholder 2"/>
          <p:cNvSpPr>
            <a:spLocks noGrp="1"/>
          </p:cNvSpPr>
          <p:nvPr>
            <p:ph type="body" idx="1"/>
          </p:nvPr>
        </p:nvSpPr>
        <p:spPr>
          <a:xfrm>
            <a:off x="334963" y="3314700"/>
            <a:ext cx="5837237" cy="3600450"/>
          </a:xfrm>
          <a:prstGeom prst="rect">
            <a:avLst/>
          </a:prstGeom>
        </p:spPr>
        <p:txBody>
          <a:bodyPr/>
          <a:lstStyle/>
          <a:p>
            <a:pPr marL="0" indent="0">
              <a:spcAft>
                <a:spcPts val="600"/>
              </a:spcAft>
              <a:buNone/>
            </a:pPr>
            <a:r>
              <a:rPr lang="en-US" sz="1000" b="1" dirty="0">
                <a:solidFill>
                  <a:srgbClr val="000000"/>
                </a:solidFill>
                <a:latin typeface="AvenirNext LT Com Regular" panose="020B0503020202020204" pitchFamily="34" charset="0"/>
              </a:rPr>
              <a:t>[Note to presenter: Welcome the audience, thank them for their time and participation in this event.]</a:t>
            </a:r>
          </a:p>
          <a:p>
            <a:pPr>
              <a:spcAft>
                <a:spcPts val="600"/>
              </a:spcAft>
            </a:pPr>
            <a:r>
              <a:rPr lang="en-US" sz="1000" dirty="0">
                <a:solidFill>
                  <a:srgbClr val="000000"/>
                </a:solidFill>
                <a:latin typeface="AvenirNext LT Com Regular" panose="020B0503020202020204" pitchFamily="34" charset="0"/>
              </a:rPr>
              <a:t>Today we’re going to talk about planning for the future and taking advantage of your </a:t>
            </a:r>
            <a:r>
              <a:rPr lang="en-US" dirty="0">
                <a:solidFill>
                  <a:srgbClr val="000000"/>
                </a:solidFill>
              </a:rPr>
              <a:t>employer's SIMPLE IRA retirement plan to </a:t>
            </a:r>
            <a:r>
              <a:rPr lang="en-US" sz="1000" dirty="0">
                <a:solidFill>
                  <a:srgbClr val="000000"/>
                </a:solidFill>
                <a:latin typeface="AvenirNext LT Com Regular" panose="020B0503020202020204" pitchFamily="34" charset="0"/>
              </a:rPr>
              <a:t>help you achieve your goals.</a:t>
            </a:r>
          </a:p>
          <a:p>
            <a:pPr>
              <a:spcAft>
                <a:spcPts val="600"/>
              </a:spcAft>
            </a:pPr>
            <a:r>
              <a:rPr lang="en-US" sz="1000" dirty="0">
                <a:solidFill>
                  <a:srgbClr val="000000"/>
                </a:solidFill>
                <a:latin typeface="AvenirNext LT Com Regular" panose="020B0503020202020204" pitchFamily="34" charset="0"/>
              </a:rPr>
              <a:t>But first, I want to start with the big picture. </a:t>
            </a:r>
          </a:p>
          <a:p>
            <a:pPr marL="0" indent="0">
              <a:spcAft>
                <a:spcPts val="600"/>
              </a:spcAft>
              <a:buNone/>
            </a:pPr>
            <a:r>
              <a:rPr lang="en-US" sz="1000" b="1" dirty="0">
                <a:solidFill>
                  <a:srgbClr val="000000"/>
                </a:solidFill>
                <a:latin typeface="AvenirNext LT Com Regular" panose="020B0503020202020204" pitchFamily="34" charset="0"/>
              </a:rPr>
              <a:t>[CLICK] </a:t>
            </a:r>
          </a:p>
        </p:txBody>
      </p:sp>
      <p:sp>
        <p:nvSpPr>
          <p:cNvPr id="4" name="Footer Placeholder 3">
            <a:extLst>
              <a:ext uri="{FF2B5EF4-FFF2-40B4-BE49-F238E27FC236}">
                <a16:creationId xmlns:a16="http://schemas.microsoft.com/office/drawing/2014/main" id="{FDA282C6-E773-1C38-D938-B23037505B74}"/>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6" name="Slide Number Placeholder 5">
            <a:extLst>
              <a:ext uri="{FF2B5EF4-FFF2-40B4-BE49-F238E27FC236}">
                <a16:creationId xmlns:a16="http://schemas.microsoft.com/office/drawing/2014/main" id="{FE04F1C4-AD35-A6CA-70DB-CC05F7176517}"/>
              </a:ext>
            </a:extLst>
          </p:cNvPr>
          <p:cNvSpPr>
            <a:spLocks noGrp="1"/>
          </p:cNvSpPr>
          <p:nvPr>
            <p:ph type="sldNum" sz="quarter" idx="5"/>
          </p:nvPr>
        </p:nvSpPr>
        <p:spPr/>
        <p:txBody>
          <a:bodyPr/>
          <a:lstStyle/>
          <a:p>
            <a:fld id="{313BF4A9-858F-4D59-9EF7-6963AF44619B}" type="slidenum">
              <a:rPr lang="en-US" smtClean="0"/>
              <a:pPr/>
              <a:t>1</a:t>
            </a:fld>
            <a:endParaRPr lang="en-US" dirty="0"/>
          </a:p>
        </p:txBody>
      </p:sp>
    </p:spTree>
    <p:extLst>
      <p:ext uri="{BB962C8B-B14F-4D97-AF65-F5344CB8AC3E}">
        <p14:creationId xmlns:p14="http://schemas.microsoft.com/office/powerpoint/2010/main" val="20785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4" y="3461455"/>
            <a:ext cx="6100561" cy="3600450"/>
          </a:xfrm>
          <a:prstGeom prst="rect">
            <a:avLst/>
          </a:prstGeom>
        </p:spPr>
        <p:txBody>
          <a:bodyPr/>
          <a:lstStyle/>
          <a:p>
            <a:pPr>
              <a:spcAft>
                <a:spcPts val="600"/>
              </a:spcAft>
            </a:pPr>
            <a:r>
              <a:rPr lang="en-US" dirty="0"/>
              <a:t>Imagine the life you want to live in retirement. </a:t>
            </a:r>
          </a:p>
          <a:p>
            <a:pPr marL="365760" lvl="1" indent="-182880">
              <a:spcAft>
                <a:spcPts val="600"/>
              </a:spcAft>
              <a:buFont typeface="Courier New" panose="02070309020205020404" pitchFamily="49" charset="0"/>
              <a:buChar char="o"/>
            </a:pPr>
            <a:r>
              <a:rPr lang="en-US" sz="1000" dirty="0"/>
              <a:t>Do you want to check far away destinations off your bucket list? </a:t>
            </a:r>
          </a:p>
          <a:p>
            <a:pPr marL="365760" lvl="1" indent="-182880">
              <a:spcAft>
                <a:spcPts val="600"/>
              </a:spcAft>
              <a:buFont typeface="Courier New" panose="02070309020205020404" pitchFamily="49" charset="0"/>
              <a:buChar char="o"/>
            </a:pPr>
            <a:r>
              <a:rPr lang="en-US" sz="1000" dirty="0"/>
              <a:t>Are you looking forward to spending more time at the beach, or taking up birdwatching?</a:t>
            </a:r>
          </a:p>
          <a:p>
            <a:pPr marL="365760" lvl="1" indent="-182880">
              <a:spcAft>
                <a:spcPts val="600"/>
              </a:spcAft>
              <a:buFont typeface="Courier New" panose="02070309020205020404" pitchFamily="49" charset="0"/>
              <a:buChar char="o"/>
            </a:pPr>
            <a:r>
              <a:rPr lang="en-US" sz="1000" dirty="0"/>
              <a:t>Will you spend more time with your family, or invite your grandkids to your new vacation home?</a:t>
            </a:r>
            <a:endParaRPr lang="en-US" dirty="0"/>
          </a:p>
          <a:p>
            <a:pPr>
              <a:spcAft>
                <a:spcPts val="600"/>
              </a:spcAft>
            </a:pPr>
            <a:r>
              <a:rPr lang="en-US" dirty="0"/>
              <a:t>However you want to spend your retirement, you’ll need a plan to get there. So taking the time now to think about your future can help you take the steps you need to build the retirement you want.</a:t>
            </a:r>
          </a:p>
          <a:p>
            <a:pPr marL="0" indent="0">
              <a:buNone/>
            </a:pPr>
            <a:r>
              <a:rPr lang="en-US" b="1" dirty="0"/>
              <a:t>[CLICK]</a:t>
            </a:r>
          </a:p>
        </p:txBody>
      </p:sp>
      <p:sp>
        <p:nvSpPr>
          <p:cNvPr id="7" name="Slide Image Placeholder 6">
            <a:extLst>
              <a:ext uri="{FF2B5EF4-FFF2-40B4-BE49-F238E27FC236}">
                <a16:creationId xmlns:a16="http://schemas.microsoft.com/office/drawing/2014/main" id="{C396E7DC-D159-44C5-9992-2AD224D0912B}"/>
              </a:ext>
            </a:extLst>
          </p:cNvPr>
          <p:cNvSpPr>
            <a:spLocks noGrp="1" noRot="1" noChangeAspect="1"/>
          </p:cNvSpPr>
          <p:nvPr>
            <p:ph type="sldImg"/>
          </p:nvPr>
        </p:nvSpPr>
        <p:spPr>
          <a:xfrm>
            <a:off x="336550" y="914400"/>
            <a:ext cx="3587750" cy="2019300"/>
          </a:xfrm>
          <a:prstGeom prst="rect">
            <a:avLst/>
          </a:prstGeom>
        </p:spPr>
      </p:sp>
      <p:sp>
        <p:nvSpPr>
          <p:cNvPr id="6" name="Line 9">
            <a:extLst>
              <a:ext uri="{FF2B5EF4-FFF2-40B4-BE49-F238E27FC236}">
                <a16:creationId xmlns:a16="http://schemas.microsoft.com/office/drawing/2014/main" id="{72BC762B-D5CD-16A2-84C2-D1A06BA437B2}"/>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2" name="Footer Placeholder 1">
            <a:extLst>
              <a:ext uri="{FF2B5EF4-FFF2-40B4-BE49-F238E27FC236}">
                <a16:creationId xmlns:a16="http://schemas.microsoft.com/office/drawing/2014/main" id="{82C21611-F976-58F3-3360-F746C8FC11B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4" name="Slide Number Placeholder 3">
            <a:extLst>
              <a:ext uri="{FF2B5EF4-FFF2-40B4-BE49-F238E27FC236}">
                <a16:creationId xmlns:a16="http://schemas.microsoft.com/office/drawing/2014/main" id="{98C12676-C264-CC8C-266B-153F485C411E}"/>
              </a:ext>
            </a:extLst>
          </p:cNvPr>
          <p:cNvSpPr>
            <a:spLocks noGrp="1"/>
          </p:cNvSpPr>
          <p:nvPr>
            <p:ph type="sldNum" sz="quarter" idx="5"/>
          </p:nvPr>
        </p:nvSpPr>
        <p:spPr/>
        <p:txBody>
          <a:bodyPr/>
          <a:lstStyle/>
          <a:p>
            <a:fld id="{313BF4A9-858F-4D59-9EF7-6963AF44619B}" type="slidenum">
              <a:rPr lang="en-US" smtClean="0"/>
              <a:pPr/>
              <a:t>2</a:t>
            </a:fld>
            <a:endParaRPr lang="en-US" dirty="0"/>
          </a:p>
        </p:txBody>
      </p:sp>
    </p:spTree>
    <p:extLst>
      <p:ext uri="{BB962C8B-B14F-4D97-AF65-F5344CB8AC3E}">
        <p14:creationId xmlns:p14="http://schemas.microsoft.com/office/powerpoint/2010/main" val="2897498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3" y="3450497"/>
            <a:ext cx="6013450" cy="3600450"/>
          </a:xfrm>
          <a:prstGeom prst="rect">
            <a:avLst/>
          </a:prstGeom>
        </p:spPr>
        <p:txBody>
          <a:bodyPr/>
          <a:lstStyle/>
          <a:p>
            <a:pPr marL="171450" indent="-171450">
              <a:spcAft>
                <a:spcPts val="600"/>
              </a:spcAft>
              <a:buFont typeface="Arial" panose="020B0604020202020204" pitchFamily="34" charset="0"/>
              <a:buChar char="•"/>
            </a:pPr>
            <a:r>
              <a:rPr lang="en-US" sz="1000" dirty="0"/>
              <a:t>The reality is that you need a plan for the future.</a:t>
            </a:r>
          </a:p>
          <a:p>
            <a:pPr marL="171450" indent="-171450">
              <a:spcAft>
                <a:spcPts val="600"/>
              </a:spcAft>
              <a:buFont typeface="Arial" panose="020B0604020202020204" pitchFamily="34" charset="0"/>
              <a:buChar char="•"/>
            </a:pPr>
            <a:r>
              <a:rPr lang="en-US" sz="1000" dirty="0"/>
              <a:t>Social Security may only replace about 40% of your income in retirement. </a:t>
            </a:r>
            <a:r>
              <a:rPr lang="en-US" sz="1000" b="1" dirty="0"/>
              <a:t>[Source: Social Security Administration</a:t>
            </a:r>
            <a:r>
              <a:rPr lang="en-IN" sz="1000" b="1" dirty="0"/>
              <a:t>, February 2025]</a:t>
            </a:r>
          </a:p>
          <a:p>
            <a:pPr marL="171450" indent="-171450">
              <a:spcAft>
                <a:spcPts val="600"/>
              </a:spcAft>
              <a:buFont typeface="Arial" panose="020B0604020202020204" pitchFamily="34" charset="0"/>
              <a:buChar char="•"/>
            </a:pPr>
            <a:r>
              <a:rPr lang="en-US" sz="1000" dirty="0"/>
              <a:t>That’ll leave a big gap in your income and it’s up to you to fill it.</a:t>
            </a:r>
          </a:p>
          <a:p>
            <a:pPr marL="171450" indent="-171450">
              <a:spcAft>
                <a:spcPts val="600"/>
              </a:spcAft>
              <a:buFont typeface="Arial" panose="020B0604020202020204" pitchFamily="34" charset="0"/>
              <a:buChar char="•"/>
            </a:pPr>
            <a:r>
              <a:rPr lang="en-US" sz="1000" dirty="0"/>
              <a:t>Your retirement dreams and — more importantly — your livelihood depend on it.</a:t>
            </a:r>
            <a:endParaRPr lang="en-US" sz="1000"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a:p>
            <a:pPr>
              <a:spcAft>
                <a:spcPts val="600"/>
              </a:spcAft>
            </a:pPr>
            <a:endParaRPr lang="en-US" sz="1000" dirty="0"/>
          </a:p>
        </p:txBody>
      </p:sp>
      <p:sp>
        <p:nvSpPr>
          <p:cNvPr id="7" name="Slide Image Placeholder 6">
            <a:extLst>
              <a:ext uri="{FF2B5EF4-FFF2-40B4-BE49-F238E27FC236}">
                <a16:creationId xmlns:a16="http://schemas.microsoft.com/office/drawing/2014/main" id="{FAEFF64A-C1ED-4DAC-B575-C3A7A41BD8D2}"/>
              </a:ext>
            </a:extLst>
          </p:cNvPr>
          <p:cNvSpPr>
            <a:spLocks noGrp="1" noRot="1" noChangeAspect="1"/>
          </p:cNvSpPr>
          <p:nvPr>
            <p:ph type="sldImg"/>
          </p:nvPr>
        </p:nvSpPr>
        <p:spPr>
          <a:xfrm>
            <a:off x="346075" y="927100"/>
            <a:ext cx="3546475" cy="1995488"/>
          </a:xfrm>
          <a:prstGeom prst="rect">
            <a:avLst/>
          </a:prstGeom>
        </p:spPr>
      </p:sp>
      <p:sp>
        <p:nvSpPr>
          <p:cNvPr id="2" name="Line 9">
            <a:extLst>
              <a:ext uri="{FF2B5EF4-FFF2-40B4-BE49-F238E27FC236}">
                <a16:creationId xmlns:a16="http://schemas.microsoft.com/office/drawing/2014/main" id="{E53F839D-DFF2-307F-FAA0-98E835DA0F9F}"/>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5" name="Footer Placeholder 4">
            <a:extLst>
              <a:ext uri="{FF2B5EF4-FFF2-40B4-BE49-F238E27FC236}">
                <a16:creationId xmlns:a16="http://schemas.microsoft.com/office/drawing/2014/main" id="{A7A61D0B-715B-C073-9401-C2772B5054C4}"/>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4BEDEA12-7162-A14A-43C1-2F24169DCAC7}"/>
              </a:ext>
            </a:extLst>
          </p:cNvPr>
          <p:cNvSpPr>
            <a:spLocks noGrp="1"/>
          </p:cNvSpPr>
          <p:nvPr>
            <p:ph type="sldNum" sz="quarter" idx="5"/>
          </p:nvPr>
        </p:nvSpPr>
        <p:spPr/>
        <p:txBody>
          <a:bodyPr/>
          <a:lstStyle/>
          <a:p>
            <a:fld id="{313BF4A9-858F-4D59-9EF7-6963AF44619B}" type="slidenum">
              <a:rPr lang="en-US" smtClean="0"/>
              <a:pPr/>
              <a:t>3</a:t>
            </a:fld>
            <a:endParaRPr lang="en-US" dirty="0"/>
          </a:p>
        </p:txBody>
      </p:sp>
    </p:spTree>
    <p:extLst>
      <p:ext uri="{BB962C8B-B14F-4D97-AF65-F5344CB8AC3E}">
        <p14:creationId xmlns:p14="http://schemas.microsoft.com/office/powerpoint/2010/main" val="3472525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14400"/>
            <a:ext cx="3587750" cy="2019300"/>
          </a:xfrm>
          <a:prstGeom prst="rect">
            <a:avLst/>
          </a:prstGeom>
        </p:spPr>
      </p:sp>
      <p:sp>
        <p:nvSpPr>
          <p:cNvPr id="3" name="Notes Placeholder 2"/>
          <p:cNvSpPr>
            <a:spLocks noGrp="1"/>
          </p:cNvSpPr>
          <p:nvPr>
            <p:ph type="body" idx="1"/>
          </p:nvPr>
        </p:nvSpPr>
        <p:spPr>
          <a:xfrm>
            <a:off x="334964" y="3450167"/>
            <a:ext cx="6013451" cy="3600450"/>
          </a:xfrm>
          <a:prstGeom prst="rect">
            <a:avLst/>
          </a:prstGeom>
        </p:spPr>
        <p:txBody>
          <a:bodyPr/>
          <a:lstStyle/>
          <a:p>
            <a:pPr marL="191589" indent="-191589">
              <a:spcAft>
                <a:spcPts val="600"/>
              </a:spcAft>
              <a:buFont typeface="Arial" panose="020B0604020202020204" pitchFamily="34" charset="0"/>
              <a:buChar char="•"/>
            </a:pPr>
            <a:r>
              <a:rPr lang="en-US" sz="1000" dirty="0">
                <a:solidFill>
                  <a:srgbClr val="000000"/>
                </a:solidFill>
              </a:rPr>
              <a:t>When it comes to saving for retirement through your company plan, you’ll need to consider three important questions: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How much should I contribute?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 funds should I invest in?</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How do I stay the course?</a:t>
            </a:r>
          </a:p>
          <a:p>
            <a:pPr marL="192024" indent="-191589">
              <a:spcAft>
                <a:spcPts val="600"/>
              </a:spcAft>
              <a:buFont typeface="Arial" panose="020B0604020202020204" pitchFamily="34" charset="0"/>
              <a:buChar char="•"/>
            </a:pPr>
            <a:r>
              <a:rPr lang="en-US" sz="1000" dirty="0">
                <a:solidFill>
                  <a:srgbClr val="000000"/>
                </a:solidFill>
              </a:rPr>
              <a:t>Or, if you’re already participating in your plan:</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Am I contributing enough?</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Am I investing in the right funds?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Does my retirement plan still fit my goals?</a:t>
            </a:r>
          </a:p>
          <a:p>
            <a:pPr marL="191589" indent="-191589">
              <a:spcAft>
                <a:spcPts val="600"/>
              </a:spcAft>
              <a:buFont typeface="Arial" panose="020B0604020202020204" pitchFamily="34" charset="0"/>
              <a:buChar char="•"/>
            </a:pPr>
            <a:r>
              <a:rPr lang="en-US" sz="1000" dirty="0">
                <a:solidFill>
                  <a:srgbClr val="000000"/>
                </a:solidFill>
              </a:rPr>
              <a:t>These may seem like easy questions, but they can be a point of uncertainty and even prevent some people from participating in their company plan or not saving more. </a:t>
            </a:r>
          </a:p>
          <a:p>
            <a:pPr marL="0" indent="0">
              <a:spcAft>
                <a:spcPts val="600"/>
              </a:spcAft>
              <a:buNone/>
            </a:pPr>
            <a:r>
              <a:rPr lang="en-US" sz="1000" b="1" dirty="0">
                <a:solidFill>
                  <a:srgbClr val="000000"/>
                </a:solidFill>
              </a:rPr>
              <a:t>[CLICK]</a:t>
            </a:r>
            <a:endParaRPr lang="en-US" sz="1000" dirty="0">
              <a:solidFill>
                <a:srgbClr val="000000"/>
              </a:solidFill>
            </a:endParaRPr>
          </a:p>
          <a:p>
            <a:pPr marL="0" indent="0">
              <a:spcAft>
                <a:spcPts val="600"/>
              </a:spcAft>
              <a:buNone/>
            </a:pPr>
            <a:endParaRPr lang="en-US" sz="1000" dirty="0"/>
          </a:p>
        </p:txBody>
      </p:sp>
      <p:sp>
        <p:nvSpPr>
          <p:cNvPr id="7" name="Line 9">
            <a:extLst>
              <a:ext uri="{FF2B5EF4-FFF2-40B4-BE49-F238E27FC236}">
                <a16:creationId xmlns:a16="http://schemas.microsoft.com/office/drawing/2014/main" id="{5EA8BB80-106F-2258-6394-E958A7596204}"/>
              </a:ext>
            </a:extLst>
          </p:cNvPr>
          <p:cNvSpPr>
            <a:spLocks noChangeShapeType="1"/>
          </p:cNvSpPr>
          <p:nvPr/>
        </p:nvSpPr>
        <p:spPr bwMode="auto">
          <a:xfrm>
            <a:off x="313268" y="3463388"/>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5" name="Footer Placeholder 4">
            <a:extLst>
              <a:ext uri="{FF2B5EF4-FFF2-40B4-BE49-F238E27FC236}">
                <a16:creationId xmlns:a16="http://schemas.microsoft.com/office/drawing/2014/main" id="{DF0F8931-E75E-BFAD-F84C-822A61BA4189}"/>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8E6EC8D4-ED2E-F4F7-697D-9CA1B80DE8E2}"/>
              </a:ext>
            </a:extLst>
          </p:cNvPr>
          <p:cNvSpPr>
            <a:spLocks noGrp="1"/>
          </p:cNvSpPr>
          <p:nvPr>
            <p:ph type="sldNum" sz="quarter" idx="5"/>
          </p:nvPr>
        </p:nvSpPr>
        <p:spPr/>
        <p:txBody>
          <a:bodyPr/>
          <a:lstStyle/>
          <a:p>
            <a:fld id="{313BF4A9-858F-4D59-9EF7-6963AF44619B}" type="slidenum">
              <a:rPr lang="en-US" smtClean="0"/>
              <a:pPr/>
              <a:t>4</a:t>
            </a:fld>
            <a:endParaRPr lang="en-US" dirty="0"/>
          </a:p>
        </p:txBody>
      </p:sp>
    </p:spTree>
    <p:extLst>
      <p:ext uri="{BB962C8B-B14F-4D97-AF65-F5344CB8AC3E}">
        <p14:creationId xmlns:p14="http://schemas.microsoft.com/office/powerpoint/2010/main" val="421579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14400"/>
            <a:ext cx="3587750" cy="2019300"/>
          </a:xfrm>
          <a:prstGeom prst="rect">
            <a:avLst/>
          </a:prstGeom>
        </p:spPr>
      </p:sp>
      <p:sp>
        <p:nvSpPr>
          <p:cNvPr id="3" name="Notes Placeholder 2"/>
          <p:cNvSpPr>
            <a:spLocks noGrp="1"/>
          </p:cNvSpPr>
          <p:nvPr>
            <p:ph type="body" idx="1"/>
          </p:nvPr>
        </p:nvSpPr>
        <p:spPr>
          <a:xfrm>
            <a:off x="356001" y="3458242"/>
            <a:ext cx="6013451" cy="3600450"/>
          </a:xfrm>
          <a:prstGeom prst="rect">
            <a:avLst/>
          </a:prstGeom>
        </p:spPr>
        <p:txBody>
          <a:bodyPr/>
          <a:lstStyle/>
          <a:p>
            <a:pPr marL="191589" indent="-191589">
              <a:spcAft>
                <a:spcPts val="600"/>
              </a:spcAft>
            </a:pPr>
            <a:r>
              <a:rPr lang="en-US" dirty="0">
                <a:solidFill>
                  <a:srgbClr val="000000"/>
                </a:solidFill>
              </a:rPr>
              <a:t>Let’s tackle the first question: How much should I contribute?</a:t>
            </a:r>
          </a:p>
          <a:p>
            <a:pPr marL="191589" indent="-191589">
              <a:spcAft>
                <a:spcPts val="600"/>
              </a:spcAft>
            </a:pPr>
            <a:r>
              <a:rPr lang="en-US" dirty="0">
                <a:solidFill>
                  <a:srgbClr val="000000"/>
                </a:solidFill>
              </a:rPr>
              <a:t>Some financial professionals believe you need to invest 10% to 15% of your salary each year to have enough to live on in retirement.</a:t>
            </a:r>
          </a:p>
          <a:p>
            <a:pPr marL="191589" indent="-191589">
              <a:spcAft>
                <a:spcPts val="600"/>
              </a:spcAft>
            </a:pPr>
            <a:r>
              <a:rPr lang="en-US" dirty="0">
                <a:solidFill>
                  <a:srgbClr val="000000"/>
                </a:solidFill>
              </a:rPr>
              <a:t>Don't worry if that seems too difficult at this moment, because even small steps can help you pursue your retirement goals. I'll show you in a minute.</a:t>
            </a:r>
          </a:p>
          <a:p>
            <a:pPr marL="191589" indent="-191589">
              <a:spcAft>
                <a:spcPts val="600"/>
              </a:spcAft>
            </a:pPr>
            <a:r>
              <a:rPr lang="en-US" dirty="0">
                <a:solidFill>
                  <a:srgbClr val="000000"/>
                </a:solidFill>
              </a:rPr>
              <a:t>Regardless of what you can invest now, what’s important is that you start investing as soon as possible.</a:t>
            </a:r>
          </a:p>
          <a:p>
            <a:pPr marL="191589" indent="-191589">
              <a:spcAft>
                <a:spcPts val="600"/>
              </a:spcAft>
            </a:pPr>
            <a:r>
              <a:rPr lang="en-US" dirty="0">
                <a:solidFill>
                  <a:srgbClr val="000000"/>
                </a:solidFill>
              </a:rPr>
              <a:t>By doing so, you're taking advantage of the time and the opportunity for your investment earnings to grow. The sooner you get started, the longer your investments have to work for you.</a:t>
            </a:r>
          </a:p>
          <a:p>
            <a:pPr marL="0" indent="0">
              <a:buNone/>
            </a:pPr>
            <a:endParaRPr lang="en-US" b="1" dirty="0">
              <a:solidFill>
                <a:srgbClr val="000000"/>
              </a:solidFill>
            </a:endParaRPr>
          </a:p>
          <a:p>
            <a:pPr marL="0" indent="0">
              <a:buNone/>
            </a:pPr>
            <a:r>
              <a:rPr lang="en-US" b="1" dirty="0"/>
              <a:t>[CLICK]</a:t>
            </a:r>
          </a:p>
          <a:p>
            <a:pPr marL="0" indent="0">
              <a:spcAft>
                <a:spcPts val="600"/>
              </a:spcAft>
              <a:buNone/>
            </a:pPr>
            <a:endParaRPr lang="en-US" sz="1000" dirty="0"/>
          </a:p>
        </p:txBody>
      </p:sp>
      <p:sp>
        <p:nvSpPr>
          <p:cNvPr id="7" name="Line 9">
            <a:extLst>
              <a:ext uri="{FF2B5EF4-FFF2-40B4-BE49-F238E27FC236}">
                <a16:creationId xmlns:a16="http://schemas.microsoft.com/office/drawing/2014/main" id="{BBEF24F6-436E-EE5C-329E-34D2C8B07BBD}"/>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6" name="Footer Placeholder 5">
            <a:extLst>
              <a:ext uri="{FF2B5EF4-FFF2-40B4-BE49-F238E27FC236}">
                <a16:creationId xmlns:a16="http://schemas.microsoft.com/office/drawing/2014/main" id="{2E0FE49C-711A-7754-925B-CF6D5C4BDF22}"/>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614A0B52-969B-E658-EBF2-3BEA63C4EF21}"/>
              </a:ext>
            </a:extLst>
          </p:cNvPr>
          <p:cNvSpPr>
            <a:spLocks noGrp="1"/>
          </p:cNvSpPr>
          <p:nvPr>
            <p:ph type="sldNum" sz="quarter" idx="5"/>
          </p:nvPr>
        </p:nvSpPr>
        <p:spPr/>
        <p:txBody>
          <a:bodyPr/>
          <a:lstStyle/>
          <a:p>
            <a:fld id="{313BF4A9-858F-4D59-9EF7-6963AF44619B}" type="slidenum">
              <a:rPr lang="en-US" smtClean="0"/>
              <a:pPr/>
              <a:t>5</a:t>
            </a:fld>
            <a:endParaRPr lang="en-US" dirty="0"/>
          </a:p>
        </p:txBody>
      </p:sp>
    </p:spTree>
    <p:extLst>
      <p:ext uri="{BB962C8B-B14F-4D97-AF65-F5344CB8AC3E}">
        <p14:creationId xmlns:p14="http://schemas.microsoft.com/office/powerpoint/2010/main" val="4234337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44488" y="3262430"/>
            <a:ext cx="6337041" cy="5760720"/>
          </a:xfrm>
        </p:spPr>
        <p:txBody>
          <a:bodyPr/>
          <a:lstStyle/>
          <a:p>
            <a:pPr marL="0" indent="0">
              <a:lnSpc>
                <a:spcPct val="100000"/>
              </a:lnSpc>
              <a:spcAft>
                <a:spcPts val="300"/>
              </a:spcAft>
              <a:buNone/>
            </a:pPr>
            <a:r>
              <a:rPr lang="en-US" b="1" dirty="0"/>
              <a:t>[If the plan has a $17,600 limit]</a:t>
            </a:r>
          </a:p>
          <a:p>
            <a:pPr marL="171450" indent="-171450">
              <a:lnSpc>
                <a:spcPct val="100000"/>
              </a:lnSpc>
              <a:spcAft>
                <a:spcPts val="300"/>
              </a:spcAft>
              <a:buFont typeface="Arial" panose="020B0604020202020204" pitchFamily="34" charset="0"/>
              <a:buChar char="•"/>
            </a:pPr>
            <a:r>
              <a:rPr lang="en-US" dirty="0"/>
              <a:t>A SIMPLE IRA can also help you save more for retirement. In 2025, the IRS lets you contribute up to $17,600 of your own money to a SIMPLE IRA. That's more than double what you could save if you opened a traditional or Roth IRA on your own.</a:t>
            </a:r>
          </a:p>
          <a:p>
            <a:pPr>
              <a:lnSpc>
                <a:spcPct val="100000"/>
              </a:lnSpc>
              <a:spcAft>
                <a:spcPts val="300"/>
              </a:spcAft>
            </a:pPr>
            <a:r>
              <a:rPr lang="en-US" dirty="0"/>
              <a:t>If you're 50 or older, the IRS lets you save an extra $3,500 a year to help you catch up on your retirement goals, or up to $3,850 a year under certain circumstances. For those who turn age 60, 61, 62 or 63 in 2025, there is a higher catchup contribution limit of $5,250.</a:t>
            </a:r>
          </a:p>
          <a:p>
            <a:pPr>
              <a:lnSpc>
                <a:spcPct val="100000"/>
              </a:lnSpc>
              <a:spcAft>
                <a:spcPts val="300"/>
              </a:spcAft>
            </a:pPr>
            <a:r>
              <a:rPr lang="en-US" dirty="0">
                <a:solidFill>
                  <a:srgbClr val="000000"/>
                </a:solidFill>
              </a:rPr>
              <a:t>One valuable benefit of a SIMPLE IRA is that your employer will also contribute money for you into your account. </a:t>
            </a:r>
          </a:p>
          <a:p>
            <a:pPr>
              <a:lnSpc>
                <a:spcPct val="100000"/>
              </a:lnSpc>
              <a:spcAft>
                <a:spcPts val="300"/>
              </a:spcAft>
            </a:pPr>
            <a:r>
              <a:rPr lang="en-US" dirty="0">
                <a:solidFill>
                  <a:srgbClr val="000000"/>
                </a:solidFill>
              </a:rPr>
              <a:t>These employer contributions are free money that can help you save more and move you closer to your retirement goals.</a:t>
            </a:r>
            <a:endParaRPr lang="en-US" dirty="0"/>
          </a:p>
          <a:p>
            <a:pPr marL="0" indent="0">
              <a:lnSpc>
                <a:spcPct val="100000"/>
              </a:lnSpc>
              <a:spcAft>
                <a:spcPts val="300"/>
              </a:spcAft>
              <a:buNone/>
            </a:pPr>
            <a:r>
              <a:rPr lang="en-US" b="1" dirty="0"/>
              <a:t>[If the plan has a $16,500 limit]</a:t>
            </a:r>
          </a:p>
          <a:p>
            <a:pPr marL="171450" indent="-171450">
              <a:lnSpc>
                <a:spcPct val="100000"/>
              </a:lnSpc>
              <a:spcAft>
                <a:spcPts val="300"/>
              </a:spcAft>
              <a:buFont typeface="Arial" panose="020B0604020202020204" pitchFamily="34" charset="0"/>
              <a:buChar char="•"/>
            </a:pPr>
            <a:r>
              <a:rPr lang="en-US" dirty="0"/>
              <a:t>A SIMPLE IRA can also help you save more for retirement. In 2025, the IRS lets you contribute up to $16,500 of your own money to a SIMPLE IRA. That's more than double what you could save if you opened a traditional or Roth IRA on your own. </a:t>
            </a:r>
          </a:p>
          <a:p>
            <a:pPr marL="171450" indent="-171450">
              <a:lnSpc>
                <a:spcPct val="100000"/>
              </a:lnSpc>
              <a:spcAft>
                <a:spcPts val="300"/>
              </a:spcAft>
              <a:buFont typeface="Arial" panose="020B0604020202020204" pitchFamily="34" charset="0"/>
              <a:buChar char="•"/>
            </a:pPr>
            <a:r>
              <a:rPr lang="en-US" dirty="0"/>
              <a:t>If you're 50 or older, the IRS lets you save an extra $3,500 a year to help you catch up on your retirement goals, or up to $3,850 a year under certain circumstances. For those who turn age 60, 61, 62 or 63 in 2025, there is a higher catchup contribution limit of $5,250.</a:t>
            </a:r>
          </a:p>
          <a:p>
            <a:pPr marL="171450" indent="-171450">
              <a:lnSpc>
                <a:spcPct val="100000"/>
              </a:lnSpc>
              <a:spcAft>
                <a:spcPts val="300"/>
              </a:spcAft>
              <a:buFont typeface="Arial" panose="020B0604020202020204" pitchFamily="34" charset="0"/>
              <a:buChar char="•"/>
            </a:pPr>
            <a:r>
              <a:rPr lang="en-US" dirty="0">
                <a:solidFill>
                  <a:srgbClr val="000000"/>
                </a:solidFill>
              </a:rPr>
              <a:t>One valuable benefit of a SIMPLE IRA is that your employer will also contribute money for you into your account. </a:t>
            </a:r>
          </a:p>
          <a:p>
            <a:pPr marL="171450" indent="-171450">
              <a:lnSpc>
                <a:spcPct val="100000"/>
              </a:lnSpc>
              <a:spcAft>
                <a:spcPts val="300"/>
              </a:spcAft>
              <a:buFont typeface="Arial" panose="020B0604020202020204" pitchFamily="34" charset="0"/>
              <a:buChar char="•"/>
            </a:pPr>
            <a:r>
              <a:rPr lang="en-US" dirty="0">
                <a:solidFill>
                  <a:srgbClr val="000000"/>
                </a:solidFill>
              </a:rPr>
              <a:t>These employer contributions are free money that can help you save more and move you closer to your retirement goals.</a:t>
            </a:r>
          </a:p>
          <a:p>
            <a:pPr marL="0" indent="0">
              <a:lnSpc>
                <a:spcPct val="100000"/>
              </a:lnSpc>
              <a:spcAft>
                <a:spcPts val="300"/>
              </a:spcAft>
              <a:buNone/>
            </a:pPr>
            <a:r>
              <a:rPr lang="en-US" b="1" dirty="0">
                <a:solidFill>
                  <a:srgbClr val="000000"/>
                </a:solidFill>
              </a:rPr>
              <a:t>[Provide details on the specific plan’s employer matching or nonelective contributions]</a:t>
            </a:r>
            <a:r>
              <a:rPr lang="en-US" dirty="0">
                <a:solidFill>
                  <a:srgbClr val="000000"/>
                </a:solidFill>
              </a:rPr>
              <a:t> </a:t>
            </a:r>
            <a:endParaRPr lang="en-US" dirty="0"/>
          </a:p>
          <a:p>
            <a:pPr marL="171450" indent="-171450">
              <a:lnSpc>
                <a:spcPct val="100000"/>
              </a:lnSpc>
              <a:spcAft>
                <a:spcPts val="300"/>
              </a:spcAft>
              <a:buFont typeface="Arial" panose="020B0604020202020204" pitchFamily="34" charset="0"/>
              <a:buChar char="•"/>
            </a:pPr>
            <a:r>
              <a:rPr lang="en-US" dirty="0"/>
              <a:t>How much you save depends on how much you make, how much you contribute and how your company contributes.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dirty="0"/>
              <a:t>Plus, all of the contributions vest immediately, including the money your employer puts in. That means that everything that goes into the account is yours to keep, even if you leave the company. This, of course, is subject to any potential declines in value that your investments may experience over time.</a:t>
            </a:r>
          </a:p>
          <a:p>
            <a:pPr marL="0" marR="0" lvl="0" indent="0" algn="l" defTabSz="914400" rtl="0" eaLnBrk="1" fontAlgn="auto" latinLnBrk="0" hangingPunct="1">
              <a:lnSpc>
                <a:spcPct val="100000"/>
              </a:lnSpc>
              <a:spcBef>
                <a:spcPts val="0"/>
              </a:spcBef>
              <a:spcAft>
                <a:spcPts val="300"/>
              </a:spcAft>
              <a:buClrTx/>
              <a:buSzTx/>
              <a:buNone/>
              <a:tabLst/>
              <a:defRPr/>
            </a:pPr>
            <a:r>
              <a:rPr lang="en-US" b="1" dirty="0"/>
              <a:t>[OPTIONAL, depending on what the plan offers]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dirty="0"/>
              <a:t>And plans may now provide additional employer contributions to eligible employees uniformly, up to the lesser of $5,100 or 10% of compensation.</a:t>
            </a:r>
          </a:p>
          <a:p>
            <a:pPr marL="0" indent="0">
              <a:lnSpc>
                <a:spcPct val="100000"/>
              </a:lnSpc>
              <a:spcAft>
                <a:spcPts val="300"/>
              </a:spcAft>
              <a:buNone/>
            </a:pPr>
            <a:r>
              <a:rPr lang="en-US" b="1" dirty="0">
                <a:latin typeface="AvenirNext LT Com Regular" panose="020B0503020202020204" pitchFamily="34" charset="0"/>
              </a:rPr>
              <a:t>[CLICK]</a:t>
            </a:r>
          </a:p>
        </p:txBody>
      </p:sp>
      <p:sp>
        <p:nvSpPr>
          <p:cNvPr id="7" name="Slide Image Placeholder 6">
            <a:extLst>
              <a:ext uri="{FF2B5EF4-FFF2-40B4-BE49-F238E27FC236}">
                <a16:creationId xmlns:a16="http://schemas.microsoft.com/office/drawing/2014/main" id="{5669B4A8-6582-4DC4-8687-B24E07691F14}"/>
              </a:ext>
            </a:extLst>
          </p:cNvPr>
          <p:cNvSpPr>
            <a:spLocks noGrp="1" noRot="1" noChangeAspect="1"/>
          </p:cNvSpPr>
          <p:nvPr>
            <p:ph type="sldImg"/>
          </p:nvPr>
        </p:nvSpPr>
        <p:spPr>
          <a:xfrm>
            <a:off x="346075" y="825500"/>
            <a:ext cx="3981450" cy="2239963"/>
          </a:xfrm>
        </p:spPr>
      </p:sp>
      <p:sp>
        <p:nvSpPr>
          <p:cNvPr id="2" name="Line 9">
            <a:extLst>
              <a:ext uri="{FF2B5EF4-FFF2-40B4-BE49-F238E27FC236}">
                <a16:creationId xmlns:a16="http://schemas.microsoft.com/office/drawing/2014/main" id="{7FBCDC23-BDF4-61E7-20FA-DDB4337ED971}"/>
              </a:ext>
            </a:extLst>
          </p:cNvPr>
          <p:cNvSpPr>
            <a:spLocks noChangeShapeType="1"/>
          </p:cNvSpPr>
          <p:nvPr/>
        </p:nvSpPr>
        <p:spPr bwMode="auto">
          <a:xfrm>
            <a:off x="313268" y="3238741"/>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6" name="Slide Number Placeholder 5">
            <a:extLst>
              <a:ext uri="{FF2B5EF4-FFF2-40B4-BE49-F238E27FC236}">
                <a16:creationId xmlns:a16="http://schemas.microsoft.com/office/drawing/2014/main" id="{6343E7F3-D466-3038-4EA8-C4B4E22D7ED5}"/>
              </a:ext>
            </a:extLst>
          </p:cNvPr>
          <p:cNvSpPr>
            <a:spLocks noGrp="1"/>
          </p:cNvSpPr>
          <p:nvPr>
            <p:ph type="sldNum" sz="quarter" idx="5"/>
          </p:nvPr>
        </p:nvSpPr>
        <p:spPr/>
        <p:txBody>
          <a:bodyPr/>
          <a:lstStyle/>
          <a:p>
            <a:fld id="{313BF4A9-858F-4D59-9EF7-6963AF44619B}" type="slidenum">
              <a:rPr lang="en-US" smtClean="0"/>
              <a:pPr/>
              <a:t>6</a:t>
            </a:fld>
            <a:endParaRPr lang="en-US" dirty="0"/>
          </a:p>
        </p:txBody>
      </p:sp>
      <p:sp>
        <p:nvSpPr>
          <p:cNvPr id="4" name="Footer Placeholder 3">
            <a:extLst>
              <a:ext uri="{FF2B5EF4-FFF2-40B4-BE49-F238E27FC236}">
                <a16:creationId xmlns:a16="http://schemas.microsoft.com/office/drawing/2014/main" id="{8D95C428-1321-3149-9151-CDB1FCBFA55A}"/>
              </a:ext>
            </a:extLst>
          </p:cNvPr>
          <p:cNvSpPr>
            <a:spLocks noGrp="1"/>
          </p:cNvSpPr>
          <p:nvPr>
            <p:ph type="ftr" sz="quarter" idx="4"/>
          </p:nvPr>
        </p:nvSpPr>
        <p:spPr>
          <a:xfrm>
            <a:off x="192806" y="9119476"/>
            <a:ext cx="3169920" cy="48172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Tree>
    <p:extLst>
      <p:ext uri="{BB962C8B-B14F-4D97-AF65-F5344CB8AC3E}">
        <p14:creationId xmlns:p14="http://schemas.microsoft.com/office/powerpoint/2010/main" val="2172647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43757" y="3452972"/>
            <a:ext cx="6013450" cy="4731477"/>
          </a:xfrm>
          <a:prstGeom prst="rect">
            <a:avLst/>
          </a:prstGeom>
        </p:spPr>
        <p:txBody>
          <a:bodyPr/>
          <a:lstStyle/>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When it comes to investing for retirement, time can be one of your greatest allies.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In this hypothetical example, we see the power of time — and the cost of delay.</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On the top is an investment of $200/month for 40 years. This results in a monthly retirement withdrawal of $2,343. </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More time in the market gives your investments more opportunity to grow through compounding.</a:t>
            </a:r>
          </a:p>
          <a:p>
            <a:pPr marL="171450" lvl="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On the bottom is an investment of $400/month for 30 years. This results in a monthly retirement withdrawal of $2,000.</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By waiting just 10 years to start investing, even twice the monthly contribution wasn’t enough to catch up. </a:t>
            </a:r>
          </a:p>
          <a:p>
            <a:pPr marL="171450" lvl="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To further emphasize the power of time, let’s look at the total investments: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$200/month for 40 years of your career is $96,000.</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$400/month for 30 years is $144,000.</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That’s 1.5 times MORE contributions for nearly $350 LESS in monthly</a:t>
            </a:r>
            <a:br>
              <a:rPr lang="en-US" sz="1000" dirty="0">
                <a:solidFill>
                  <a:srgbClr val="000000"/>
                </a:solidFill>
                <a:latin typeface="Avenir Next LT Com Regular" panose="020B0503020202020204" pitchFamily="34" charset="0"/>
              </a:rPr>
            </a:br>
            <a:r>
              <a:rPr lang="en-US" sz="1000" dirty="0">
                <a:solidFill>
                  <a:srgbClr val="000000"/>
                </a:solidFill>
                <a:latin typeface="Avenir Next LT Com Regular" panose="020B0503020202020204" pitchFamily="34" charset="0"/>
              </a:rPr>
              <a:t>retirement withdrawals.</a:t>
            </a:r>
          </a:p>
          <a:p>
            <a:pPr marL="171450" lvl="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Time has the potential to help you EARN MORE with LESS MONEY.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Have you heard the saying, “the days are long, but the years are short”?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Ten years can go by quickly, so don’t put off saving. </a:t>
            </a:r>
          </a:p>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The most important decision you can make about investing for retirement is just that — to invest.</a:t>
            </a:r>
            <a:endParaRPr lang="en-US" sz="1000"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p:txBody>
      </p:sp>
      <p:sp>
        <p:nvSpPr>
          <p:cNvPr id="2" name="Slide Image Placeholder 1"/>
          <p:cNvSpPr>
            <a:spLocks noGrp="1" noRot="1" noChangeAspect="1"/>
          </p:cNvSpPr>
          <p:nvPr>
            <p:ph type="sldImg"/>
          </p:nvPr>
        </p:nvSpPr>
        <p:spPr>
          <a:xfrm>
            <a:off x="334963" y="914400"/>
            <a:ext cx="3587750" cy="2019300"/>
          </a:xfrm>
          <a:prstGeom prst="rect">
            <a:avLst/>
          </a:prstGeom>
        </p:spPr>
      </p:sp>
      <p:sp>
        <p:nvSpPr>
          <p:cNvPr id="5" name="Line 9">
            <a:extLst>
              <a:ext uri="{FF2B5EF4-FFF2-40B4-BE49-F238E27FC236}">
                <a16:creationId xmlns:a16="http://schemas.microsoft.com/office/drawing/2014/main" id="{78547E42-A120-6ABE-A089-78E92A81CBFA}"/>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7" name="Footer Placeholder 6">
            <a:extLst>
              <a:ext uri="{FF2B5EF4-FFF2-40B4-BE49-F238E27FC236}">
                <a16:creationId xmlns:a16="http://schemas.microsoft.com/office/drawing/2014/main" id="{F3BB1FD8-20F7-A247-8620-B67484F2D931}"/>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00C72008-7E08-AF31-E843-5AF388FADF1A}"/>
              </a:ext>
            </a:extLst>
          </p:cNvPr>
          <p:cNvSpPr>
            <a:spLocks noGrp="1"/>
          </p:cNvSpPr>
          <p:nvPr>
            <p:ph type="sldNum" sz="quarter" idx="5"/>
          </p:nvPr>
        </p:nvSpPr>
        <p:spPr/>
        <p:txBody>
          <a:bodyPr/>
          <a:lstStyle/>
          <a:p>
            <a:fld id="{313BF4A9-858F-4D59-9EF7-6963AF44619B}" type="slidenum">
              <a:rPr lang="en-US" smtClean="0"/>
              <a:pPr/>
              <a:t>7</a:t>
            </a:fld>
            <a:endParaRPr lang="en-US" dirty="0"/>
          </a:p>
        </p:txBody>
      </p:sp>
    </p:spTree>
    <p:extLst>
      <p:ext uri="{BB962C8B-B14F-4D97-AF65-F5344CB8AC3E}">
        <p14:creationId xmlns:p14="http://schemas.microsoft.com/office/powerpoint/2010/main" val="285533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3" y="3450167"/>
            <a:ext cx="6013450" cy="3600450"/>
          </a:xfrm>
          <a:prstGeom prst="rect">
            <a:avLst/>
          </a:prstGeom>
        </p:spPr>
        <p:txBody>
          <a:bodyPr/>
          <a:lstStyle/>
          <a:p>
            <a:pPr marL="171450" indent="-171450">
              <a:spcAft>
                <a:spcPts val="600"/>
              </a:spcAft>
              <a:buFont typeface="Arial" panose="020B0604020202020204" pitchFamily="34" charset="0"/>
              <a:buChar char="•"/>
            </a:pPr>
            <a:r>
              <a:rPr lang="en-US" sz="1000" dirty="0"/>
              <a:t>Now, as I said, you don’t need to start contributing 10% to 15% right away; you can start small and work your way up. If you’re already contributing to your plan, now is a great time to think about whether you can increase your contributions even more.</a:t>
            </a:r>
          </a:p>
          <a:p>
            <a:pPr marL="171450" indent="-171450">
              <a:spcAft>
                <a:spcPts val="600"/>
              </a:spcAft>
              <a:buFont typeface="Arial" panose="020B0604020202020204" pitchFamily="34" charset="0"/>
              <a:buChar char="•"/>
            </a:pPr>
            <a:r>
              <a:rPr lang="en-US" sz="1000" dirty="0"/>
              <a:t>Let’s see what that might look like and how it can make a big difference over time. </a:t>
            </a:r>
          </a:p>
          <a:p>
            <a:pPr>
              <a:spcAft>
                <a:spcPts val="600"/>
              </a:spcAft>
            </a:pPr>
            <a:r>
              <a:rPr lang="en-US" sz="1000" dirty="0"/>
              <a:t>In this hypothetical example, Antonio starts saving with a 6% contribution and he sticks with it until retirement.</a:t>
            </a:r>
          </a:p>
          <a:p>
            <a:pPr>
              <a:spcAft>
                <a:spcPts val="600"/>
              </a:spcAft>
            </a:pPr>
            <a:r>
              <a:rPr lang="en-US" dirty="0"/>
              <a:t>Sara</a:t>
            </a:r>
            <a:r>
              <a:rPr lang="en-US" sz="1000" dirty="0"/>
              <a:t> also starts saving with a 6% contribution, but she increases her contribution by just 1% each year until it reaches 12%.</a:t>
            </a:r>
          </a:p>
          <a:p>
            <a:pPr>
              <a:spcAft>
                <a:spcPts val="600"/>
              </a:spcAft>
            </a:pPr>
            <a:r>
              <a:rPr lang="en-US" sz="1000" dirty="0"/>
              <a:t>Look at the difference those small increases made over time: </a:t>
            </a:r>
            <a:r>
              <a:rPr lang="en-US" dirty="0"/>
              <a:t>Sara</a:t>
            </a:r>
            <a:r>
              <a:rPr lang="en-US" sz="1000" dirty="0"/>
              <a:t> </a:t>
            </a:r>
            <a:r>
              <a:rPr lang="en-IN" sz="1000" dirty="0">
                <a:sym typeface="Avenir Next LT Com Regular"/>
              </a:rPr>
              <a:t>would have</a:t>
            </a:r>
            <a:r>
              <a:rPr lang="en-US" sz="1000" dirty="0"/>
              <a:t> an extra $2,914 in her monthly retirement withdrawals.</a:t>
            </a:r>
          </a:p>
          <a:p>
            <a:pPr>
              <a:spcAft>
                <a:spcPts val="600"/>
              </a:spcAft>
            </a:pPr>
            <a:r>
              <a:rPr lang="en-US" sz="1000" dirty="0"/>
              <a:t>That money could help </a:t>
            </a:r>
            <a:r>
              <a:rPr lang="en-US" dirty="0"/>
              <a:t>Sara </a:t>
            </a:r>
            <a:r>
              <a:rPr lang="en-US" sz="1000" dirty="0"/>
              <a:t>live the life she wants in retirement.</a:t>
            </a:r>
            <a:endParaRPr lang="en-US" sz="1000"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a:p>
            <a:pPr>
              <a:spcAft>
                <a:spcPts val="600"/>
              </a:spcAft>
            </a:pPr>
            <a:endParaRPr lang="en-US" sz="1000" dirty="0"/>
          </a:p>
          <a:p>
            <a:pPr>
              <a:spcAft>
                <a:spcPts val="600"/>
              </a:spcAft>
            </a:pPr>
            <a:endParaRPr lang="en-US" sz="1000" dirty="0"/>
          </a:p>
        </p:txBody>
      </p:sp>
      <p:sp>
        <p:nvSpPr>
          <p:cNvPr id="7" name="Slide Image Placeholder 6">
            <a:extLst>
              <a:ext uri="{FF2B5EF4-FFF2-40B4-BE49-F238E27FC236}">
                <a16:creationId xmlns:a16="http://schemas.microsoft.com/office/drawing/2014/main" id="{9E716AFD-CD0E-401A-ACF1-AB7F3D9242A9}"/>
              </a:ext>
            </a:extLst>
          </p:cNvPr>
          <p:cNvSpPr>
            <a:spLocks noGrp="1" noRot="1" noChangeAspect="1"/>
          </p:cNvSpPr>
          <p:nvPr>
            <p:ph type="sldImg"/>
          </p:nvPr>
        </p:nvSpPr>
        <p:spPr>
          <a:xfrm>
            <a:off x="336550" y="914400"/>
            <a:ext cx="3587750" cy="2019300"/>
          </a:xfrm>
          <a:prstGeom prst="rect">
            <a:avLst/>
          </a:prstGeom>
        </p:spPr>
      </p:sp>
      <p:sp>
        <p:nvSpPr>
          <p:cNvPr id="2" name="Line 9">
            <a:extLst>
              <a:ext uri="{FF2B5EF4-FFF2-40B4-BE49-F238E27FC236}">
                <a16:creationId xmlns:a16="http://schemas.microsoft.com/office/drawing/2014/main" id="{20B19862-A3E8-84FC-2E6D-AF82D49DA5C4}"/>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5" name="Footer Placeholder 4">
            <a:extLst>
              <a:ext uri="{FF2B5EF4-FFF2-40B4-BE49-F238E27FC236}">
                <a16:creationId xmlns:a16="http://schemas.microsoft.com/office/drawing/2014/main" id="{82006220-3A1A-C8F4-1C25-EF35B80F3043}"/>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1EC2DCAA-F108-3591-15C3-B8C5621B9F61}"/>
              </a:ext>
            </a:extLst>
          </p:cNvPr>
          <p:cNvSpPr>
            <a:spLocks noGrp="1"/>
          </p:cNvSpPr>
          <p:nvPr>
            <p:ph type="sldNum" sz="quarter" idx="5"/>
          </p:nvPr>
        </p:nvSpPr>
        <p:spPr/>
        <p:txBody>
          <a:bodyPr/>
          <a:lstStyle/>
          <a:p>
            <a:fld id="{313BF4A9-858F-4D59-9EF7-6963AF44619B}" type="slidenum">
              <a:rPr lang="en-US" smtClean="0"/>
              <a:pPr/>
              <a:t>8</a:t>
            </a:fld>
            <a:endParaRPr lang="en-US" dirty="0"/>
          </a:p>
        </p:txBody>
      </p:sp>
    </p:spTree>
    <p:extLst>
      <p:ext uri="{BB962C8B-B14F-4D97-AF65-F5344CB8AC3E}">
        <p14:creationId xmlns:p14="http://schemas.microsoft.com/office/powerpoint/2010/main" val="1011096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3" y="3461458"/>
            <a:ext cx="6013450" cy="3600450"/>
          </a:xfrm>
          <a:prstGeom prst="rect">
            <a:avLst/>
          </a:prstGeom>
        </p:spPr>
        <p:txBody>
          <a:bodyPr/>
          <a:lstStyle/>
          <a:p>
            <a:pPr marL="171450" indent="-171450">
              <a:spcAft>
                <a:spcPts val="600"/>
              </a:spcAft>
              <a:buFont typeface="Arial" panose="020B0604020202020204" pitchFamily="34" charset="0"/>
              <a:buChar char="•"/>
            </a:pPr>
            <a:r>
              <a:rPr lang="en-US" sz="1000" dirty="0"/>
              <a:t>You can also take advantage of potential tax benefits by saving for retirement.</a:t>
            </a:r>
          </a:p>
          <a:p>
            <a:pPr marL="171450" indent="-171450">
              <a:spcAft>
                <a:spcPts val="600"/>
              </a:spcAft>
              <a:buFont typeface="Arial" panose="020B0604020202020204" pitchFamily="34" charset="0"/>
              <a:buChar char="•"/>
            </a:pPr>
            <a:r>
              <a:rPr lang="en-US" sz="1000" dirty="0"/>
              <a:t>When you make pretax contributions to your retirement plan, you can reduce your taxable income. That means you may reduce your current taxes for the year.</a:t>
            </a:r>
          </a:p>
          <a:p>
            <a:pPr marL="171450" indent="-171450">
              <a:spcAft>
                <a:spcPts val="600"/>
              </a:spcAft>
              <a:buFont typeface="Arial" panose="020B0604020202020204" pitchFamily="34" charset="0"/>
              <a:buChar char="•"/>
            </a:pPr>
            <a:r>
              <a:rPr lang="en-US" sz="1000" dirty="0"/>
              <a:t>That also means that your savings don’t make as big of a dent in your paycheck. For example, if your tax rate was 25%, saving $400 a month would only reduce your paycheck by $300. </a:t>
            </a:r>
          </a:p>
          <a:p>
            <a:pPr>
              <a:spcAft>
                <a:spcPts val="600"/>
              </a:spcAft>
            </a:pPr>
            <a:r>
              <a:rPr lang="en-US" sz="1000" dirty="0"/>
              <a:t>When the time comes to make a withdrawal, you’ll pay taxes on your contributions and earnings based on your future tax rate.</a:t>
            </a:r>
          </a:p>
          <a:p>
            <a:pPr marL="171450" indent="-171450">
              <a:spcAft>
                <a:spcPts val="600"/>
              </a:spcAft>
              <a:buFont typeface="Arial" panose="020B0604020202020204" pitchFamily="34" charset="0"/>
              <a:buChar char="•"/>
            </a:pPr>
            <a:r>
              <a:rPr lang="en-US" sz="1000" dirty="0"/>
              <a:t>While your future tax rate could be higher than your current rate, many people expect to be in a lower tax bracket when they're retired.</a:t>
            </a:r>
          </a:p>
          <a:p>
            <a:pPr marL="0" indent="0">
              <a:spcAft>
                <a:spcPts val="600"/>
              </a:spcAft>
              <a:buNone/>
            </a:pPr>
            <a:r>
              <a:rPr lang="en-US" sz="1000" b="1" dirty="0">
                <a:latin typeface="AvenirNext LT Com Regular" panose="020B0503020202020204" pitchFamily="34" charset="0"/>
              </a:rPr>
              <a:t>[If the plan offers Roth contributions]</a:t>
            </a:r>
          </a:p>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Your plan allows Roth after-tax contributions, which are made with money that's already been taxed, but qualified withdrawals, including earnings, are tax-free.</a:t>
            </a:r>
          </a:p>
          <a:p>
            <a:pPr marL="0" indent="0">
              <a:spcAft>
                <a:spcPts val="600"/>
              </a:spcAft>
              <a:buNone/>
            </a:pPr>
            <a:r>
              <a:rPr lang="en-US" sz="1000" b="1" dirty="0">
                <a:latin typeface="AvenirNext LT Com Regular" panose="020B0503020202020204" pitchFamily="34" charset="0"/>
              </a:rPr>
              <a:t>[CLICK]</a:t>
            </a:r>
          </a:p>
          <a:p>
            <a:pPr>
              <a:spcAft>
                <a:spcPts val="600"/>
              </a:spcAft>
            </a:pPr>
            <a:endParaRPr lang="en-US" altLang="en-US" sz="1000" dirty="0"/>
          </a:p>
        </p:txBody>
      </p:sp>
      <p:sp>
        <p:nvSpPr>
          <p:cNvPr id="7" name="Slide Image Placeholder 6">
            <a:extLst>
              <a:ext uri="{FF2B5EF4-FFF2-40B4-BE49-F238E27FC236}">
                <a16:creationId xmlns:a16="http://schemas.microsoft.com/office/drawing/2014/main" id="{3BFF8CB6-B45F-42BE-8C7B-408157BE2F16}"/>
              </a:ext>
            </a:extLst>
          </p:cNvPr>
          <p:cNvSpPr>
            <a:spLocks noGrp="1" noRot="1" noChangeAspect="1"/>
          </p:cNvSpPr>
          <p:nvPr>
            <p:ph type="sldImg"/>
          </p:nvPr>
        </p:nvSpPr>
        <p:spPr>
          <a:xfrm>
            <a:off x="336550" y="914400"/>
            <a:ext cx="3587750" cy="2019300"/>
          </a:xfrm>
          <a:prstGeom prst="rect">
            <a:avLst/>
          </a:prstGeom>
        </p:spPr>
      </p:sp>
      <p:sp>
        <p:nvSpPr>
          <p:cNvPr id="2" name="Line 9">
            <a:extLst>
              <a:ext uri="{FF2B5EF4-FFF2-40B4-BE49-F238E27FC236}">
                <a16:creationId xmlns:a16="http://schemas.microsoft.com/office/drawing/2014/main" id="{2E9117F5-4675-62E0-D0D9-CFCD7A72FD3C}"/>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5" name="Footer Placeholder 4">
            <a:extLst>
              <a:ext uri="{FF2B5EF4-FFF2-40B4-BE49-F238E27FC236}">
                <a16:creationId xmlns:a16="http://schemas.microsoft.com/office/drawing/2014/main" id="{3FAA64D7-5C18-E790-6398-7E7FDC208DCA}"/>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6" name="Slide Number Placeholder 5">
            <a:extLst>
              <a:ext uri="{FF2B5EF4-FFF2-40B4-BE49-F238E27FC236}">
                <a16:creationId xmlns:a16="http://schemas.microsoft.com/office/drawing/2014/main" id="{513B3063-1E35-D4A4-D67B-3962F7541BA7}"/>
              </a:ext>
            </a:extLst>
          </p:cNvPr>
          <p:cNvSpPr>
            <a:spLocks noGrp="1"/>
          </p:cNvSpPr>
          <p:nvPr>
            <p:ph type="sldNum" sz="quarter" idx="5"/>
          </p:nvPr>
        </p:nvSpPr>
        <p:spPr/>
        <p:txBody>
          <a:bodyPr/>
          <a:lstStyle/>
          <a:p>
            <a:fld id="{313BF4A9-858F-4D59-9EF7-6963AF44619B}" type="slidenum">
              <a:rPr lang="en-US" smtClean="0"/>
              <a:pPr/>
              <a:t>9</a:t>
            </a:fld>
            <a:endParaRPr lang="en-US" dirty="0"/>
          </a:p>
        </p:txBody>
      </p:sp>
    </p:spTree>
    <p:extLst>
      <p:ext uri="{BB962C8B-B14F-4D97-AF65-F5344CB8AC3E}">
        <p14:creationId xmlns:p14="http://schemas.microsoft.com/office/powerpoint/2010/main" val="1998213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14400"/>
            <a:ext cx="3587750" cy="2019300"/>
          </a:xfrm>
          <a:prstGeom prst="rect">
            <a:avLst/>
          </a:prstGeom>
        </p:spPr>
      </p:sp>
      <p:sp>
        <p:nvSpPr>
          <p:cNvPr id="3" name="Notes Placeholder 2"/>
          <p:cNvSpPr>
            <a:spLocks noGrp="1"/>
          </p:cNvSpPr>
          <p:nvPr>
            <p:ph type="body" idx="1"/>
          </p:nvPr>
        </p:nvSpPr>
        <p:spPr>
          <a:xfrm>
            <a:off x="334962" y="3457202"/>
            <a:ext cx="6349617" cy="3600450"/>
          </a:xfrm>
          <a:prstGeom prst="rect">
            <a:avLst/>
          </a:prstGeom>
        </p:spPr>
        <p:txBody>
          <a:bodyPr/>
          <a:lstStyle/>
          <a:p>
            <a:pPr>
              <a:spcAft>
                <a:spcPts val="600"/>
              </a:spcAft>
            </a:pPr>
            <a:r>
              <a:rPr lang="en-US" dirty="0"/>
              <a:t>Now another key question: What funds should I invest in?</a:t>
            </a:r>
          </a:p>
          <a:p>
            <a:pPr>
              <a:spcAft>
                <a:spcPts val="600"/>
              </a:spcAft>
            </a:pPr>
            <a:r>
              <a:rPr lang="en-US" dirty="0"/>
              <a:t>When it comes to choosing or evaluating your investments, there are a few things to consider:</a:t>
            </a:r>
          </a:p>
          <a:p>
            <a:pPr marL="365760">
              <a:spcAft>
                <a:spcPts val="600"/>
              </a:spcAft>
              <a:buFont typeface="Courier New" panose="02070309020205020404" pitchFamily="49" charset="0"/>
              <a:buChar char="o"/>
            </a:pPr>
            <a:r>
              <a:rPr lang="en-US" dirty="0"/>
              <a:t>What’s your risk tolerance?</a:t>
            </a:r>
          </a:p>
          <a:p>
            <a:pPr marL="365760">
              <a:spcAft>
                <a:spcPts val="600"/>
              </a:spcAft>
              <a:buFont typeface="Courier New" panose="02070309020205020404" pitchFamily="49" charset="0"/>
              <a:buChar char="o"/>
            </a:pPr>
            <a:r>
              <a:rPr lang="en-US" dirty="0"/>
              <a:t>How much time do you have to invest?</a:t>
            </a:r>
          </a:p>
          <a:p>
            <a:pPr marL="365760">
              <a:spcAft>
                <a:spcPts val="600"/>
              </a:spcAft>
              <a:buFont typeface="Courier New" panose="02070309020205020404" pitchFamily="49" charset="0"/>
              <a:buChar char="o"/>
            </a:pPr>
            <a:r>
              <a:rPr lang="en-US" dirty="0"/>
              <a:t>Do you have any other investments?</a:t>
            </a:r>
          </a:p>
          <a:p>
            <a:pPr>
              <a:spcAft>
                <a:spcPts val="600"/>
              </a:spcAft>
            </a:pPr>
            <a:r>
              <a:rPr lang="en-US" dirty="0"/>
              <a:t>Then it’s a matter of finding funds that are aligned with your retirement goals.</a:t>
            </a:r>
          </a:p>
          <a:p>
            <a:pPr>
              <a:spcAft>
                <a:spcPts val="600"/>
              </a:spcAft>
            </a:pPr>
            <a:r>
              <a:rPr lang="en-US" dirty="0"/>
              <a:t>Developing a diverse mix of investments based on your objectives can help you pursue the retirement that you envision.</a:t>
            </a:r>
            <a:endParaRPr lang="en-US" sz="1000" b="1"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a:p>
            <a:pPr marL="0" indent="0">
              <a:spcAft>
                <a:spcPts val="600"/>
              </a:spcAft>
              <a:buNone/>
            </a:pPr>
            <a:endParaRPr lang="en-US" sz="1000" dirty="0"/>
          </a:p>
        </p:txBody>
      </p:sp>
      <p:sp>
        <p:nvSpPr>
          <p:cNvPr id="7" name="Line 9">
            <a:extLst>
              <a:ext uri="{FF2B5EF4-FFF2-40B4-BE49-F238E27FC236}">
                <a16:creationId xmlns:a16="http://schemas.microsoft.com/office/drawing/2014/main" id="{2A05C9F9-EE5B-8B05-3F5F-18E2B308AFDF}"/>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4" name="Footer Placeholder 3">
            <a:extLst>
              <a:ext uri="{FF2B5EF4-FFF2-40B4-BE49-F238E27FC236}">
                <a16:creationId xmlns:a16="http://schemas.microsoft.com/office/drawing/2014/main" id="{34FEFED1-5428-80F1-6C45-EF17952AFD4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5" name="Slide Number Placeholder 4">
            <a:extLst>
              <a:ext uri="{FF2B5EF4-FFF2-40B4-BE49-F238E27FC236}">
                <a16:creationId xmlns:a16="http://schemas.microsoft.com/office/drawing/2014/main" id="{BFB9F7CD-4B8A-0BE6-2C64-E359E95F3449}"/>
              </a:ext>
            </a:extLst>
          </p:cNvPr>
          <p:cNvSpPr>
            <a:spLocks noGrp="1"/>
          </p:cNvSpPr>
          <p:nvPr>
            <p:ph type="sldNum" sz="quarter" idx="5"/>
          </p:nvPr>
        </p:nvSpPr>
        <p:spPr/>
        <p:txBody>
          <a:bodyPr/>
          <a:lstStyle/>
          <a:p>
            <a:fld id="{313BF4A9-858F-4D59-9EF7-6963AF44619B}" type="slidenum">
              <a:rPr lang="en-US" smtClean="0"/>
              <a:pPr/>
              <a:t>10</a:t>
            </a:fld>
            <a:endParaRPr lang="en-US" dirty="0"/>
          </a:p>
        </p:txBody>
      </p:sp>
    </p:spTree>
    <p:extLst>
      <p:ext uri="{BB962C8B-B14F-4D97-AF65-F5344CB8AC3E}">
        <p14:creationId xmlns:p14="http://schemas.microsoft.com/office/powerpoint/2010/main" val="3949282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3" y="3450169"/>
            <a:ext cx="6013450" cy="5111355"/>
          </a:xfrm>
          <a:prstGeom prst="rect">
            <a:avLst/>
          </a:prstGeom>
        </p:spPr>
        <p:txBody>
          <a:bodyPr/>
          <a:lstStyle/>
          <a:p>
            <a:pPr marL="171450" lvl="0" indent="-171450">
              <a:spcAft>
                <a:spcPts val="600"/>
              </a:spcAft>
              <a:buFont typeface="Arial" panose="020B0604020202020204" pitchFamily="34" charset="0"/>
              <a:buChar char="•"/>
            </a:pPr>
            <a:r>
              <a:rPr lang="en-US" dirty="0"/>
              <a:t>Your retirement </a:t>
            </a:r>
            <a:r>
              <a:rPr lang="en-IN" dirty="0"/>
              <a:t>account </a:t>
            </a:r>
            <a:r>
              <a:rPr lang="en-US" dirty="0"/>
              <a:t>offers a full range of investments. Working with a financial professional can help you navigate the options here. </a:t>
            </a:r>
          </a:p>
          <a:p>
            <a:pPr marL="171450" lvl="0" indent="-171450">
              <a:spcAft>
                <a:spcPts val="600"/>
              </a:spcAft>
              <a:buFont typeface="Arial" panose="020B0604020202020204" pitchFamily="34" charset="0"/>
              <a:buChar char="•"/>
            </a:pPr>
            <a:r>
              <a:rPr lang="en-US" dirty="0"/>
              <a:t>First, a brief overview:</a:t>
            </a:r>
          </a:p>
          <a:p>
            <a:pPr marL="365125" lvl="1" indent="-182563">
              <a:spcAft>
                <a:spcPts val="600"/>
              </a:spcAft>
              <a:buFont typeface="Courier New" panose="02070309020205020404" pitchFamily="49" charset="0"/>
              <a:buChar char="o"/>
            </a:pPr>
            <a:r>
              <a:rPr lang="en-US" sz="1000" b="1" dirty="0"/>
              <a:t>Growth-oriented </a:t>
            </a:r>
            <a:r>
              <a:rPr lang="en-US" sz="1000" b="1" dirty="0">
                <a:solidFill>
                  <a:srgbClr val="000000"/>
                </a:solidFill>
                <a:latin typeface="Avenir Next LT Com Regular" panose="020B0503020202020204" pitchFamily="34" charset="0"/>
              </a:rPr>
              <a:t>investments, </a:t>
            </a:r>
            <a:r>
              <a:rPr lang="en-US" sz="1000" dirty="0">
                <a:solidFill>
                  <a:srgbClr val="000000"/>
                </a:solidFill>
                <a:latin typeface="Avenir Next LT Com Regular" panose="020B0503020202020204" pitchFamily="34" charset="0"/>
              </a:rPr>
              <a:t>like stock funds, </a:t>
            </a:r>
            <a:r>
              <a:rPr lang="en-US" sz="1000" dirty="0"/>
              <a:t>typically have had</a:t>
            </a:r>
            <a:r>
              <a:rPr lang="en-US" sz="1000" dirty="0">
                <a:solidFill>
                  <a:srgbClr val="000000"/>
                </a:solidFill>
                <a:latin typeface="Avenir Next LT Com Regular" panose="020B0503020202020204" pitchFamily="34" charset="0"/>
              </a:rPr>
              <a:t> the highest long-term return potential, which may help you reach your retirement goals. But they can also carry the highest potential risk. If you’re far away from retirement, you might </a:t>
            </a:r>
            <a:r>
              <a:rPr lang="en-US" sz="1000" dirty="0"/>
              <a:t>consider </a:t>
            </a:r>
            <a:r>
              <a:rPr lang="en-US" sz="1000" dirty="0">
                <a:solidFill>
                  <a:srgbClr val="000000"/>
                </a:solidFill>
                <a:latin typeface="Avenir Next LT Com Regular" panose="020B0503020202020204" pitchFamily="34" charset="0"/>
              </a:rPr>
              <a:t>growth-oriented funds since you’ll have more time to </a:t>
            </a:r>
            <a:r>
              <a:rPr lang="en-US" sz="1000" dirty="0"/>
              <a:t>potentially recover from losses the funds may experience.</a:t>
            </a:r>
            <a:r>
              <a:rPr lang="en-US" sz="1000" dirty="0">
                <a:solidFill>
                  <a:srgbClr val="000000"/>
                </a:solidFill>
                <a:latin typeface="Avenir Next LT Com Regular" panose="020B0503020202020204" pitchFamily="34" charset="0"/>
              </a:rPr>
              <a:t>.</a:t>
            </a:r>
          </a:p>
          <a:p>
            <a:pPr marL="365125" lvl="1" indent="-182563">
              <a:spcAft>
                <a:spcPts val="600"/>
              </a:spcAft>
              <a:buFont typeface="Courier New" panose="02070309020205020404" pitchFamily="49" charset="0"/>
              <a:buChar char="o"/>
            </a:pPr>
            <a:r>
              <a:rPr lang="en-US" sz="1000" b="1" dirty="0">
                <a:solidFill>
                  <a:srgbClr val="000000"/>
                </a:solidFill>
              </a:rPr>
              <a:t>Income-oriented investments, </a:t>
            </a:r>
            <a:r>
              <a:rPr lang="en-US" sz="1000" dirty="0">
                <a:solidFill>
                  <a:srgbClr val="000000"/>
                </a:solidFill>
                <a:latin typeface="Avenir Next LT Com Regular" panose="020B0503020202020204" pitchFamily="34" charset="0"/>
              </a:rPr>
              <a:t>like bond funds, </a:t>
            </a:r>
            <a:r>
              <a:rPr lang="en-US" sz="1000" dirty="0"/>
              <a:t>have typically demonstrated lower risk and return potential compared to equity-focused investments. </a:t>
            </a:r>
            <a:r>
              <a:rPr lang="en-US" sz="1000" dirty="0">
                <a:solidFill>
                  <a:srgbClr val="000000"/>
                </a:solidFill>
                <a:latin typeface="Avenir Next LT Com Regular" panose="020B0503020202020204" pitchFamily="34" charset="0"/>
              </a:rPr>
              <a:t>If you’re closer to retirement, you may </a:t>
            </a:r>
            <a:r>
              <a:rPr lang="en-US" sz="1000" dirty="0"/>
              <a:t>consider </a:t>
            </a:r>
            <a:r>
              <a:rPr lang="en-US" sz="1000" dirty="0">
                <a:solidFill>
                  <a:srgbClr val="000000"/>
                </a:solidFill>
                <a:latin typeface="Avenir Next LT Com Regular" panose="020B0503020202020204" pitchFamily="34" charset="0"/>
              </a:rPr>
              <a:t>income-oriented funds to help you </a:t>
            </a:r>
            <a:r>
              <a:rPr lang="en-US" sz="1000" dirty="0"/>
              <a:t>preserve the money you've invested while still having some potential to seek income.</a:t>
            </a:r>
            <a:endParaRPr lang="en-US" sz="1000" dirty="0">
              <a:solidFill>
                <a:srgbClr val="000000"/>
              </a:solidFill>
              <a:latin typeface="Avenir Next LT Com Regular" panose="020B0503020202020204" pitchFamily="34" charset="0"/>
            </a:endParaRPr>
          </a:p>
          <a:p>
            <a:pPr marL="365125" lvl="1" indent="-182563">
              <a:spcAft>
                <a:spcPts val="600"/>
              </a:spcAft>
              <a:buFont typeface="Courier New" panose="02070309020205020404" pitchFamily="49" charset="0"/>
              <a:buChar char="o"/>
            </a:pPr>
            <a:r>
              <a:rPr lang="en-US" sz="1000" b="1" dirty="0">
                <a:solidFill>
                  <a:srgbClr val="000000"/>
                </a:solidFill>
              </a:rPr>
              <a:t>And capital preservation investments</a:t>
            </a:r>
            <a:r>
              <a:rPr lang="en-US" sz="1000" b="1" dirty="0">
                <a:solidFill>
                  <a:srgbClr val="000000"/>
                </a:solidFill>
                <a:latin typeface="Avenir Next LT Com Regular" panose="020B0503020202020204" pitchFamily="34" charset="0"/>
              </a:rPr>
              <a:t>, </a:t>
            </a:r>
            <a:r>
              <a:rPr lang="en-US" sz="1000" dirty="0">
                <a:solidFill>
                  <a:srgbClr val="000000"/>
                </a:solidFill>
                <a:latin typeface="Avenir Next LT Com Regular" panose="020B0503020202020204" pitchFamily="34" charset="0"/>
              </a:rPr>
              <a:t>like money market funds, are intended to preserve what you’ve </a:t>
            </a:r>
            <a:r>
              <a:rPr lang="en-US" sz="1000" dirty="0"/>
              <a:t>saved. That means they have low risk. But they also may not provide the growth you’ll need to meet your retirement goals. Also, while they seek to maintain the value of your investment at $1.00 per share, they are not guaranteed to do so.</a:t>
            </a:r>
          </a:p>
          <a:p>
            <a:pPr lvl="0">
              <a:spcAft>
                <a:spcPts val="600"/>
              </a:spcAft>
            </a:pPr>
            <a:r>
              <a:rPr lang="en-US" dirty="0"/>
              <a:t>You can build a portfolio using a mix of investment types based on your goals, how far you are from retirement and how much risk you can stomach, as all investments have the potential to lose value.</a:t>
            </a:r>
          </a:p>
          <a:p>
            <a:pPr marL="0" lvl="0" indent="0">
              <a:spcAft>
                <a:spcPts val="600"/>
              </a:spcAft>
              <a:buNone/>
            </a:pPr>
            <a:r>
              <a:rPr lang="en-US" sz="1000" b="1" dirty="0">
                <a:latin typeface="AvenirNext LT Com Regular" panose="020B0503020202020204" pitchFamily="34" charset="0"/>
              </a:rPr>
              <a:t>[CLICK]</a:t>
            </a:r>
          </a:p>
        </p:txBody>
      </p:sp>
      <p:sp>
        <p:nvSpPr>
          <p:cNvPr id="7" name="Slide Image Placeholder 6">
            <a:extLst>
              <a:ext uri="{FF2B5EF4-FFF2-40B4-BE49-F238E27FC236}">
                <a16:creationId xmlns:a16="http://schemas.microsoft.com/office/drawing/2014/main" id="{B8DA1DD7-BF9A-4199-B41B-5C1AB22F6387}"/>
              </a:ext>
            </a:extLst>
          </p:cNvPr>
          <p:cNvSpPr>
            <a:spLocks noGrp="1" noRot="1" noChangeAspect="1"/>
          </p:cNvSpPr>
          <p:nvPr>
            <p:ph type="sldImg"/>
          </p:nvPr>
        </p:nvSpPr>
        <p:spPr>
          <a:xfrm>
            <a:off x="336550" y="914400"/>
            <a:ext cx="3587750" cy="2019300"/>
          </a:xfrm>
          <a:prstGeom prst="rect">
            <a:avLst/>
          </a:prstGeom>
        </p:spPr>
      </p:sp>
      <p:sp>
        <p:nvSpPr>
          <p:cNvPr id="2" name="Line 9">
            <a:extLst>
              <a:ext uri="{FF2B5EF4-FFF2-40B4-BE49-F238E27FC236}">
                <a16:creationId xmlns:a16="http://schemas.microsoft.com/office/drawing/2014/main" id="{93D9C154-19BB-C781-86CA-A07001049F2C}"/>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5" name="Footer Placeholder 4">
            <a:extLst>
              <a:ext uri="{FF2B5EF4-FFF2-40B4-BE49-F238E27FC236}">
                <a16:creationId xmlns:a16="http://schemas.microsoft.com/office/drawing/2014/main" id="{EE17A504-B385-1593-97EB-86BB00D3A441}"/>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1C72334F-7351-EBCB-2464-9E97E86DBADE}"/>
              </a:ext>
            </a:extLst>
          </p:cNvPr>
          <p:cNvSpPr>
            <a:spLocks noGrp="1"/>
          </p:cNvSpPr>
          <p:nvPr>
            <p:ph type="sldNum" sz="quarter" idx="5"/>
          </p:nvPr>
        </p:nvSpPr>
        <p:spPr/>
        <p:txBody>
          <a:bodyPr/>
          <a:lstStyle/>
          <a:p>
            <a:fld id="{313BF4A9-858F-4D59-9EF7-6963AF44619B}" type="slidenum">
              <a:rPr lang="en-US" smtClean="0"/>
              <a:pPr/>
              <a:t>11</a:t>
            </a:fld>
            <a:endParaRPr lang="en-US" dirty="0"/>
          </a:p>
        </p:txBody>
      </p:sp>
    </p:spTree>
    <p:extLst>
      <p:ext uri="{BB962C8B-B14F-4D97-AF65-F5344CB8AC3E}">
        <p14:creationId xmlns:p14="http://schemas.microsoft.com/office/powerpoint/2010/main" val="1735833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E2FAA-7892-0BB5-5557-1C0BA014C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E3A90-F70A-E616-C2B8-82E8D865C4CD}"/>
              </a:ext>
            </a:extLst>
          </p:cNvPr>
          <p:cNvSpPr>
            <a:spLocks noGrp="1" noRot="1" noChangeAspect="1"/>
          </p:cNvSpPr>
          <p:nvPr>
            <p:ph type="sldImg"/>
          </p:nvPr>
        </p:nvSpPr>
        <p:spPr>
          <a:xfrm>
            <a:off x="334963" y="919163"/>
            <a:ext cx="3629025" cy="2041525"/>
          </a:xfrm>
          <a:prstGeom prst="rect">
            <a:avLst/>
          </a:prstGeom>
          <a:effectLst/>
        </p:spPr>
      </p:sp>
      <p:sp>
        <p:nvSpPr>
          <p:cNvPr id="3" name="Notes Placeholder 2">
            <a:extLst>
              <a:ext uri="{FF2B5EF4-FFF2-40B4-BE49-F238E27FC236}">
                <a16:creationId xmlns:a16="http://schemas.microsoft.com/office/drawing/2014/main" id="{6EB0599A-A0A7-954E-3878-212008AC02B6}"/>
              </a:ext>
            </a:extLst>
          </p:cNvPr>
          <p:cNvSpPr>
            <a:spLocks noGrp="1"/>
          </p:cNvSpPr>
          <p:nvPr>
            <p:ph type="body" idx="1"/>
          </p:nvPr>
        </p:nvSpPr>
        <p:spPr>
          <a:xfrm>
            <a:off x="334963" y="3324537"/>
            <a:ext cx="6013450" cy="5181631"/>
          </a:xfrm>
          <a:prstGeom prst="rect">
            <a:avLst/>
          </a:prstGeom>
        </p:spPr>
        <p:txBody>
          <a:bodyPr/>
          <a:lstStyle/>
          <a:p>
            <a:pPr marL="171450" indent="-171450">
              <a:spcAft>
                <a:spcPts val="600"/>
              </a:spcAft>
              <a:buFont typeface="Arial" panose="020B0604020202020204" pitchFamily="34" charset="0"/>
              <a:buChar char="•"/>
            </a:pPr>
            <a:r>
              <a:rPr lang="en-US" sz="1000" dirty="0"/>
              <a:t>If that sounds too confusing, a simpler route to consider is choosing a target date fund based roughly on the year you plan to retire and begin taking withdrawals.</a:t>
            </a:r>
          </a:p>
          <a:p>
            <a:pPr marL="171450" indent="-171450">
              <a:spcAft>
                <a:spcPts val="600"/>
              </a:spcAft>
              <a:buFont typeface="Arial" panose="020B0604020202020204" pitchFamily="34" charset="0"/>
              <a:buChar char="•"/>
            </a:pPr>
            <a:r>
              <a:rPr lang="en-US" sz="1000" dirty="0"/>
              <a:t>Think of it like an autopilot feature for your investments. </a:t>
            </a:r>
          </a:p>
          <a:p>
            <a:pPr marL="171450" indent="-171450">
              <a:spcAft>
                <a:spcPts val="600"/>
              </a:spcAft>
              <a:buFont typeface="Arial" panose="020B0604020202020204" pitchFamily="34" charset="0"/>
              <a:buChar char="•"/>
            </a:pPr>
            <a:r>
              <a:rPr lang="en-US" sz="1000" dirty="0"/>
              <a:t>This chart, which is called a glide path, helps show how the investments in a target date fund change over time:</a:t>
            </a:r>
          </a:p>
          <a:p>
            <a:pPr lvl="1">
              <a:spcAft>
                <a:spcPts val="600"/>
              </a:spcAft>
              <a:buFont typeface="Courier New" panose="02070309020205020404" pitchFamily="49" charset="0"/>
              <a:buChar char="o"/>
            </a:pPr>
            <a:r>
              <a:rPr lang="en-US" sz="1000" dirty="0"/>
              <a:t>Moving left to right, you see that growth investments, like stock funds, play a larger role in each fund’s makeup or mix when the target retirement date is years away. That’s because stocks have potential for higher returns, but they're also more vulnerable to market declines. </a:t>
            </a:r>
          </a:p>
          <a:p>
            <a:pPr lvl="1">
              <a:spcAft>
                <a:spcPts val="600"/>
              </a:spcAft>
              <a:buFont typeface="Courier New" panose="02070309020205020404" pitchFamily="49" charset="0"/>
              <a:buChar char="o"/>
            </a:pPr>
            <a:r>
              <a:rPr lang="en-US" sz="1000" dirty="0"/>
              <a:t>As you continue toward the target retirement date, which is the year that corresponds roughly to the year in which you intend to retire and begin taking withdrawals, the mix gradually shifts to include more fixed income investments, like bond funds. Bonds tend to rise and fall less dramatically than stocks, but typically don't offer as much potential for growth.</a:t>
            </a:r>
          </a:p>
          <a:p>
            <a:pPr lvl="1">
              <a:spcAft>
                <a:spcPts val="600"/>
              </a:spcAft>
              <a:buFont typeface="Courier New" panose="02070309020205020404" pitchFamily="49" charset="0"/>
              <a:buChar char="o"/>
            </a:pPr>
            <a:r>
              <a:rPr lang="en-US" sz="1000" dirty="0"/>
              <a:t>This approach helps emphasize investment growth when you’re younger — when your investments can take on more market risk because you have the benefit of time on your side — and </a:t>
            </a:r>
            <a:r>
              <a:rPr lang="en-US" sz="1000" dirty="0">
                <a:solidFill>
                  <a:srgbClr val="222222"/>
                </a:solidFill>
                <a:latin typeface="ProximaNova-Regular"/>
              </a:rPr>
              <a:t>can also </a:t>
            </a:r>
            <a:r>
              <a:rPr lang="en-US" sz="1000" dirty="0"/>
              <a:t>help reduce the impact of market declines as you near retirement and start preparing to take retirement withdrawals.</a:t>
            </a:r>
          </a:p>
          <a:p>
            <a:pPr lvl="1">
              <a:spcAft>
                <a:spcPts val="600"/>
              </a:spcAft>
              <a:buFont typeface="Courier New" panose="02070309020205020404" pitchFamily="49" charset="0"/>
              <a:buChar char="o"/>
            </a:pPr>
            <a:r>
              <a:rPr lang="en-US" sz="1000" b="1" dirty="0"/>
              <a:t>[OPTIONAL FOR PLANS USING THE AMERICAN FUNDS TARGET DATE RETIREMENT SERIES:]</a:t>
            </a:r>
            <a:r>
              <a:rPr lang="en-US" sz="1000" dirty="0"/>
              <a:t> The funds in the American Funds Target Date Retirement Series are also managed for approximately 30 years beyond the target retirement date. So, the allocation to bonds continues to increase through retirement, which can help provide a measure of protection during market declines. </a:t>
            </a:r>
          </a:p>
          <a:p>
            <a:pPr marL="171450" indent="-171450">
              <a:spcAft>
                <a:spcPts val="600"/>
              </a:spcAft>
              <a:buFont typeface="Arial" panose="020B0604020202020204" pitchFamily="34" charset="0"/>
              <a:buChar char="•"/>
            </a:pPr>
            <a:r>
              <a:rPr lang="en-US" sz="1000" dirty="0"/>
              <a:t>This easy investment approach can be an appealing option for investors who don’t want to spend a lot of time and effort choosing and monitoring their own investments.</a:t>
            </a:r>
          </a:p>
          <a:p>
            <a:pPr marL="0" indent="0">
              <a:spcAft>
                <a:spcPts val="600"/>
              </a:spcAft>
              <a:buFont typeface="Arial" panose="020B0604020202020204" pitchFamily="34" charset="0"/>
              <a:buNone/>
            </a:pPr>
            <a:r>
              <a:rPr lang="en-US" sz="1000" b="1" dirty="0"/>
              <a:t>[CLICK]</a:t>
            </a:r>
          </a:p>
        </p:txBody>
      </p:sp>
      <p:sp>
        <p:nvSpPr>
          <p:cNvPr id="5" name="Footer Placeholder 4">
            <a:extLst>
              <a:ext uri="{FF2B5EF4-FFF2-40B4-BE49-F238E27FC236}">
                <a16:creationId xmlns:a16="http://schemas.microsoft.com/office/drawing/2014/main" id="{E2A775BC-1EB9-C6F6-2A12-7836238D84A4}"/>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6" name="Slide Number Placeholder 7">
            <a:extLst>
              <a:ext uri="{FF2B5EF4-FFF2-40B4-BE49-F238E27FC236}">
                <a16:creationId xmlns:a16="http://schemas.microsoft.com/office/drawing/2014/main" id="{8569E801-C55A-8788-15CB-11BD586B9754}"/>
              </a:ext>
            </a:extLst>
          </p:cNvPr>
          <p:cNvSpPr>
            <a:spLocks noGrp="1"/>
          </p:cNvSpPr>
          <p:nvPr>
            <p:ph type="sldNum" sz="quarter" idx="5"/>
          </p:nvPr>
        </p:nvSpPr>
        <p:spPr>
          <a:xfrm>
            <a:off x="3950781" y="9119476"/>
            <a:ext cx="3169920" cy="481726"/>
          </a:xfrm>
        </p:spPr>
        <p:txBody>
          <a:bodyPr/>
          <a:lstStyle/>
          <a:p>
            <a:fld id="{313BF4A9-858F-4D59-9EF7-6963AF44619B}" type="slidenum">
              <a:rPr lang="en-US" smtClean="0"/>
              <a:pPr/>
              <a:t>12</a:t>
            </a:fld>
            <a:endParaRPr lang="en-US" dirty="0"/>
          </a:p>
        </p:txBody>
      </p:sp>
    </p:spTree>
    <p:extLst>
      <p:ext uri="{BB962C8B-B14F-4D97-AF65-F5344CB8AC3E}">
        <p14:creationId xmlns:p14="http://schemas.microsoft.com/office/powerpoint/2010/main" val="2292378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5988"/>
            <a:ext cx="3584575" cy="2017712"/>
          </a:xfrm>
          <a:prstGeom prst="rect">
            <a:avLst/>
          </a:prstGeom>
        </p:spPr>
      </p:sp>
      <p:sp>
        <p:nvSpPr>
          <p:cNvPr id="3" name="Notes Placeholder 2"/>
          <p:cNvSpPr>
            <a:spLocks noGrp="1"/>
          </p:cNvSpPr>
          <p:nvPr>
            <p:ph type="body" idx="1"/>
          </p:nvPr>
        </p:nvSpPr>
        <p:spPr>
          <a:xfrm>
            <a:off x="334963" y="3450167"/>
            <a:ext cx="6013450" cy="3600450"/>
          </a:xfrm>
          <a:prstGeom prst="rect">
            <a:avLst/>
          </a:prstGeom>
        </p:spPr>
        <p:txBody>
          <a:bodyPr/>
          <a:lstStyle/>
          <a:p>
            <a:pPr marL="0" indent="0" algn="l" defTabSz="966612" rtl="0">
              <a:lnSpc>
                <a:spcPct val="100000"/>
              </a:lnSpc>
              <a:spcAft>
                <a:spcPts val="600"/>
              </a:spcAft>
              <a:buNone/>
              <a:defRPr/>
            </a:pPr>
            <a:r>
              <a:rPr lang="en-US" sz="1000" b="1" dirty="0">
                <a:solidFill>
                  <a:srgbClr val="000000"/>
                </a:solidFill>
              </a:rPr>
              <a:t>[OPTIONAL: TARGET DATE FUND OPTION]</a:t>
            </a:r>
          </a:p>
          <a:p>
            <a:pPr marL="191589" indent="-191589">
              <a:spcAft>
                <a:spcPts val="600"/>
              </a:spcAft>
              <a:buFont typeface="Arial" panose="020B0604020202020204" pitchFamily="34" charset="0"/>
              <a:buChar char="•"/>
            </a:pPr>
            <a:r>
              <a:rPr lang="en-US" sz="1000" dirty="0">
                <a:solidFill>
                  <a:srgbClr val="000000"/>
                </a:solidFill>
              </a:rPr>
              <a:t>Choosing a target date fund is easy too:</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Start with your birth year and add 65 to determine your approximate retirement year.</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Then find the target date fund that’s closest to your retirement year.</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It’s that easy.</a:t>
            </a:r>
          </a:p>
          <a:p>
            <a:pPr marL="191589" indent="-191589">
              <a:spcAft>
                <a:spcPts val="600"/>
              </a:spcAft>
              <a:buFont typeface="Arial" panose="020B0604020202020204" pitchFamily="34" charset="0"/>
              <a:buChar char="•"/>
            </a:pPr>
            <a:r>
              <a:rPr lang="en-US" sz="1000" dirty="0">
                <a:solidFill>
                  <a:srgbClr val="000000"/>
                </a:solidFill>
              </a:rPr>
              <a:t>Keep in mind, this equation assumes that you’ll begin taking retirement withdrawals at age 65.</a:t>
            </a:r>
          </a:p>
          <a:p>
            <a:pPr marL="191589" indent="-191589">
              <a:spcAft>
                <a:spcPts val="600"/>
              </a:spcAft>
              <a:buFont typeface="Arial" panose="020B0604020202020204" pitchFamily="34" charset="0"/>
              <a:buChar char="•"/>
            </a:pPr>
            <a:r>
              <a:rPr lang="en-US" sz="1000" dirty="0">
                <a:solidFill>
                  <a:srgbClr val="000000"/>
                </a:solidFill>
              </a:rPr>
              <a:t>If you plan to begin taking withdrawals before or after age 65, you may want to consider another target date fund that better aligns with your retirement goals. </a:t>
            </a:r>
            <a:endParaRPr lang="en-US" sz="1000" b="1"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a:p>
            <a:pPr marL="0" indent="0">
              <a:spcAft>
                <a:spcPts val="600"/>
              </a:spcAft>
              <a:buNone/>
            </a:pPr>
            <a:endParaRPr lang="en-US" sz="1000" dirty="0"/>
          </a:p>
        </p:txBody>
      </p:sp>
      <p:sp>
        <p:nvSpPr>
          <p:cNvPr id="5" name="Line 9">
            <a:extLst>
              <a:ext uri="{FF2B5EF4-FFF2-40B4-BE49-F238E27FC236}">
                <a16:creationId xmlns:a16="http://schemas.microsoft.com/office/drawing/2014/main" id="{FDB65CD8-6C37-47B6-FD78-C547E802FCBD}"/>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7" name="Footer Placeholder 6">
            <a:extLst>
              <a:ext uri="{FF2B5EF4-FFF2-40B4-BE49-F238E27FC236}">
                <a16:creationId xmlns:a16="http://schemas.microsoft.com/office/drawing/2014/main" id="{6BEC0DFE-F900-3866-5E11-058A6E270C6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ADB19A31-2CE0-654B-15C1-59D86C30CE08}"/>
              </a:ext>
            </a:extLst>
          </p:cNvPr>
          <p:cNvSpPr>
            <a:spLocks noGrp="1"/>
          </p:cNvSpPr>
          <p:nvPr>
            <p:ph type="sldNum" sz="quarter" idx="5"/>
          </p:nvPr>
        </p:nvSpPr>
        <p:spPr/>
        <p:txBody>
          <a:bodyPr/>
          <a:lstStyle/>
          <a:p>
            <a:fld id="{313BF4A9-858F-4D59-9EF7-6963AF44619B}" type="slidenum">
              <a:rPr lang="en-US" smtClean="0"/>
              <a:pPr/>
              <a:t>13</a:t>
            </a:fld>
            <a:endParaRPr lang="en-US" dirty="0"/>
          </a:p>
        </p:txBody>
      </p:sp>
    </p:spTree>
    <p:extLst>
      <p:ext uri="{BB962C8B-B14F-4D97-AF65-F5344CB8AC3E}">
        <p14:creationId xmlns:p14="http://schemas.microsoft.com/office/powerpoint/2010/main" val="872075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914400"/>
            <a:ext cx="3587750" cy="2019300"/>
          </a:xfrm>
          <a:prstGeom prst="rect">
            <a:avLst/>
          </a:prstGeom>
        </p:spPr>
      </p:sp>
      <p:sp>
        <p:nvSpPr>
          <p:cNvPr id="3" name="Notes Placeholder 2"/>
          <p:cNvSpPr>
            <a:spLocks noGrp="1"/>
          </p:cNvSpPr>
          <p:nvPr>
            <p:ph type="body" idx="1"/>
          </p:nvPr>
        </p:nvSpPr>
        <p:spPr>
          <a:xfrm>
            <a:off x="334964" y="3457201"/>
            <a:ext cx="6013451" cy="3600450"/>
          </a:xfrm>
          <a:prstGeom prst="rect">
            <a:avLst/>
          </a:prstGeom>
        </p:spPr>
        <p:txBody>
          <a:bodyPr/>
          <a:lstStyle/>
          <a:p>
            <a:r>
              <a:rPr lang="en-US" dirty="0"/>
              <a:t>Now, let’s talk about how to stay on course. The best thing to do is stay focused on your retirement plan — even through market swings.</a:t>
            </a:r>
          </a:p>
          <a:p>
            <a:pPr marL="0" indent="0">
              <a:spcAft>
                <a:spcPts val="600"/>
              </a:spcAft>
              <a:buNone/>
            </a:pPr>
            <a:endParaRPr lang="en-US" sz="1000" b="1"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a:p>
            <a:pPr marL="0" indent="0">
              <a:spcAft>
                <a:spcPts val="600"/>
              </a:spcAft>
              <a:buNone/>
            </a:pPr>
            <a:endParaRPr lang="en-US" sz="1000" dirty="0"/>
          </a:p>
        </p:txBody>
      </p:sp>
      <p:sp>
        <p:nvSpPr>
          <p:cNvPr id="7" name="Line 9">
            <a:extLst>
              <a:ext uri="{FF2B5EF4-FFF2-40B4-BE49-F238E27FC236}">
                <a16:creationId xmlns:a16="http://schemas.microsoft.com/office/drawing/2014/main" id="{B677C148-CD8B-BDFF-BE67-9852A1D06103}"/>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4" name="Footer Placeholder 3">
            <a:extLst>
              <a:ext uri="{FF2B5EF4-FFF2-40B4-BE49-F238E27FC236}">
                <a16:creationId xmlns:a16="http://schemas.microsoft.com/office/drawing/2014/main" id="{BBBAEA42-F200-03DA-B5F1-C4F83FA4BD24}"/>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5" name="Slide Number Placeholder 4">
            <a:extLst>
              <a:ext uri="{FF2B5EF4-FFF2-40B4-BE49-F238E27FC236}">
                <a16:creationId xmlns:a16="http://schemas.microsoft.com/office/drawing/2014/main" id="{52E2871E-3D14-122B-17B0-9DFF3EA75F42}"/>
              </a:ext>
            </a:extLst>
          </p:cNvPr>
          <p:cNvSpPr>
            <a:spLocks noGrp="1"/>
          </p:cNvSpPr>
          <p:nvPr>
            <p:ph type="sldNum" sz="quarter" idx="5"/>
          </p:nvPr>
        </p:nvSpPr>
        <p:spPr/>
        <p:txBody>
          <a:bodyPr/>
          <a:lstStyle/>
          <a:p>
            <a:fld id="{313BF4A9-858F-4D59-9EF7-6963AF44619B}" type="slidenum">
              <a:rPr lang="en-US" smtClean="0"/>
              <a:pPr/>
              <a:t>14</a:t>
            </a:fld>
            <a:endParaRPr lang="en-US" dirty="0"/>
          </a:p>
        </p:txBody>
      </p:sp>
    </p:spTree>
    <p:extLst>
      <p:ext uri="{BB962C8B-B14F-4D97-AF65-F5344CB8AC3E}">
        <p14:creationId xmlns:p14="http://schemas.microsoft.com/office/powerpoint/2010/main" val="3685448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375" y="928688"/>
            <a:ext cx="3563938" cy="2005012"/>
          </a:xfrm>
          <a:prstGeom prst="rect">
            <a:avLst/>
          </a:prstGeom>
        </p:spPr>
      </p:sp>
      <p:sp>
        <p:nvSpPr>
          <p:cNvPr id="3" name="Notes Placeholder 2"/>
          <p:cNvSpPr>
            <a:spLocks noGrp="1"/>
          </p:cNvSpPr>
          <p:nvPr>
            <p:ph type="body" idx="1"/>
          </p:nvPr>
        </p:nvSpPr>
        <p:spPr>
          <a:xfrm>
            <a:off x="334963" y="3461458"/>
            <a:ext cx="6013450" cy="3600450"/>
          </a:xfrm>
          <a:prstGeom prst="rect">
            <a:avLst/>
          </a:prstGeom>
        </p:spPr>
        <p:txBody>
          <a:bodyPr/>
          <a:lstStyle/>
          <a:p>
            <a:pPr marL="171450" indent="-171450">
              <a:spcAft>
                <a:spcPts val="600"/>
              </a:spcAft>
              <a:buFont typeface="Arial" panose="020B0604020202020204" pitchFamily="34" charset="0"/>
              <a:buChar char="•"/>
            </a:pPr>
            <a:r>
              <a:rPr lang="en-US" sz="1000" dirty="0">
                <a:solidFill>
                  <a:srgbClr val="000000"/>
                </a:solidFill>
              </a:rPr>
              <a:t>How many of you have some sort of smart device on you right now? </a:t>
            </a:r>
          </a:p>
          <a:p>
            <a:pPr marL="171450" indent="-171450">
              <a:spcAft>
                <a:spcPts val="600"/>
              </a:spcAft>
              <a:buFont typeface="Arial" panose="020B0604020202020204" pitchFamily="34" charset="0"/>
              <a:buChar char="•"/>
            </a:pPr>
            <a:r>
              <a:rPr lang="en-US" sz="1000" dirty="0">
                <a:solidFill>
                  <a:srgbClr val="000000"/>
                </a:solidFill>
              </a:rPr>
              <a:t>From phones and watches to TVs in elevators and at gas pumps; it’s hard to escape the 24/7 news cycle. </a:t>
            </a:r>
          </a:p>
          <a:p>
            <a:pPr marL="171450" indent="-171450">
              <a:spcAft>
                <a:spcPts val="600"/>
              </a:spcAft>
              <a:buFont typeface="Arial" panose="020B0604020202020204" pitchFamily="34" charset="0"/>
              <a:buChar char="•"/>
            </a:pPr>
            <a:r>
              <a:rPr lang="en-US" sz="1000" dirty="0">
                <a:solidFill>
                  <a:srgbClr val="000000"/>
                </a:solidFill>
              </a:rPr>
              <a:t>And that means it’s easier than ever to get caught up in the buzz of headlines. </a:t>
            </a:r>
          </a:p>
          <a:p>
            <a:pPr marL="171450" indent="-171450">
              <a:spcAft>
                <a:spcPts val="600"/>
              </a:spcAft>
              <a:buFont typeface="Arial" panose="020B0604020202020204" pitchFamily="34" charset="0"/>
              <a:buChar char="•"/>
            </a:pPr>
            <a:r>
              <a:rPr lang="en-US" sz="1000" dirty="0">
                <a:solidFill>
                  <a:srgbClr val="000000"/>
                </a:solidFill>
              </a:rPr>
              <a:t>You’ve heard it before: One minute the economy is great and the next minute it’s doom and gloom.  </a:t>
            </a:r>
          </a:p>
          <a:p>
            <a:pPr marL="171450" indent="-171450">
              <a:spcAft>
                <a:spcPts val="600"/>
              </a:spcAft>
              <a:buFont typeface="Arial" panose="020B0604020202020204" pitchFamily="34" charset="0"/>
              <a:buChar char="•"/>
            </a:pPr>
            <a:r>
              <a:rPr lang="en-US" sz="1000" dirty="0">
                <a:solidFill>
                  <a:srgbClr val="000000"/>
                </a:solidFill>
              </a:rPr>
              <a:t>One thing is true though: As you save for retirement, you’ll see many market ups and downs. That's natural. </a:t>
            </a:r>
          </a:p>
          <a:p>
            <a:pPr marL="171450" indent="-171450">
              <a:spcAft>
                <a:spcPts val="600"/>
              </a:spcAft>
              <a:buFont typeface="Arial" panose="020B0604020202020204" pitchFamily="34" charset="0"/>
              <a:buChar char="•"/>
            </a:pPr>
            <a:r>
              <a:rPr lang="en-US" sz="1000" dirty="0">
                <a:solidFill>
                  <a:srgbClr val="000000"/>
                </a:solidFill>
              </a:rPr>
              <a:t>That means you need to tune out the noise and keep a long-term perspective to help you succeed. </a:t>
            </a:r>
          </a:p>
          <a:p>
            <a:pPr marL="0" indent="0">
              <a:spcAft>
                <a:spcPts val="600"/>
              </a:spcAft>
              <a:buNone/>
            </a:pPr>
            <a:r>
              <a:rPr lang="en-US" sz="1000" b="1" dirty="0">
                <a:solidFill>
                  <a:srgbClr val="000000"/>
                </a:solidFill>
              </a:rPr>
              <a:t>[CLICK]</a:t>
            </a:r>
            <a:endParaRPr lang="en-US" sz="1000" dirty="0">
              <a:solidFill>
                <a:srgbClr val="000000"/>
              </a:solidFill>
            </a:endParaRPr>
          </a:p>
          <a:p>
            <a:pPr>
              <a:spcAft>
                <a:spcPts val="600"/>
              </a:spcAft>
            </a:pPr>
            <a:endParaRPr lang="en-US" sz="1050" dirty="0"/>
          </a:p>
        </p:txBody>
      </p:sp>
      <p:sp>
        <p:nvSpPr>
          <p:cNvPr id="5" name="Line 9">
            <a:extLst>
              <a:ext uri="{FF2B5EF4-FFF2-40B4-BE49-F238E27FC236}">
                <a16:creationId xmlns:a16="http://schemas.microsoft.com/office/drawing/2014/main" id="{1BB71AC5-070A-7D34-5B56-D57837DE54AD}"/>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7" name="Footer Placeholder 6">
            <a:extLst>
              <a:ext uri="{FF2B5EF4-FFF2-40B4-BE49-F238E27FC236}">
                <a16:creationId xmlns:a16="http://schemas.microsoft.com/office/drawing/2014/main" id="{E7A1C0C4-0CC9-6E88-2F30-F52D02B2730D}"/>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858DB779-809A-4074-4C07-59296AFDAAA7}"/>
              </a:ext>
            </a:extLst>
          </p:cNvPr>
          <p:cNvSpPr>
            <a:spLocks noGrp="1"/>
          </p:cNvSpPr>
          <p:nvPr>
            <p:ph type="sldNum" sz="quarter" idx="5"/>
          </p:nvPr>
        </p:nvSpPr>
        <p:spPr/>
        <p:txBody>
          <a:bodyPr/>
          <a:lstStyle/>
          <a:p>
            <a:fld id="{313BF4A9-858F-4D59-9EF7-6963AF44619B}" type="slidenum">
              <a:rPr lang="en-US" smtClean="0"/>
              <a:pPr/>
              <a:t>15</a:t>
            </a:fld>
            <a:endParaRPr lang="en-US" dirty="0"/>
          </a:p>
        </p:txBody>
      </p:sp>
    </p:spTree>
    <p:extLst>
      <p:ext uri="{BB962C8B-B14F-4D97-AF65-F5344CB8AC3E}">
        <p14:creationId xmlns:p14="http://schemas.microsoft.com/office/powerpoint/2010/main" val="85466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9163"/>
            <a:ext cx="3579812" cy="2014537"/>
          </a:xfrm>
          <a:prstGeom prst="rect">
            <a:avLst/>
          </a:prstGeom>
        </p:spPr>
      </p:sp>
      <p:sp>
        <p:nvSpPr>
          <p:cNvPr id="3" name="Notes Placeholder 2"/>
          <p:cNvSpPr>
            <a:spLocks noGrp="1"/>
          </p:cNvSpPr>
          <p:nvPr>
            <p:ph type="body" idx="1"/>
          </p:nvPr>
        </p:nvSpPr>
        <p:spPr>
          <a:xfrm>
            <a:off x="334963" y="3314700"/>
            <a:ext cx="6013450" cy="3600450"/>
          </a:xfrm>
          <a:prstGeom prst="rect">
            <a:avLst/>
          </a:prstGeom>
        </p:spPr>
        <p:txBody>
          <a:bodyPr/>
          <a:lstStyle/>
          <a:p>
            <a:pPr marL="171450" indent="-171450">
              <a:spcAft>
                <a:spcPts val="600"/>
              </a:spcAft>
              <a:buFont typeface="Arial" panose="020B0604020202020204" pitchFamily="34" charset="0"/>
              <a:buChar char="•"/>
            </a:pPr>
            <a:r>
              <a:rPr lang="en-US" sz="1000" dirty="0">
                <a:solidFill>
                  <a:srgbClr val="000000"/>
                </a:solidFill>
                <a:latin typeface="Avenir Next LT Com Regular" panose="020B0503020202020204" pitchFamily="34" charset="0"/>
              </a:rPr>
              <a:t>I know that keeping a long-term perspective might be easier said than done — especially when the market drops — but it can pay off.</a:t>
            </a:r>
          </a:p>
          <a:p>
            <a:pPr>
              <a:spcAft>
                <a:spcPts val="600"/>
              </a:spcAft>
            </a:pPr>
            <a:r>
              <a:rPr lang="en-US" sz="1000" dirty="0">
                <a:solidFill>
                  <a:srgbClr val="000000"/>
                </a:solidFill>
                <a:latin typeface="Avenir Next LT Com Regular" panose="020B0503020202020204" pitchFamily="34" charset="0"/>
              </a:rPr>
              <a:t>Look at this hypothetical $1,000 investment in the S&amp;P 500 Index over 30 years: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In some years, the returns were DOWN more than one-third of their value. So, some investments may have lost value.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In other years, the returns were UP more than one-third of their value.</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Don’t get wrapped up in the highs and lows.</a:t>
            </a:r>
          </a:p>
          <a:p>
            <a:pPr marL="365125" lvl="1" indent="-182563">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 really matters is the big picture: Over 30 years, this one-time investment grew to more than $22,000.</a:t>
            </a:r>
          </a:p>
          <a:p>
            <a:pPr>
              <a:spcAft>
                <a:spcPts val="600"/>
              </a:spcAft>
            </a:pPr>
            <a:r>
              <a:rPr lang="en-US" sz="1000" dirty="0">
                <a:solidFill>
                  <a:srgbClr val="000000"/>
                </a:solidFill>
                <a:latin typeface="Avenir Next LT Com Regular" panose="020B0503020202020204" pitchFamily="34" charset="0"/>
              </a:rPr>
              <a:t>Obviously, you'll need to invest more than $1,000 for retirement but this hypothetical example shows the potential in staying invested.</a:t>
            </a:r>
            <a:endParaRPr lang="en-US" sz="1000"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p:txBody>
      </p:sp>
      <p:sp>
        <p:nvSpPr>
          <p:cNvPr id="5" name="Footer Placeholder 4">
            <a:extLst>
              <a:ext uri="{FF2B5EF4-FFF2-40B4-BE49-F238E27FC236}">
                <a16:creationId xmlns:a16="http://schemas.microsoft.com/office/drawing/2014/main" id="{434C1341-9F38-2BED-3ABF-C88B950C5C3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6" name="Slide Number Placeholder 7">
            <a:extLst>
              <a:ext uri="{FF2B5EF4-FFF2-40B4-BE49-F238E27FC236}">
                <a16:creationId xmlns:a16="http://schemas.microsoft.com/office/drawing/2014/main" id="{9CCC22CC-21B7-F3C7-6C84-A7D2B5EE0987}"/>
              </a:ext>
            </a:extLst>
          </p:cNvPr>
          <p:cNvSpPr>
            <a:spLocks noGrp="1"/>
          </p:cNvSpPr>
          <p:nvPr>
            <p:ph type="sldNum" sz="quarter" idx="5"/>
          </p:nvPr>
        </p:nvSpPr>
        <p:spPr>
          <a:xfrm>
            <a:off x="3950781" y="9119476"/>
            <a:ext cx="3169920" cy="481726"/>
          </a:xfrm>
        </p:spPr>
        <p:txBody>
          <a:bodyPr/>
          <a:lstStyle/>
          <a:p>
            <a:fld id="{313BF4A9-858F-4D59-9EF7-6963AF44619B}" type="slidenum">
              <a:rPr lang="en-US" smtClean="0"/>
              <a:pPr/>
              <a:t>16</a:t>
            </a:fld>
            <a:endParaRPr lang="en-US" dirty="0"/>
          </a:p>
        </p:txBody>
      </p:sp>
    </p:spTree>
    <p:extLst>
      <p:ext uri="{BB962C8B-B14F-4D97-AF65-F5344CB8AC3E}">
        <p14:creationId xmlns:p14="http://schemas.microsoft.com/office/powerpoint/2010/main" val="22424871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3" y="3463529"/>
            <a:ext cx="6013450" cy="3600450"/>
          </a:xfrm>
          <a:prstGeom prst="rect">
            <a:avLst/>
          </a:prstGeom>
        </p:spPr>
        <p:txBody>
          <a:bodyPr/>
          <a:lstStyle/>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While braving market dips and dives might seem daunting, it may be the key to achieving your retirement goals.</a:t>
            </a:r>
          </a:p>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In this example, Bruce keeps his money out of the market. He saves $1,000 a month in cash.</a:t>
            </a:r>
          </a:p>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Meanwhile, Allison puts her money in growth-oriented funds.</a:t>
            </a:r>
          </a:p>
          <a:p>
            <a:pPr marL="171450" indent="-171450">
              <a:spcAft>
                <a:spcPts val="600"/>
              </a:spcAft>
              <a:buFont typeface="Arial" panose="020B0604020202020204" pitchFamily="34" charset="0"/>
              <a:buChar char="•"/>
            </a:pPr>
            <a:r>
              <a:rPr lang="en-US" sz="1000" dirty="0">
                <a:latin typeface="AvenirNext LT Com Regular" panose="020B0503020202020204" pitchFamily="34" charset="0"/>
              </a:rPr>
              <a:t>Even though Allison only saves $250 a month — just a quarter of what Bruce saves! — after 40 years of saving she would have nearly $3,000 a month to withdraw — </a:t>
            </a:r>
            <a:r>
              <a:rPr lang="en-US" dirty="0"/>
              <a:t>over </a:t>
            </a:r>
            <a:r>
              <a:rPr lang="en-US" sz="1000" dirty="0">
                <a:latin typeface="AvenirNext LT Com Regular" panose="020B0503020202020204" pitchFamily="34" charset="0"/>
              </a:rPr>
              <a:t>$1,300 more than Bruce. </a:t>
            </a:r>
            <a:endParaRPr lang="en-US" sz="1000" b="1" dirty="0">
              <a:latin typeface="AvenirNext LT Com Regular" panose="020B0503020202020204" pitchFamily="34" charset="0"/>
            </a:endParaRPr>
          </a:p>
          <a:p>
            <a:pPr marL="0" indent="0">
              <a:spcAft>
                <a:spcPts val="600"/>
              </a:spcAft>
              <a:buNone/>
            </a:pPr>
            <a:r>
              <a:rPr lang="en-US" sz="1000" b="1" dirty="0">
                <a:latin typeface="AvenirNext LT Com Regular" panose="020B0503020202020204" pitchFamily="34" charset="0"/>
              </a:rPr>
              <a:t>[CLICK]</a:t>
            </a:r>
          </a:p>
        </p:txBody>
      </p:sp>
      <p:sp>
        <p:nvSpPr>
          <p:cNvPr id="7" name="Slide Image Placeholder 6">
            <a:extLst>
              <a:ext uri="{FF2B5EF4-FFF2-40B4-BE49-F238E27FC236}">
                <a16:creationId xmlns:a16="http://schemas.microsoft.com/office/drawing/2014/main" id="{9E716AFD-CD0E-401A-ACF1-AB7F3D9242A9}"/>
              </a:ext>
            </a:extLst>
          </p:cNvPr>
          <p:cNvSpPr>
            <a:spLocks noGrp="1" noRot="1" noChangeAspect="1"/>
          </p:cNvSpPr>
          <p:nvPr>
            <p:ph type="sldImg"/>
          </p:nvPr>
        </p:nvSpPr>
        <p:spPr>
          <a:xfrm>
            <a:off x="336550" y="914400"/>
            <a:ext cx="3587750" cy="2019300"/>
          </a:xfrm>
          <a:prstGeom prst="rect">
            <a:avLst/>
          </a:prstGeom>
        </p:spPr>
      </p:sp>
      <p:sp>
        <p:nvSpPr>
          <p:cNvPr id="2" name="Line 9">
            <a:extLst>
              <a:ext uri="{FF2B5EF4-FFF2-40B4-BE49-F238E27FC236}">
                <a16:creationId xmlns:a16="http://schemas.microsoft.com/office/drawing/2014/main" id="{7679E46F-31D3-7CA0-7FC0-C5545EA1F1FA}"/>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5" name="Footer Placeholder 4">
            <a:extLst>
              <a:ext uri="{FF2B5EF4-FFF2-40B4-BE49-F238E27FC236}">
                <a16:creationId xmlns:a16="http://schemas.microsoft.com/office/drawing/2014/main" id="{2311922F-76BC-5603-BCFF-38EB7D409E7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FFED9D19-06FA-1F33-9741-C663563BF44A}"/>
              </a:ext>
            </a:extLst>
          </p:cNvPr>
          <p:cNvSpPr>
            <a:spLocks noGrp="1"/>
          </p:cNvSpPr>
          <p:nvPr>
            <p:ph type="sldNum" sz="quarter" idx="5"/>
          </p:nvPr>
        </p:nvSpPr>
        <p:spPr/>
        <p:txBody>
          <a:bodyPr/>
          <a:lstStyle/>
          <a:p>
            <a:fld id="{313BF4A9-858F-4D59-9EF7-6963AF44619B}" type="slidenum">
              <a:rPr lang="en-US" smtClean="0"/>
              <a:pPr/>
              <a:t>17</a:t>
            </a:fld>
            <a:endParaRPr lang="en-US" dirty="0"/>
          </a:p>
        </p:txBody>
      </p:sp>
    </p:spTree>
    <p:extLst>
      <p:ext uri="{BB962C8B-B14F-4D97-AF65-F5344CB8AC3E}">
        <p14:creationId xmlns:p14="http://schemas.microsoft.com/office/powerpoint/2010/main" val="3995568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34963" y="3461458"/>
            <a:ext cx="6013450" cy="3600450"/>
          </a:xfrm>
          <a:prstGeom prst="rect">
            <a:avLst/>
          </a:prstGeom>
        </p:spPr>
        <p:txBody>
          <a:bodyPr/>
          <a:lstStyle/>
          <a:p>
            <a:pPr marL="173736" indent="-173736">
              <a:spcAft>
                <a:spcPts val="600"/>
              </a:spcAft>
            </a:pPr>
            <a:r>
              <a:rPr lang="en-US" dirty="0"/>
              <a:t>A SIMPLE IRA makes setting and following your retirement plan easy. Your contributions come out of your paycheck automatically, so you just decide how much to save and how to invest it. </a:t>
            </a:r>
          </a:p>
          <a:p>
            <a:pPr marL="173736" indent="-173736">
              <a:spcAft>
                <a:spcPts val="600"/>
              </a:spcAft>
            </a:pPr>
            <a:r>
              <a:rPr lang="en-US" dirty="0"/>
              <a:t>If you’re interested in getting started, all you have to do is get an application form from your employer. The application also lets you choose which investments you want to use in each account, and everything will be set up for you from there. You can always make changes to your savings rate or your investments later.</a:t>
            </a:r>
          </a:p>
          <a:p>
            <a:pPr marL="173736" indent="-173736">
              <a:spcAft>
                <a:spcPts val="600"/>
              </a:spcAft>
            </a:pPr>
            <a:r>
              <a:rPr lang="en-US" dirty="0"/>
              <a:t>Once you have an account, log in to your website to monitor your progress. Online content and tools may help you stay on track. SIMPLE IRA participants can log in at </a:t>
            </a:r>
            <a:r>
              <a:rPr lang="en-US" b="1" dirty="0"/>
              <a:t>capitalgroup.com</a:t>
            </a:r>
            <a:r>
              <a:rPr lang="en-US" dirty="0"/>
              <a:t>. SIMPLE IRA Plus participants can log in at </a:t>
            </a:r>
            <a:r>
              <a:rPr lang="en-US" b="1" dirty="0"/>
              <a:t>capitalgroup.com/participant/simpleiraplus.</a:t>
            </a:r>
            <a:endParaRPr lang="en-US" dirty="0"/>
          </a:p>
          <a:p>
            <a:pPr marL="0" indent="0">
              <a:buNone/>
            </a:pPr>
            <a:r>
              <a:rPr lang="en-US" b="1" dirty="0"/>
              <a:t>[CLICK]</a:t>
            </a:r>
          </a:p>
        </p:txBody>
      </p:sp>
      <p:sp>
        <p:nvSpPr>
          <p:cNvPr id="7" name="Slide Image Placeholder 6">
            <a:extLst>
              <a:ext uri="{FF2B5EF4-FFF2-40B4-BE49-F238E27FC236}">
                <a16:creationId xmlns:a16="http://schemas.microsoft.com/office/drawing/2014/main" id="{BFEC9889-912D-43FB-A804-AB6515BF9FE9}"/>
              </a:ext>
            </a:extLst>
          </p:cNvPr>
          <p:cNvSpPr>
            <a:spLocks noGrp="1" noRot="1" noChangeAspect="1"/>
          </p:cNvSpPr>
          <p:nvPr>
            <p:ph type="sldImg"/>
          </p:nvPr>
        </p:nvSpPr>
        <p:spPr>
          <a:xfrm>
            <a:off x="333375" y="928688"/>
            <a:ext cx="3563938" cy="2005012"/>
          </a:xfrm>
          <a:prstGeom prst="rect">
            <a:avLst/>
          </a:prstGeom>
        </p:spPr>
      </p:sp>
      <p:sp>
        <p:nvSpPr>
          <p:cNvPr id="2" name="Line 9">
            <a:extLst>
              <a:ext uri="{FF2B5EF4-FFF2-40B4-BE49-F238E27FC236}">
                <a16:creationId xmlns:a16="http://schemas.microsoft.com/office/drawing/2014/main" id="{2089423C-D1D7-02CE-E8A7-8D6B525FE38B}"/>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4" name="Footer Placeholder 3">
            <a:extLst>
              <a:ext uri="{FF2B5EF4-FFF2-40B4-BE49-F238E27FC236}">
                <a16:creationId xmlns:a16="http://schemas.microsoft.com/office/drawing/2014/main" id="{10BEE8B5-0186-7EB0-2A48-1B094C64D7FB}"/>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5" name="Slide Number Placeholder 4">
            <a:extLst>
              <a:ext uri="{FF2B5EF4-FFF2-40B4-BE49-F238E27FC236}">
                <a16:creationId xmlns:a16="http://schemas.microsoft.com/office/drawing/2014/main" id="{DB4DE9C2-BF36-8177-49A2-99D44B909219}"/>
              </a:ext>
            </a:extLst>
          </p:cNvPr>
          <p:cNvSpPr>
            <a:spLocks noGrp="1"/>
          </p:cNvSpPr>
          <p:nvPr>
            <p:ph type="sldNum" sz="quarter" idx="5"/>
          </p:nvPr>
        </p:nvSpPr>
        <p:spPr/>
        <p:txBody>
          <a:bodyPr/>
          <a:lstStyle/>
          <a:p>
            <a:fld id="{313BF4A9-858F-4D59-9EF7-6963AF44619B}" type="slidenum">
              <a:rPr lang="en-US" smtClean="0"/>
              <a:pPr/>
              <a:t>18</a:t>
            </a:fld>
            <a:endParaRPr lang="en-US" dirty="0"/>
          </a:p>
        </p:txBody>
      </p:sp>
    </p:spTree>
    <p:extLst>
      <p:ext uri="{BB962C8B-B14F-4D97-AF65-F5344CB8AC3E}">
        <p14:creationId xmlns:p14="http://schemas.microsoft.com/office/powerpoint/2010/main" val="2902182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14400"/>
            <a:ext cx="3587750" cy="2019300"/>
          </a:xfrm>
          <a:prstGeom prst="rect">
            <a:avLst/>
          </a:prstGeom>
        </p:spPr>
      </p:sp>
      <p:sp>
        <p:nvSpPr>
          <p:cNvPr id="3" name="Notes Placeholder 2"/>
          <p:cNvSpPr>
            <a:spLocks noGrp="1"/>
          </p:cNvSpPr>
          <p:nvPr>
            <p:ph type="body" idx="1"/>
          </p:nvPr>
        </p:nvSpPr>
        <p:spPr>
          <a:xfrm>
            <a:off x="334963" y="3461456"/>
            <a:ext cx="6013450" cy="5130263"/>
          </a:xfrm>
          <a:prstGeom prst="rect">
            <a:avLst/>
          </a:prstGeom>
        </p:spPr>
        <p:txBody>
          <a:bodyPr/>
          <a:lstStyle/>
          <a:p>
            <a:pPr marL="173736" indent="-173736">
              <a:spcAft>
                <a:spcPts val="600"/>
              </a:spcAft>
            </a:pPr>
            <a:r>
              <a:rPr lang="en-US" dirty="0">
                <a:solidFill>
                  <a:srgbClr val="000000"/>
                </a:solidFill>
                <a:latin typeface="Avenir Next LT Com Regular" panose="020B0503020202020204" pitchFamily="34" charset="0"/>
              </a:rPr>
              <a:t>We've covered a lot of info today to help you on your journey to retirement; I want you to remember three key things:</a:t>
            </a:r>
          </a:p>
          <a:p>
            <a:pPr marL="173736" indent="-173736">
              <a:spcAft>
                <a:spcPts val="600"/>
              </a:spcAft>
            </a:pPr>
            <a:r>
              <a:rPr lang="en-US" dirty="0">
                <a:solidFill>
                  <a:srgbClr val="000000"/>
                </a:solidFill>
                <a:latin typeface="Avenir Next LT Com Regular" panose="020B0503020202020204" pitchFamily="34" charset="0"/>
              </a:rPr>
              <a:t>First, we talked about choosing a contribution rate that makes sense for you.</a:t>
            </a:r>
          </a:p>
          <a:p>
            <a:pPr marL="365760" lvl="1" indent="-182880">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What’s important is that you contribute what you can now, then </a:t>
            </a:r>
            <a:r>
              <a:rPr lang="en-US" sz="1000" dirty="0"/>
              <a:t>consider increasing</a:t>
            </a:r>
            <a:r>
              <a:rPr lang="en-US" sz="1000" dirty="0">
                <a:solidFill>
                  <a:srgbClr val="000000"/>
                </a:solidFill>
                <a:latin typeface="Avenir Next LT Com Regular" panose="020B0503020202020204" pitchFamily="34" charset="0"/>
              </a:rPr>
              <a:t> your contribution amount over time.</a:t>
            </a:r>
          </a:p>
          <a:p>
            <a:pPr marL="365760" lvl="1" indent="-182880">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You’ll also benefit from the contributions your employer makes on your behalf.</a:t>
            </a:r>
          </a:p>
          <a:p>
            <a:pPr marL="365760" lvl="1" indent="-182880">
              <a:spcAft>
                <a:spcPts val="600"/>
              </a:spcAft>
              <a:buFont typeface="Courier New" panose="02070309020205020404" pitchFamily="49" charset="0"/>
              <a:buChar char="o"/>
            </a:pPr>
            <a:r>
              <a:rPr lang="en-US" sz="1000" b="1" dirty="0">
                <a:solidFill>
                  <a:srgbClr val="000000"/>
                </a:solidFill>
                <a:latin typeface="Avenir Next LT Com Regular" panose="020B0503020202020204" pitchFamily="34" charset="0"/>
              </a:rPr>
              <a:t>[OPTIONAL FOR PLANS WITH MATCHING CONTRIBUTIONS]: </a:t>
            </a:r>
            <a:r>
              <a:rPr lang="en-US" sz="1000" dirty="0">
                <a:solidFill>
                  <a:srgbClr val="000000"/>
                </a:solidFill>
                <a:latin typeface="Avenir Next LT Com Regular" panose="020B0503020202020204" pitchFamily="34" charset="0"/>
              </a:rPr>
              <a:t>Make sure you’re getting your full employer match so you don’t leave money on the table.</a:t>
            </a:r>
          </a:p>
          <a:p>
            <a:pPr>
              <a:spcAft>
                <a:spcPts val="600"/>
              </a:spcAft>
            </a:pPr>
            <a:r>
              <a:rPr lang="en-US" dirty="0">
                <a:solidFill>
                  <a:srgbClr val="000000"/>
                </a:solidFill>
                <a:latin typeface="Avenir Next LT Com Regular" panose="020B0503020202020204" pitchFamily="34" charset="0"/>
              </a:rPr>
              <a:t>Then we talked about choosing investments that are aligned with your goals.</a:t>
            </a:r>
          </a:p>
          <a:p>
            <a:pPr marL="365760" lvl="1" indent="-182880">
              <a:spcAft>
                <a:spcPts val="600"/>
              </a:spcAft>
              <a:buFont typeface="Courier New" panose="02070309020205020404" pitchFamily="49" charset="0"/>
              <a:buChar char="o"/>
            </a:pPr>
            <a:r>
              <a:rPr lang="en-US" sz="1000" b="1" dirty="0">
                <a:solidFill>
                  <a:srgbClr val="000000"/>
                </a:solidFill>
                <a:latin typeface="Avenir Next LT Com Regular" panose="020B0503020202020204" pitchFamily="34" charset="0"/>
              </a:rPr>
              <a:t>[OPTIONAL]: </a:t>
            </a:r>
            <a:r>
              <a:rPr lang="en-US" sz="1000" dirty="0">
                <a:latin typeface="Avenir Next LT Com Regular" panose="020B0503020202020204" pitchFamily="34" charset="0"/>
              </a:rPr>
              <a:t>Consider target date funds if you want a simplified "do it for me" approach</a:t>
            </a:r>
            <a:br>
              <a:rPr lang="en-US" sz="1000" dirty="0">
                <a:latin typeface="Avenir Next LT Com Regular" panose="020B0503020202020204" pitchFamily="34" charset="0"/>
              </a:rPr>
            </a:br>
            <a:r>
              <a:rPr lang="en-US" sz="1000" dirty="0">
                <a:latin typeface="Avenir Next LT Com Regular" panose="020B0503020202020204" pitchFamily="34" charset="0"/>
              </a:rPr>
              <a:t>to investing</a:t>
            </a:r>
            <a:r>
              <a:rPr lang="en-US" sz="1000" dirty="0">
                <a:solidFill>
                  <a:srgbClr val="000000"/>
                </a:solidFill>
                <a:latin typeface="Avenir Next LT Com Regular" panose="020B0503020202020204" pitchFamily="34" charset="0"/>
              </a:rPr>
              <a:t>.</a:t>
            </a:r>
          </a:p>
          <a:p>
            <a:pPr marL="173736" indent="-173736">
              <a:spcAft>
                <a:spcPts val="600"/>
              </a:spcAft>
            </a:pPr>
            <a:r>
              <a:rPr lang="en-US" dirty="0">
                <a:solidFill>
                  <a:srgbClr val="000000"/>
                </a:solidFill>
                <a:latin typeface="Avenir Next LT Com Regular" panose="020B0503020202020204" pitchFamily="34" charset="0"/>
              </a:rPr>
              <a:t>Finally, we talked about the importance of staying focused on your investment plan.</a:t>
            </a:r>
          </a:p>
          <a:p>
            <a:pPr marL="365760" lvl="1" indent="-182880">
              <a:spcBef>
                <a:spcPts val="600"/>
              </a:spcBef>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It makes sense to re-evaluate your plan from time to time, but don’t let the day-to-day news or market hiccups interfere with your plan.</a:t>
            </a:r>
          </a:p>
          <a:p>
            <a:pPr marL="365760" lvl="1" indent="-182880">
              <a:spcBef>
                <a:spcPts val="600"/>
              </a:spcBef>
              <a:spcAft>
                <a:spcPts val="600"/>
              </a:spcAft>
              <a:buFont typeface="Courier New" panose="02070309020205020404" pitchFamily="49" charset="0"/>
              <a:buChar char="o"/>
              <a:defRPr/>
            </a:pPr>
            <a:r>
              <a:rPr lang="en-US" sz="1000" dirty="0">
                <a:solidFill>
                  <a:srgbClr val="000000"/>
                </a:solidFill>
                <a:latin typeface="Avenir Next LT Com Regular" panose="020B0503020202020204" pitchFamily="34" charset="0"/>
              </a:rPr>
              <a:t>History has shown that a long-term investment approach has potential to help you </a:t>
            </a:r>
            <a:r>
              <a:rPr lang="en-US" sz="1000" dirty="0"/>
              <a:t>pursue</a:t>
            </a:r>
            <a:r>
              <a:rPr lang="en-US" sz="1000" dirty="0">
                <a:solidFill>
                  <a:srgbClr val="000000"/>
                </a:solidFill>
                <a:latin typeface="Avenir Next LT Com Regular" panose="020B0503020202020204" pitchFamily="34" charset="0"/>
              </a:rPr>
              <a:t> a better outcome.</a:t>
            </a:r>
          </a:p>
          <a:p>
            <a:pPr marL="173736" indent="-173736">
              <a:spcAft>
                <a:spcPts val="600"/>
              </a:spcAft>
            </a:pPr>
            <a:r>
              <a:rPr lang="en-US" dirty="0">
                <a:solidFill>
                  <a:srgbClr val="000000"/>
                </a:solidFill>
                <a:latin typeface="Avenir Next LT Com Regular" panose="020B0503020202020204" pitchFamily="34" charset="0"/>
              </a:rPr>
              <a:t>With a little planning, retirement can be an exciting and fulfilling part of life, so thank you for taking the time to meet with me today.</a:t>
            </a:r>
          </a:p>
          <a:p>
            <a:pPr marL="365760" lvl="1" indent="-182880">
              <a:spcBef>
                <a:spcPts val="600"/>
              </a:spcBef>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 hope our conversation today has helped you think about your investment plan.</a:t>
            </a:r>
          </a:p>
          <a:p>
            <a:pPr marL="365760" lvl="1" indent="-182880">
              <a:spcBef>
                <a:spcPts val="600"/>
              </a:spcBef>
              <a:spcAft>
                <a:spcPts val="600"/>
              </a:spcAft>
              <a:buFont typeface="Courier New" panose="02070309020205020404" pitchFamily="49" charset="0"/>
              <a:buChar char="o"/>
            </a:pPr>
            <a:r>
              <a:rPr lang="en-US" sz="1000" dirty="0">
                <a:solidFill>
                  <a:srgbClr val="000000"/>
                </a:solidFill>
                <a:latin typeface="Avenir Next LT Com Regular" panose="020B0503020202020204" pitchFamily="34" charset="0"/>
              </a:rPr>
              <a:t>I encourage you to speak with me or your employer if you have any questions about </a:t>
            </a:r>
            <a:r>
              <a:rPr lang="en-US" sz="1000" dirty="0"/>
              <a:t>investing for retirement</a:t>
            </a:r>
            <a:r>
              <a:rPr lang="en-US" sz="1000" dirty="0">
                <a:solidFill>
                  <a:srgbClr val="000000"/>
                </a:solidFill>
                <a:latin typeface="Avenir Next LT Com Regular" panose="020B0503020202020204" pitchFamily="34" charset="0"/>
              </a:rPr>
              <a:t>.</a:t>
            </a:r>
          </a:p>
          <a:p>
            <a:pPr marL="0" indent="0">
              <a:spcAft>
                <a:spcPts val="600"/>
              </a:spcAft>
              <a:buNone/>
            </a:pPr>
            <a:endParaRPr lang="en-US" b="1" dirty="0">
              <a:solidFill>
                <a:srgbClr val="000000"/>
              </a:solidFill>
            </a:endParaRPr>
          </a:p>
          <a:p>
            <a:pPr marL="0" indent="0">
              <a:spcAft>
                <a:spcPts val="600"/>
              </a:spcAft>
              <a:buNone/>
            </a:pPr>
            <a:r>
              <a:rPr lang="en-US" sz="1000" b="1" dirty="0">
                <a:solidFill>
                  <a:srgbClr val="000000"/>
                </a:solidFill>
              </a:rPr>
              <a:t>[CLICK]</a:t>
            </a:r>
            <a:endParaRPr lang="en-US" sz="1000" dirty="0">
              <a:solidFill>
                <a:srgbClr val="000000"/>
              </a:solidFill>
            </a:endParaRPr>
          </a:p>
        </p:txBody>
      </p:sp>
      <p:sp>
        <p:nvSpPr>
          <p:cNvPr id="5" name="Line 9">
            <a:extLst>
              <a:ext uri="{FF2B5EF4-FFF2-40B4-BE49-F238E27FC236}">
                <a16:creationId xmlns:a16="http://schemas.microsoft.com/office/drawing/2014/main" id="{C2D3C6AA-C43A-91C1-852A-56F8933F6B5A}"/>
              </a:ext>
            </a:extLst>
          </p:cNvPr>
          <p:cNvSpPr>
            <a:spLocks noChangeShapeType="1"/>
          </p:cNvSpPr>
          <p:nvPr/>
        </p:nvSpPr>
        <p:spPr bwMode="auto">
          <a:xfrm>
            <a:off x="313268" y="3452099"/>
            <a:ext cx="6209770" cy="9356"/>
          </a:xfrm>
          <a:prstGeom prst="line">
            <a:avLst/>
          </a:prstGeom>
          <a:noFill/>
          <a:ln w="9525">
            <a:solidFill>
              <a:schemeClr val="accent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7435" tIns="48718" rIns="97435" bIns="48718"/>
          <a:lstStyle/>
          <a:p>
            <a:endParaRPr lang="en-US" sz="1200" dirty="0">
              <a:latin typeface="AvenirNext LT Com Regular" panose="020B0503020202020204" pitchFamily="34" charset="0"/>
            </a:endParaRPr>
          </a:p>
        </p:txBody>
      </p:sp>
      <p:sp>
        <p:nvSpPr>
          <p:cNvPr id="7" name="Footer Placeholder 6">
            <a:extLst>
              <a:ext uri="{FF2B5EF4-FFF2-40B4-BE49-F238E27FC236}">
                <a16:creationId xmlns:a16="http://schemas.microsoft.com/office/drawing/2014/main" id="{40B97AC9-5CFA-E49B-3D79-0B8E6D769C4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9F810D92-076D-913E-4F0A-112BBA46F4E0}"/>
              </a:ext>
            </a:extLst>
          </p:cNvPr>
          <p:cNvSpPr>
            <a:spLocks noGrp="1"/>
          </p:cNvSpPr>
          <p:nvPr>
            <p:ph type="sldNum" sz="quarter" idx="5"/>
          </p:nvPr>
        </p:nvSpPr>
        <p:spPr/>
        <p:txBody>
          <a:bodyPr/>
          <a:lstStyle/>
          <a:p>
            <a:fld id="{313BF4A9-858F-4D59-9EF7-6963AF44619B}" type="slidenum">
              <a:rPr lang="en-US" smtClean="0"/>
              <a:pPr/>
              <a:t>19</a:t>
            </a:fld>
            <a:endParaRPr lang="en-US" dirty="0"/>
          </a:p>
        </p:txBody>
      </p:sp>
    </p:spTree>
    <p:extLst>
      <p:ext uri="{BB962C8B-B14F-4D97-AF65-F5344CB8AC3E}">
        <p14:creationId xmlns:p14="http://schemas.microsoft.com/office/powerpoint/2010/main" val="3036107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927100"/>
            <a:ext cx="3567112" cy="2006600"/>
          </a:xfrm>
          <a:prstGeom prst="rect">
            <a:avLst/>
          </a:prstGeom>
        </p:spPr>
      </p:sp>
      <p:sp>
        <p:nvSpPr>
          <p:cNvPr id="5" name="Footer Placeholder 4">
            <a:extLst>
              <a:ext uri="{FF2B5EF4-FFF2-40B4-BE49-F238E27FC236}">
                <a16:creationId xmlns:a16="http://schemas.microsoft.com/office/drawing/2014/main" id="{71B6C897-E16D-7410-CDE4-0D300CF2C5F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venir Next LT Com Regular" panose="020B0503020202020204" pitchFamily="34" charset="0"/>
                <a:ea typeface="+mn-ea"/>
                <a:cs typeface="+mn-cs"/>
              </a:rPr>
              <a:t>© 2025 Capital Group. All rights reserved.</a:t>
            </a:r>
          </a:p>
        </p:txBody>
      </p:sp>
      <p:sp>
        <p:nvSpPr>
          <p:cNvPr id="8" name="Slide Number Placeholder 7">
            <a:extLst>
              <a:ext uri="{FF2B5EF4-FFF2-40B4-BE49-F238E27FC236}">
                <a16:creationId xmlns:a16="http://schemas.microsoft.com/office/drawing/2014/main" id="{ADD35BB3-33B7-5ED1-0411-3154C33B1C2A}"/>
              </a:ext>
            </a:extLst>
          </p:cNvPr>
          <p:cNvSpPr>
            <a:spLocks noGrp="1"/>
          </p:cNvSpPr>
          <p:nvPr>
            <p:ph type="sldNum" sz="quarter" idx="5"/>
          </p:nvPr>
        </p:nvSpPr>
        <p:spPr/>
        <p:txBody>
          <a:bodyPr/>
          <a:lstStyle/>
          <a:p>
            <a:fld id="{313BF4A9-858F-4D59-9EF7-6963AF44619B}" type="slidenum">
              <a:rPr lang="en-US" smtClean="0"/>
              <a:pPr/>
              <a:t>20</a:t>
            </a:fld>
            <a:endParaRPr lang="en-US" dirty="0"/>
          </a:p>
        </p:txBody>
      </p:sp>
    </p:spTree>
    <p:extLst>
      <p:ext uri="{BB962C8B-B14F-4D97-AF65-F5344CB8AC3E}">
        <p14:creationId xmlns:p14="http://schemas.microsoft.com/office/powerpoint/2010/main" val="234962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a:solidFill>
                  <a:schemeClr val="accent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1696212"/>
            <a:ext cx="11048941" cy="4265675"/>
          </a:xfrm>
        </p:spPr>
        <p:txBody>
          <a:bodyPr/>
          <a:lstStyle>
            <a:lvl1pPr marL="228600" indent="-228600">
              <a:buFont typeface="AvenirNext LT Com Medium" panose="020B0803020202020204" pitchFamily="34" charset="0"/>
              <a:buChar char="•"/>
              <a:defRPr>
                <a:latin typeface="AvenirNext LT Com Regular" panose="020B0503020202020204" pitchFamily="34" charset="0"/>
              </a:defRPr>
            </a:lvl1pPr>
            <a:lvl2pPr marL="685800" indent="-228600">
              <a:buFont typeface="Arial" panose="020B0604020202020204" pitchFamily="34" charset="0"/>
              <a:buChar char="–"/>
              <a:defRPr>
                <a:latin typeface="AvenirNext LT Com Regular" panose="020B0503020202020204" pitchFamily="34" charset="0"/>
              </a:defRPr>
            </a:lvl2pPr>
            <a:lvl3pPr marL="855663" indent="-169863">
              <a:buFont typeface="Arial" panose="020B0604020202020204" pitchFamily="34" charset="0"/>
              <a:buChar cha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4400"/>
            <a:ext cx="11048941"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163617998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Body Objec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9002"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737420"/>
            <a:ext cx="5327132" cy="3992753"/>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4400"/>
            <a:ext cx="11048941" cy="667512"/>
          </a:xfrm>
          <a:ln w="12700">
            <a:miter lim="400000"/>
          </a:ln>
        </p:spPr>
        <p:txBody>
          <a:bodyPr lIns="0" tIns="0" rIns="0" bIns="0">
            <a:noAutofit/>
          </a:bodyPr>
          <a:lstStyle>
            <a:lvl1pPr>
              <a:defRPr lang="en-US" sz="2000" b="1" dirty="0">
                <a:solidFill>
                  <a:schemeClr val="accent1"/>
                </a:solidFill>
                <a:latin typeface="+mj-lt"/>
                <a:ea typeface="+mn-ea"/>
                <a:cs typeface="+mn-cs"/>
              </a:defRPr>
            </a:lvl1pPr>
          </a:lstStyle>
          <a:p>
            <a:pPr lvl="0">
              <a:spcAft>
                <a:spcPts val="0"/>
              </a:spcAft>
              <a:buFontTx/>
              <a:tabLst>
                <a:tab pos="476250" algn="l"/>
              </a:tabLst>
            </a:pPr>
            <a:r>
              <a:rPr lang="en-US" dirty="0"/>
              <a:t>Subtitle text</a:t>
            </a:r>
          </a:p>
        </p:txBody>
      </p:sp>
      <p:sp>
        <p:nvSpPr>
          <p:cNvPr id="8" name="Content Placeholder 7"/>
          <p:cNvSpPr>
            <a:spLocks noGrp="1"/>
          </p:cNvSpPr>
          <p:nvPr>
            <p:ph sz="quarter" idx="16" hasCustomPrompt="1"/>
          </p:nvPr>
        </p:nvSpPr>
        <p:spPr>
          <a:xfrm>
            <a:off x="5957887" y="1737420"/>
            <a:ext cx="5661817" cy="3992753"/>
          </a:xfrm>
        </p:spPr>
        <p:txBody>
          <a:bodyPr/>
          <a:lstStyle>
            <a:lvl1pPr marL="0" indent="0">
              <a:buNone/>
              <a:defRPr>
                <a:latin typeface="AvenirNext LT Com Regular" panose="020B0503020202020204" pitchFamily="34" charset="0"/>
              </a:defRPr>
            </a:lvl1pPr>
          </a:lstStyle>
          <a:p>
            <a:pPr lvl="0"/>
            <a:r>
              <a:rPr lang="en-US" dirty="0"/>
              <a:t>Object</a:t>
            </a:r>
          </a:p>
        </p:txBody>
      </p:sp>
    </p:spTree>
    <p:extLst>
      <p:ext uri="{BB962C8B-B14F-4D97-AF65-F5344CB8AC3E}">
        <p14:creationId xmlns:p14="http://schemas.microsoft.com/office/powerpoint/2010/main" val="298461466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Body Pi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68"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268"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719288"/>
            <a:ext cx="5410168" cy="4242600"/>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8" y="914400"/>
            <a:ext cx="11049002" cy="667512"/>
          </a:xfrm>
          <a:ln w="12700">
            <a:miter lim="400000"/>
          </a:ln>
        </p:spPr>
        <p:txBody>
          <a:bodyPr lIns="0" tIns="0" rIns="0" bIns="0">
            <a:noAutofit/>
          </a:bodyPr>
          <a:lstStyle>
            <a:lvl1pPr>
              <a:defRPr lang="en-US" sz="20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6895476" y="1735177"/>
            <a:ext cx="4219575" cy="3878440"/>
          </a:xfrm>
        </p:spPr>
        <p:txBody>
          <a:bodyPr/>
          <a:lstStyle>
            <a:lvl1pPr marL="0" indent="0">
              <a:buNone/>
              <a:defRPr>
                <a:latin typeface="AvenirNext LT Com Regular" panose="020B0503020202020204" pitchFamily="34" charset="0"/>
              </a:defRPr>
            </a:lvl1pPr>
          </a:lstStyle>
          <a:p>
            <a:r>
              <a:rPr lang="en-US" dirty="0"/>
              <a:t>pie chart</a:t>
            </a:r>
          </a:p>
        </p:txBody>
      </p:sp>
    </p:spTree>
    <p:extLst>
      <p:ext uri="{BB962C8B-B14F-4D97-AF65-F5344CB8AC3E}">
        <p14:creationId xmlns:p14="http://schemas.microsoft.com/office/powerpoint/2010/main" val="260119933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98661"/>
            <a:ext cx="4105433" cy="4263227"/>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6848"/>
            <a:ext cx="11049675"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77226" y="1698660"/>
            <a:ext cx="6643274" cy="3949105"/>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161758458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Body 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705149"/>
            <a:ext cx="4105433" cy="4256739"/>
          </a:xfrm>
        </p:spPr>
        <p:txBody>
          <a:bodyPr/>
          <a:lstStyle>
            <a:lvl1pPr>
              <a:defRPr>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4906646" y="1705148"/>
            <a:ext cx="6714526" cy="3964132"/>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3884285364"/>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Body Half Picture">
    <p:spTree>
      <p:nvGrpSpPr>
        <p:cNvPr id="1" name=""/>
        <p:cNvGrpSpPr/>
        <p:nvPr/>
      </p:nvGrpSpPr>
      <p:grpSpPr>
        <a:xfrm>
          <a:off x="0" y="0"/>
          <a:ext cx="0" cy="0"/>
          <a:chOff x="0" y="0"/>
          <a:chExt cx="0" cy="0"/>
        </a:xfrm>
      </p:grpSpPr>
      <p:sp>
        <p:nvSpPr>
          <p:cNvPr id="6" name="Picture Placeholder 5"/>
          <p:cNvSpPr>
            <a:spLocks noGrp="1"/>
          </p:cNvSpPr>
          <p:nvPr>
            <p:ph type="pic" sz="quarter" idx="16"/>
          </p:nvPr>
        </p:nvSpPr>
        <p:spPr>
          <a:xfrm>
            <a:off x="6056026" y="0"/>
            <a:ext cx="6135974" cy="6858000"/>
          </a:xfrm>
        </p:spPr>
        <p:txBody>
          <a:bodyPr anchor="ctr" anchorCtr="1"/>
          <a:lstStyle>
            <a:lvl1pPr marL="0" indent="0">
              <a:buNone/>
              <a:defRPr>
                <a:latin typeface="AvenirNext LT Com Regular" panose="020B0503020202020204" pitchFamily="34" charset="0"/>
              </a:defRPr>
            </a:lvl1pPr>
          </a:lstStyle>
          <a:p>
            <a:r>
              <a:rPr lang="en-US"/>
              <a:t>Click icon to add picture</a:t>
            </a:r>
            <a:endParaRPr lang="en-US" dirty="0"/>
          </a:p>
        </p:txBody>
      </p:sp>
      <p:sp>
        <p:nvSpPr>
          <p:cNvPr id="2" name="Title 1"/>
          <p:cNvSpPr>
            <a:spLocks noGrp="1"/>
          </p:cNvSpPr>
          <p:nvPr>
            <p:ph type="title" hasCustomPrompt="1"/>
          </p:nvPr>
        </p:nvSpPr>
        <p:spPr>
          <a:xfrm>
            <a:off x="571498" y="0"/>
            <a:ext cx="5012005" cy="822960"/>
          </a:xfrm>
        </p:spPr>
        <p:txBody>
          <a:bodyPr/>
          <a:lstStyle>
            <a:lvl1pPr>
              <a:defRPr>
                <a:solidFill>
                  <a:schemeClr val="accent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5012005"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500" y="1581912"/>
            <a:ext cx="5012338" cy="4256740"/>
          </a:xfrm>
        </p:spPr>
        <p:txBody>
          <a:bodyPr/>
          <a:lstStyle>
            <a:lvl1pPr marL="231775" indent="-231775">
              <a:buFont typeface="AvenirNext LT Com Medium" panose="020B0803020202020204" pitchFamily="34" charset="0"/>
              <a:buChar char="•"/>
              <a:defRPr sz="1800">
                <a:latin typeface="AvenirNext LT Com Regular" panose="020B0503020202020204" pitchFamily="34" charset="0"/>
              </a:defRPr>
            </a:lvl1pPr>
            <a:lvl2pPr marL="801688" indent="-284163">
              <a:buFont typeface="Arial" panose="020B0604020202020204" pitchFamily="34" charset="0"/>
              <a:buChar char="–"/>
              <a:defRPr sz="1600">
                <a:latin typeface="AvenirNext LT Com Regular" panose="020B0503020202020204" pitchFamily="34" charset="0"/>
              </a:defRPr>
            </a:lvl2pPr>
            <a:lvl3pPr marL="1027113" indent="-225425">
              <a:buFont typeface="Arial" panose="020B0604020202020204" pitchFamily="34" charset="0"/>
              <a:buChar char="•"/>
              <a:defRPr sz="1400">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500" y="914400"/>
            <a:ext cx="5012338"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230321795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ughnut Chart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68"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268"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581912"/>
            <a:ext cx="11049002" cy="360125"/>
          </a:xfrm>
        </p:spPr>
        <p:txBody>
          <a:bodyPr/>
          <a:lstStyle>
            <a:lvl1pPr>
              <a:defRPr sz="1600" b="1">
                <a:latin typeface="AvenirNext LT Com Regular" panose="020B0503020202020204" pitchFamily="34" charset="0"/>
              </a:defRPr>
            </a:lvl1pPr>
            <a:lvl2pPr>
              <a:defRPr>
                <a:latin typeface="AvenirNext LT Com Regular" panose="020B0503020202020204" pitchFamily="34" charset="0"/>
              </a:defRPr>
            </a:lvl2pPr>
            <a:lvl3pPr>
              <a:defRPr>
                <a:latin typeface="AvenirNext LT Com Regular" panose="020B0503020202020204" pitchFamily="34" charset="0"/>
              </a:defRPr>
            </a:lvl3pPr>
          </a:lstStyle>
          <a:p>
            <a:pPr lvl="0"/>
            <a:r>
              <a:rPr lang="en-US"/>
              <a:t>Edit Master text styles</a:t>
            </a:r>
          </a:p>
        </p:txBody>
      </p:sp>
      <p:sp>
        <p:nvSpPr>
          <p:cNvPr id="16" name="Text Placeholder 15"/>
          <p:cNvSpPr>
            <a:spLocks noGrp="1"/>
          </p:cNvSpPr>
          <p:nvPr>
            <p:ph type="body" sz="quarter" idx="15" hasCustomPrompt="1"/>
          </p:nvPr>
        </p:nvSpPr>
        <p:spPr>
          <a:xfrm>
            <a:off x="571498" y="914400"/>
            <a:ext cx="11049002" cy="652056"/>
          </a:xfrm>
          <a:ln w="12700">
            <a:miter lim="400000"/>
          </a:ln>
        </p:spPr>
        <p:txBody>
          <a:bodyPr lIns="0" tIns="0" rIns="0" bIns="0">
            <a:noAutofit/>
          </a:bodyPr>
          <a:lstStyle>
            <a:lvl1pPr>
              <a:defRPr lang="en-US" sz="2000" b="1" dirty="0">
                <a:solidFill>
                  <a:schemeClr val="accent1"/>
                </a:solidFill>
                <a:latin typeface="+mj-lt"/>
                <a:ea typeface="+mn-ea"/>
                <a:cs typeface="+mn-cs"/>
              </a:defRPr>
            </a:lvl1pPr>
          </a:lstStyle>
          <a:p>
            <a:pPr lvl="0">
              <a:spcAft>
                <a:spcPts val="0"/>
              </a:spcAft>
              <a:buFontTx/>
              <a:tabLst>
                <a:tab pos="476250" algn="l"/>
              </a:tabLst>
            </a:pPr>
            <a:r>
              <a:rPr lang="en-US" dirty="0"/>
              <a:t>Subtitle</a:t>
            </a:r>
          </a:p>
        </p:txBody>
      </p:sp>
      <p:sp>
        <p:nvSpPr>
          <p:cNvPr id="21" name="Chart Placeholder 20"/>
          <p:cNvSpPr>
            <a:spLocks noGrp="1"/>
          </p:cNvSpPr>
          <p:nvPr>
            <p:ph type="chart" sz="quarter" idx="16" hasCustomPrompt="1"/>
          </p:nvPr>
        </p:nvSpPr>
        <p:spPr>
          <a:xfrm>
            <a:off x="206419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
        <p:nvSpPr>
          <p:cNvPr id="8" name="Chart Placeholder 20"/>
          <p:cNvSpPr>
            <a:spLocks noGrp="1"/>
          </p:cNvSpPr>
          <p:nvPr>
            <p:ph type="chart" sz="quarter" idx="17" hasCustomPrompt="1"/>
          </p:nvPr>
        </p:nvSpPr>
        <p:spPr>
          <a:xfrm>
            <a:off x="6727637" y="2330476"/>
            <a:ext cx="3315944" cy="3315944"/>
          </a:xfrm>
        </p:spPr>
        <p:txBody>
          <a:bodyPr/>
          <a:lstStyle>
            <a:lvl1pPr marL="0" indent="0">
              <a:buNone/>
              <a:defRPr>
                <a:latin typeface="AvenirNext LT Com Regular" panose="020B0503020202020204" pitchFamily="34" charset="0"/>
              </a:defRPr>
            </a:lvl1pPr>
          </a:lstStyle>
          <a:p>
            <a:r>
              <a:rPr lang="en-US" dirty="0"/>
              <a:t>Doughnut chart</a:t>
            </a:r>
          </a:p>
        </p:txBody>
      </p:sp>
    </p:spTree>
    <p:extLst>
      <p:ext uri="{BB962C8B-B14F-4D97-AF65-F5344CB8AC3E}">
        <p14:creationId xmlns:p14="http://schemas.microsoft.com/office/powerpoint/2010/main" val="319619186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6488"/>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584361"/>
            <a:ext cx="11048941" cy="373132"/>
          </a:xfrm>
          <a:ln w="12700">
            <a:miter lim="400000"/>
          </a:ln>
        </p:spPr>
        <p:txBody>
          <a:bodyPr lIns="0" tIns="0" rIns="0" bIns="0">
            <a:noAutofit/>
          </a:bodyPr>
          <a:lstStyle>
            <a:lvl1pPr>
              <a:defRPr lang="en-US" sz="1600" b="1" dirty="0" smtClean="0"/>
            </a:lvl1pPr>
          </a:lstStyle>
          <a:p>
            <a:pPr lvl="0"/>
            <a:r>
              <a:rPr lang="en-US"/>
              <a:t>Edit Master text styles</a:t>
            </a:r>
          </a:p>
        </p:txBody>
      </p:sp>
      <p:sp>
        <p:nvSpPr>
          <p:cNvPr id="16" name="Text Placeholder 15"/>
          <p:cNvSpPr>
            <a:spLocks noGrp="1"/>
          </p:cNvSpPr>
          <p:nvPr>
            <p:ph type="body" sz="quarter" idx="15" hasCustomPrompt="1"/>
          </p:nvPr>
        </p:nvSpPr>
        <p:spPr>
          <a:xfrm>
            <a:off x="571497" y="914400"/>
            <a:ext cx="11049675" cy="651673"/>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192106" y="2159845"/>
            <a:ext cx="10058400" cy="3657600"/>
          </a:xfrm>
        </p:spPr>
        <p:txBody>
          <a:bodyPr/>
          <a:lstStyle>
            <a:lvl1pPr marL="0" indent="0">
              <a:buNone/>
              <a:defRPr>
                <a:latin typeface="AvenirNext LT Com Regular" panose="020B0503020202020204" pitchFamily="34" charset="0"/>
              </a:defRPr>
            </a:lvl1pPr>
          </a:lstStyle>
          <a:p>
            <a:r>
              <a:rPr lang="en-US" dirty="0"/>
              <a:t>column chart</a:t>
            </a:r>
          </a:p>
        </p:txBody>
      </p:sp>
    </p:spTree>
    <p:extLst>
      <p:ext uri="{BB962C8B-B14F-4D97-AF65-F5344CB8AC3E}">
        <p14:creationId xmlns:p14="http://schemas.microsoft.com/office/powerpoint/2010/main" val="185742547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ne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1" cy="822960"/>
          </a:xfrm>
        </p:spPr>
        <p:txBody>
          <a:bodyPr/>
          <a:lstStyle>
            <a:lvl1pPr>
              <a:defRPr>
                <a:solidFill>
                  <a:schemeClr val="accent1"/>
                </a:solidFill>
                <a:latin typeface="+mj-lt"/>
              </a:defRPr>
            </a:lvl1pPr>
          </a:lstStyle>
          <a:p>
            <a:r>
              <a:rPr lang="en-US" dirty="0"/>
              <a:t>Title</a:t>
            </a:r>
          </a:p>
        </p:txBody>
      </p:sp>
      <p:sp>
        <p:nvSpPr>
          <p:cNvPr id="3" name="Footer Placeholder 2"/>
          <p:cNvSpPr>
            <a:spLocks noGrp="1"/>
          </p:cNvSpPr>
          <p:nvPr>
            <p:ph type="ftr" sz="quarter" idx="10"/>
          </p:nvPr>
        </p:nvSpPr>
        <p:spPr>
          <a:xfrm>
            <a:off x="571498" y="5961888"/>
            <a:ext cx="11048941"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581912"/>
            <a:ext cx="11049674" cy="382731"/>
          </a:xfrm>
          <a:ln w="12700">
            <a:miter lim="400000"/>
          </a:ln>
        </p:spPr>
        <p:txBody>
          <a:bodyPr lIns="0" tIns="0" rIns="0" bIns="0">
            <a:noAutofit/>
          </a:bodyPr>
          <a:lstStyle>
            <a:lvl1pPr>
              <a:defRPr lang="en-US" sz="1600" b="1" smtClean="0"/>
            </a:lvl1pPr>
            <a:lvl2pPr>
              <a:defRPr lang="en-US" smtClean="0"/>
            </a:lvl2pPr>
            <a:lvl3pPr>
              <a:defRPr lang="en-US" smtClean="0"/>
            </a:lvl3pPr>
          </a:lstStyle>
          <a:p>
            <a:pPr lvl="0"/>
            <a:r>
              <a:rPr lang="en-US"/>
              <a:t>Edit Master text styles</a:t>
            </a:r>
          </a:p>
        </p:txBody>
      </p:sp>
      <p:sp>
        <p:nvSpPr>
          <p:cNvPr id="16" name="Text Placeholder 15"/>
          <p:cNvSpPr>
            <a:spLocks noGrp="1"/>
          </p:cNvSpPr>
          <p:nvPr>
            <p:ph type="body" sz="quarter" idx="15" hasCustomPrompt="1"/>
          </p:nvPr>
        </p:nvSpPr>
        <p:spPr>
          <a:xfrm>
            <a:off x="571497" y="914400"/>
            <a:ext cx="11049675" cy="667512"/>
          </a:xfrm>
          <a:ln w="12700">
            <a:miter lim="400000"/>
          </a:ln>
        </p:spPr>
        <p:txBody>
          <a:bodyPr lIns="0" tIns="0" rIns="0" bIns="0">
            <a:noAutofit/>
          </a:bodyPr>
          <a:lstStyle>
            <a:lvl1pPr>
              <a:defRPr lang="en-US" sz="2000" b="1"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a:t>
            </a:r>
          </a:p>
        </p:txBody>
      </p:sp>
      <p:sp>
        <p:nvSpPr>
          <p:cNvPr id="6" name="Chart Placeholder 5"/>
          <p:cNvSpPr>
            <a:spLocks noGrp="1"/>
          </p:cNvSpPr>
          <p:nvPr>
            <p:ph type="chart" sz="quarter" idx="16" hasCustomPrompt="1"/>
          </p:nvPr>
        </p:nvSpPr>
        <p:spPr>
          <a:xfrm>
            <a:off x="1188720" y="2177288"/>
            <a:ext cx="10058400" cy="3657600"/>
          </a:xfrm>
        </p:spPr>
        <p:txBody>
          <a:bodyPr/>
          <a:lstStyle>
            <a:lvl1pPr marL="0" indent="0">
              <a:buNone/>
              <a:defRPr baseline="0">
                <a:latin typeface="AvenirNext LT Com Regular" panose="020B0503020202020204" pitchFamily="34" charset="0"/>
              </a:defRPr>
            </a:lvl1pPr>
          </a:lstStyle>
          <a:p>
            <a:r>
              <a:rPr lang="en-US" dirty="0"/>
              <a:t>line chart</a:t>
            </a:r>
          </a:p>
        </p:txBody>
      </p:sp>
    </p:spTree>
    <p:extLst>
      <p:ext uri="{BB962C8B-B14F-4D97-AF65-F5344CB8AC3E}">
        <p14:creationId xmlns:p14="http://schemas.microsoft.com/office/powerpoint/2010/main" val="78607060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G-CGAF Bank Hedge">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Tree>
    <p:extLst>
      <p:ext uri="{BB962C8B-B14F-4D97-AF65-F5344CB8AC3E}">
        <p14:creationId xmlns:p14="http://schemas.microsoft.com/office/powerpoint/2010/main" val="1051112732"/>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Sapphir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7" cy="822960"/>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07" cy="323634"/>
          </a:xfrm>
          <a:prstGeom prst="rect">
            <a:avLst/>
          </a:prstGeo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a:p>
        </p:txBody>
      </p:sp>
      <p:sp>
        <p:nvSpPr>
          <p:cNvPr id="4" name="Slide Number Placeholder 3"/>
          <p:cNvSpPr>
            <a:spLocks noGrp="1"/>
          </p:cNvSpPr>
          <p:nvPr>
            <p:ph type="sldNum" sz="quarter" idx="11"/>
          </p:nvPr>
        </p:nvSpPr>
        <p:spPr>
          <a:xfrm>
            <a:off x="10908792" y="6464054"/>
            <a:ext cx="711647"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7" y="1680161"/>
            <a:ext cx="11048941" cy="4281727"/>
          </a:xfrm>
        </p:spPr>
        <p:txBody>
          <a:bodyPr/>
          <a:lstStyle>
            <a:lvl1pPr>
              <a:defRPr sz="2400" b="1">
                <a:solidFill>
                  <a:schemeClr val="bg1"/>
                </a:solidFill>
                <a:latin typeface="AvenirNext LT Com Regular" panose="020B0503020202020204" pitchFamily="34" charset="0"/>
              </a:defRPr>
            </a:lvl1pPr>
            <a:lvl2pPr>
              <a:defRPr sz="2400" b="1">
                <a:solidFill>
                  <a:schemeClr val="bg1"/>
                </a:solidFill>
                <a:latin typeface="AvenirNext LT Com Regular" panose="020B0503020202020204" pitchFamily="34" charset="0"/>
              </a:defRPr>
            </a:lvl2pPr>
            <a:lvl3pPr>
              <a:defRPr sz="2400" b="1">
                <a:solidFill>
                  <a:schemeClr val="bg1"/>
                </a:solidFill>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7" y="938163"/>
            <a:ext cx="11048941" cy="620078"/>
          </a:xfrm>
          <a:ln w="12700">
            <a:miter lim="400000"/>
          </a:ln>
        </p:spPr>
        <p:txBody>
          <a:bodyPr lIns="0" tIns="0" rIns="0" bIns="0">
            <a:noAutofit/>
          </a:bodyPr>
          <a:lstStyle>
            <a:lvl1pPr>
              <a:defRPr lang="en-US" b="1" smtClean="0">
                <a:solidFill>
                  <a:schemeClr val="bg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374855105"/>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ubtitle Body Ocea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8287"/>
            <a:ext cx="11048268" cy="822960"/>
          </a:xfrm>
        </p:spPr>
        <p:txBody>
          <a:bodyPr/>
          <a:lstStyle>
            <a:lvl1pPr>
              <a:defRPr>
                <a:solidFill>
                  <a:schemeClr val="bg1"/>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268" cy="323634"/>
          </a:xfrm>
          <a:prstGeom prst="rect">
            <a:avLst/>
          </a:prstGeom>
        </p:spPr>
        <p:txBody>
          <a:bodyPr/>
          <a:lstStyle>
            <a:lvl1pPr>
              <a:defRPr>
                <a:solidFill>
                  <a:schemeClr val="bg1"/>
                </a:solidFill>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a:xfrm>
            <a:off x="10908792" y="6464054"/>
            <a:ext cx="711647" cy="126509"/>
          </a:xfrm>
        </p:spPr>
        <p:txBody>
          <a:bodyPr/>
          <a:lstStyle>
            <a:lvl1pPr>
              <a:defRPr>
                <a:solidFill>
                  <a:schemeClr val="bg1"/>
                </a:solidFill>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4" name="Text Placeholder 13"/>
          <p:cNvSpPr>
            <a:spLocks noGrp="1"/>
          </p:cNvSpPr>
          <p:nvPr>
            <p:ph type="body" sz="quarter" idx="14"/>
          </p:nvPr>
        </p:nvSpPr>
        <p:spPr>
          <a:xfrm>
            <a:off x="571498" y="1671638"/>
            <a:ext cx="11049002" cy="3988877"/>
          </a:xfrm>
        </p:spPr>
        <p:txBody>
          <a:bodyPr/>
          <a:lstStyle>
            <a:lvl1pPr>
              <a:defRPr sz="2400" b="1">
                <a:solidFill>
                  <a:schemeClr val="bg1"/>
                </a:solidFill>
                <a:latin typeface="AvenirNext LT Com Regular" panose="020B0503020202020204" pitchFamily="34" charset="0"/>
              </a:defRPr>
            </a:lvl1pPr>
            <a:lvl2pPr>
              <a:defRPr sz="2400" b="1">
                <a:solidFill>
                  <a:schemeClr val="bg1"/>
                </a:solidFill>
                <a:latin typeface="AvenirNext LT Com Regular" panose="020B0503020202020204" pitchFamily="34" charset="0"/>
              </a:defRPr>
            </a:lvl2pPr>
            <a:lvl3pPr>
              <a:defRPr sz="2400" b="1">
                <a:solidFill>
                  <a:schemeClr val="bg1"/>
                </a:solidFill>
                <a:latin typeface="AvenirNext LT Com Regular" panose="020B0503020202020204" pitchFamily="34" charset="0"/>
              </a:defRPr>
            </a:lvl3pPr>
          </a:lstStyle>
          <a:p>
            <a:pPr lvl="0"/>
            <a:r>
              <a:rPr lang="en-US"/>
              <a:t>Edit Master text styles</a:t>
            </a:r>
          </a:p>
          <a:p>
            <a:pPr lvl="1"/>
            <a:r>
              <a:rPr lang="en-US"/>
              <a:t>Second level</a:t>
            </a:r>
          </a:p>
          <a:p>
            <a:pPr lvl="2"/>
            <a:r>
              <a:rPr lang="en-US"/>
              <a:t>Third level</a:t>
            </a:r>
          </a:p>
        </p:txBody>
      </p:sp>
      <p:sp>
        <p:nvSpPr>
          <p:cNvPr id="16" name="Text Placeholder 15"/>
          <p:cNvSpPr>
            <a:spLocks noGrp="1"/>
          </p:cNvSpPr>
          <p:nvPr>
            <p:ph type="body" sz="quarter" idx="15" hasCustomPrompt="1"/>
          </p:nvPr>
        </p:nvSpPr>
        <p:spPr>
          <a:xfrm>
            <a:off x="571498" y="927061"/>
            <a:ext cx="11049002" cy="620078"/>
          </a:xfrm>
          <a:ln w="12700">
            <a:miter lim="400000"/>
          </a:ln>
        </p:spPr>
        <p:txBody>
          <a:bodyPr lIns="0" tIns="0" rIns="0" bIns="0">
            <a:noAutofit/>
          </a:bodyPr>
          <a:lstStyle>
            <a:lvl1pPr>
              <a:defRPr lang="en-US" b="1" smtClean="0">
                <a:solidFill>
                  <a:schemeClr val="bg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361934776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ection Divider Sapphire">
    <p:bg>
      <p:bgPr>
        <a:solidFill>
          <a:srgbClr val="00294B"/>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500" y="1028700"/>
            <a:ext cx="9975850" cy="2856245"/>
          </a:xfrm>
          <a:prstGeom prst="rect">
            <a:avLst/>
          </a:prstGeom>
        </p:spPr>
        <p:txBody>
          <a:bodyPr anchor="t"/>
          <a:lstStyle>
            <a:lvl1pPr>
              <a:lnSpc>
                <a:spcPct val="90000"/>
              </a:lnSpc>
              <a:spcAft>
                <a:spcPts val="1200"/>
              </a:spcAft>
              <a:defRPr sz="7200" spc="-72">
                <a:solidFill>
                  <a:srgbClr val="FFFFFF"/>
                </a:solidFill>
                <a:latin typeface="+mj-lt"/>
              </a:defRPr>
            </a:lvl1pPr>
          </a:lstStyle>
          <a:p>
            <a:r>
              <a:rPr lang="en-US"/>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8" name="Subtitle"/>
          <p:cNvSpPr>
            <a:spLocks noGrp="1"/>
          </p:cNvSpPr>
          <p:nvPr>
            <p:ph type="body" sz="quarter" idx="14"/>
          </p:nvPr>
        </p:nvSpPr>
        <p:spPr>
          <a:xfrm>
            <a:off x="571500"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000" b="1" spc="-30">
                <a:solidFill>
                  <a:srgbClr val="FFFFFF">
                    <a:alpha val="75000"/>
                  </a:srgbClr>
                </a:solidFill>
                <a:latin typeface="+mn-lt"/>
                <a:ea typeface="+mn-ea"/>
                <a:cs typeface="+mn-cs"/>
                <a:sym typeface="Avenir Next LT Com Demi"/>
              </a:defRPr>
            </a:lvl1pPr>
          </a:lstStyle>
          <a:p>
            <a:pPr lvl="0"/>
            <a:r>
              <a:rPr lang="en-US"/>
              <a:t>Edit Master text styles</a:t>
            </a:r>
          </a:p>
        </p:txBody>
      </p:sp>
      <p:sp>
        <p:nvSpPr>
          <p:cNvPr id="7" name="Footer Placeholder 2"/>
          <p:cNvSpPr>
            <a:spLocks noGrp="1"/>
          </p:cNvSpPr>
          <p:nvPr>
            <p:ph type="ftr" sz="quarter" idx="10"/>
          </p:nvPr>
        </p:nvSpPr>
        <p:spPr>
          <a:xfrm>
            <a:off x="571498" y="5961888"/>
            <a:ext cx="9397494" cy="320040"/>
          </a:xfrm>
          <a:prstGeom prst="rect">
            <a:avLst/>
          </a:prstGeom>
        </p:spPr>
        <p:txBody>
          <a:bodyPr/>
          <a:lstStyle>
            <a:lvl1pPr>
              <a:defRPr>
                <a:solidFill>
                  <a:schemeClr val="bg1"/>
                </a:solidFill>
                <a:latin typeface="+mn-lt"/>
              </a:defRPr>
            </a:lvl1pPr>
          </a:lstStyle>
          <a:p>
            <a:pPr hangingPunct="1">
              <a:lnSpc>
                <a:spcPts val="900"/>
              </a:lnSpc>
            </a:pPr>
            <a:endParaRPr lang="en-US" dirty="0"/>
          </a:p>
        </p:txBody>
      </p:sp>
    </p:spTree>
  </p:cSld>
  <p:clrMapOvr>
    <a:masterClrMapping/>
  </p:clrMapOvr>
  <p:transition spd="med"/>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Divider Turquoise">
    <p:bg>
      <p:bgPr>
        <a:solidFill>
          <a:schemeClr val="accent3"/>
        </a:solidFill>
        <a:effectLst/>
      </p:bgPr>
    </p:bg>
    <p:spTree>
      <p:nvGrpSpPr>
        <p:cNvPr id="1" name=""/>
        <p:cNvGrpSpPr/>
        <p:nvPr/>
      </p:nvGrpSpPr>
      <p:grpSpPr>
        <a:xfrm>
          <a:off x="0" y="0"/>
          <a:ext cx="0" cy="0"/>
          <a:chOff x="0" y="0"/>
          <a:chExt cx="0" cy="0"/>
        </a:xfrm>
      </p:grpSpPr>
      <p:sp>
        <p:nvSpPr>
          <p:cNvPr id="432" name="Title Text"/>
          <p:cNvSpPr txBox="1">
            <a:spLocks noGrp="1"/>
          </p:cNvSpPr>
          <p:nvPr>
            <p:ph type="title"/>
          </p:nvPr>
        </p:nvSpPr>
        <p:spPr>
          <a:xfrm>
            <a:off x="571500" y="1028700"/>
            <a:ext cx="9975850" cy="2856245"/>
          </a:xfrm>
          <a:prstGeom prst="rect">
            <a:avLst/>
          </a:prstGeom>
        </p:spPr>
        <p:txBody>
          <a:bodyPr anchor="t"/>
          <a:lstStyle>
            <a:lvl1pPr>
              <a:lnSpc>
                <a:spcPct val="90000"/>
              </a:lnSpc>
              <a:spcAft>
                <a:spcPts val="1200"/>
              </a:spcAft>
              <a:defRPr sz="7200" spc="-72">
                <a:solidFill>
                  <a:srgbClr val="FFFFFF"/>
                </a:solidFill>
                <a:latin typeface="+mj-lt"/>
              </a:defRPr>
            </a:lvl1pPr>
          </a:lstStyle>
          <a:p>
            <a:r>
              <a:rPr lang="en-US"/>
              <a:t>Click to edit Master title style</a:t>
            </a:r>
            <a:endParaRPr dirty="0"/>
          </a:p>
        </p:txBody>
      </p:sp>
      <p:sp>
        <p:nvSpPr>
          <p:cNvPr id="433" name="Slide Number"/>
          <p:cNvSpPr txBox="1">
            <a:spLocks noGrp="1"/>
          </p:cNvSpPr>
          <p:nvPr>
            <p:ph type="sldNum" sz="quarter" idx="2"/>
          </p:nvPr>
        </p:nvSpPr>
        <p:spPr>
          <a:xfrm>
            <a:off x="10908857" y="6464054"/>
            <a:ext cx="711647" cy="126509"/>
          </a:xfrm>
          <a:prstGeom prst="rect">
            <a:avLst/>
          </a:prstGeom>
        </p:spPr>
        <p:txBody>
          <a:bodyPr anchor="b" anchorCtr="0"/>
          <a:lstStyle>
            <a:lvl1pPr>
              <a:defRPr>
                <a:solidFill>
                  <a:schemeClr val="bg1"/>
                </a:solidFill>
                <a:latin typeface="+mn-lt"/>
              </a:defRPr>
            </a:lvl1pPr>
          </a:lstStyle>
          <a:p>
            <a:fld id="{86CB4B4D-7CA3-9044-876B-883B54F8677D}" type="slidenum">
              <a:rPr lang="en-US" smtClean="0"/>
              <a:pPr/>
              <a:t>‹#›</a:t>
            </a:fld>
            <a:endParaRPr lang="en-US" dirty="0"/>
          </a:p>
        </p:txBody>
      </p:sp>
      <p:sp>
        <p:nvSpPr>
          <p:cNvPr id="438" name="Subtitle"/>
          <p:cNvSpPr>
            <a:spLocks noGrp="1"/>
          </p:cNvSpPr>
          <p:nvPr>
            <p:ph type="body" sz="quarter" idx="14"/>
          </p:nvPr>
        </p:nvSpPr>
        <p:spPr>
          <a:xfrm>
            <a:off x="571500" y="4418887"/>
            <a:ext cx="9975850" cy="1327864"/>
          </a:xfrm>
          <a:prstGeom prst="rect">
            <a:avLst/>
          </a:prstGeom>
        </p:spPr>
        <p:txBody>
          <a:bodyPr>
            <a:noAutofit/>
          </a:bodyPr>
          <a:lstStyle>
            <a:lvl1pPr marL="0" indent="0">
              <a:lnSpc>
                <a:spcPct val="90000"/>
              </a:lnSpc>
              <a:spcBef>
                <a:spcPts val="0"/>
              </a:spcBef>
              <a:spcAft>
                <a:spcPts val="1200"/>
              </a:spcAft>
              <a:buNone/>
              <a:tabLst>
                <a:tab pos="476250" algn="l"/>
              </a:tabLst>
              <a:defRPr sz="3000" b="1" spc="-30">
                <a:solidFill>
                  <a:srgbClr val="FFFFFF">
                    <a:alpha val="75000"/>
                  </a:srgbClr>
                </a:solidFill>
                <a:latin typeface="+mn-lt"/>
                <a:ea typeface="+mn-ea"/>
                <a:cs typeface="+mn-cs"/>
                <a:sym typeface="Avenir Next LT Com Demi"/>
              </a:defRPr>
            </a:lvl1pPr>
          </a:lstStyle>
          <a:p>
            <a:pPr lvl="0"/>
            <a:r>
              <a:rPr lang="en-US"/>
              <a:t>Edit Master text styles</a:t>
            </a:r>
          </a:p>
        </p:txBody>
      </p:sp>
      <p:sp>
        <p:nvSpPr>
          <p:cNvPr id="7" name="Footer Placeholder 2"/>
          <p:cNvSpPr>
            <a:spLocks noGrp="1"/>
          </p:cNvSpPr>
          <p:nvPr>
            <p:ph type="ftr" sz="quarter" idx="10"/>
          </p:nvPr>
        </p:nvSpPr>
        <p:spPr>
          <a:xfrm>
            <a:off x="571498" y="5961888"/>
            <a:ext cx="9397494" cy="320040"/>
          </a:xfrm>
          <a:prstGeom prst="rect">
            <a:avLst/>
          </a:prstGeom>
        </p:spPr>
        <p:txBody>
          <a:bodyPr/>
          <a:lstStyle>
            <a:lvl1pPr>
              <a:defRPr>
                <a:solidFill>
                  <a:schemeClr val="bg1"/>
                </a:solidFill>
                <a:latin typeface="+mn-lt"/>
              </a:defRPr>
            </a:lvl1pPr>
          </a:lstStyle>
          <a:p>
            <a:pPr hangingPunct="1">
              <a:lnSpc>
                <a:spcPts val="900"/>
              </a:lnSpc>
            </a:pPr>
            <a:endParaRPr lang="en-US"/>
          </a:p>
        </p:txBody>
      </p:sp>
    </p:spTree>
    <p:extLst>
      <p:ext uri="{BB962C8B-B14F-4D97-AF65-F5344CB8AC3E}">
        <p14:creationId xmlns:p14="http://schemas.microsoft.com/office/powerpoint/2010/main" val="1255449224"/>
      </p:ext>
    </p:extLst>
  </p:cSld>
  <p:clrMapOvr>
    <a:masterClrMapping/>
  </p:clrMapOvr>
  <p:transition spd="med"/>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GAF Title No Aperture">
    <p:bg>
      <p:bgPr>
        <a:solidFill>
          <a:schemeClr val="accent1"/>
        </a:solidFill>
        <a:effectLst/>
      </p:bgPr>
    </p:bg>
    <p:spTree>
      <p:nvGrpSpPr>
        <p:cNvPr id="1" name=""/>
        <p:cNvGrpSpPr/>
        <p:nvPr/>
      </p:nvGrpSpPr>
      <p:grpSpPr>
        <a:xfrm>
          <a:off x="0" y="0"/>
          <a:ext cx="0" cy="0"/>
          <a:chOff x="0" y="0"/>
          <a:chExt cx="0" cy="0"/>
        </a:xfrm>
      </p:grpSpPr>
      <p:sp>
        <p:nvSpPr>
          <p:cNvPr id="10" name="Rectangle"/>
          <p:cNvSpPr/>
          <p:nvPr userDrawn="1"/>
        </p:nvSpPr>
        <p:spPr>
          <a:xfrm>
            <a:off x="0" y="0"/>
            <a:ext cx="12188952" cy="1335024"/>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
        <p:nvSpPr>
          <p:cNvPr id="119" name="Title Text"/>
          <p:cNvSpPr txBox="1">
            <a:spLocks noGrp="1"/>
          </p:cNvSpPr>
          <p:nvPr>
            <p:ph type="title"/>
          </p:nvPr>
        </p:nvSpPr>
        <p:spPr>
          <a:xfrm>
            <a:off x="571500" y="1673352"/>
            <a:ext cx="8663940" cy="1598687"/>
          </a:xfrm>
          <a:prstGeom prst="rect">
            <a:avLst/>
          </a:prstGeom>
        </p:spPr>
        <p:txBody>
          <a:bodyPr/>
          <a:lstStyle>
            <a:lvl1pPr>
              <a:lnSpc>
                <a:spcPct val="90000"/>
              </a:lnSpc>
              <a:spcAft>
                <a:spcPts val="0"/>
              </a:spcAft>
              <a:defRPr sz="4800">
                <a:solidFill>
                  <a:srgbClr val="FFFFFF"/>
                </a:solidFill>
                <a:latin typeface="+mj-lt"/>
              </a:defRPr>
            </a:lvl1pPr>
          </a:lstStyle>
          <a:p>
            <a:r>
              <a:rPr lang="en-US"/>
              <a:t>Click to edit Master title style</a:t>
            </a:r>
            <a:endParaRPr dirty="0"/>
          </a:p>
        </p:txBody>
      </p:sp>
      <p:sp>
        <p:nvSpPr>
          <p:cNvPr id="121" name="Subtitle"/>
          <p:cNvSpPr>
            <a:spLocks noGrp="1"/>
          </p:cNvSpPr>
          <p:nvPr>
            <p:ph type="body" sz="quarter" idx="13"/>
          </p:nvPr>
        </p:nvSpPr>
        <p:spPr>
          <a:xfrm>
            <a:off x="571500" y="3657600"/>
            <a:ext cx="8663940" cy="1757047"/>
          </a:xfrm>
          <a:prstGeom prst="rect">
            <a:avLst/>
          </a:prstGeom>
        </p:spPr>
        <p:txBody>
          <a:bodyPr>
            <a:noAutofit/>
          </a:bodyPr>
          <a:lstStyle>
            <a:lvl1pPr marL="0" indent="0">
              <a:lnSpc>
                <a:spcPct val="90000"/>
              </a:lnSpc>
              <a:spcBef>
                <a:spcPts val="0"/>
              </a:spcBef>
              <a:spcAft>
                <a:spcPts val="0"/>
              </a:spcAft>
              <a:buNone/>
              <a:tabLst>
                <a:tab pos="476250" algn="l"/>
              </a:tabLst>
              <a:defRPr sz="3000" b="1" spc="-30">
                <a:solidFill>
                  <a:srgbClr val="FFFFFF">
                    <a:alpha val="75000"/>
                  </a:srgbClr>
                </a:solidFill>
                <a:latin typeface="+mj-lt"/>
                <a:ea typeface="+mn-ea"/>
                <a:cs typeface="+mn-cs"/>
                <a:sym typeface="Avenir Next LT Com Demi"/>
              </a:defRPr>
            </a:lvl1pPr>
          </a:lstStyle>
          <a:p>
            <a:pPr lvl="0"/>
            <a:r>
              <a:rPr lang="en-US"/>
              <a:t>Edit Master text styles</a:t>
            </a:r>
          </a:p>
        </p:txBody>
      </p:sp>
      <p:sp>
        <p:nvSpPr>
          <p:cNvPr id="11" name="For financial professionals only. Not for use with the public."/>
          <p:cNvSpPr txBox="1"/>
          <p:nvPr userDrawn="1"/>
        </p:nvSpPr>
        <p:spPr>
          <a:xfrm>
            <a:off x="571500" y="6532790"/>
            <a:ext cx="2747547" cy="135422"/>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lvl1pPr algn="l">
              <a:lnSpc>
                <a:spcPct val="110000"/>
              </a:lnSpc>
              <a:spcBef>
                <a:spcPts val="1200"/>
              </a:spcBef>
              <a:defRPr sz="1600">
                <a:solidFill>
                  <a:srgbClr val="FFFFFF">
                    <a:alpha val="75000"/>
                  </a:srgbClr>
                </a:solidFill>
              </a:defRPr>
            </a:lvl1pPr>
          </a:lstStyle>
          <a:p>
            <a:r>
              <a:rPr sz="800" dirty="0">
                <a:solidFill>
                  <a:schemeClr val="bg1"/>
                </a:solidFill>
                <a:latin typeface="+mn-lt"/>
              </a:rPr>
              <a:t>For financial professionals only. Not for use with the public.</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385424" y="247638"/>
            <a:ext cx="2243890" cy="861086"/>
          </a:xfrm>
          <a:prstGeom prst="rect">
            <a:avLst/>
          </a:prstGeom>
        </p:spPr>
      </p:pic>
    </p:spTree>
    <p:extLst>
      <p:ext uri="{BB962C8B-B14F-4D97-AF65-F5344CB8AC3E}">
        <p14:creationId xmlns:p14="http://schemas.microsoft.com/office/powerpoint/2010/main" val="62602200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GAF Title Aperture Photo FPO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AE35DA-BDA8-EAB7-6255-EBCED8C832D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190" y="1356362"/>
            <a:ext cx="12188757" cy="5522976"/>
          </a:xfrm>
          <a:prstGeom prst="rect">
            <a:avLst/>
          </a:prstGeom>
        </p:spPr>
      </p:pic>
      <p:sp>
        <p:nvSpPr>
          <p:cNvPr id="3" name="TextBox 2">
            <a:extLst>
              <a:ext uri="{FF2B5EF4-FFF2-40B4-BE49-F238E27FC236}">
                <a16:creationId xmlns:a16="http://schemas.microsoft.com/office/drawing/2014/main" id="{82C749F7-C006-3D45-8202-C1113361D0ED}"/>
              </a:ext>
            </a:extLst>
          </p:cNvPr>
          <p:cNvSpPr txBox="1"/>
          <p:nvPr userDrawn="1"/>
        </p:nvSpPr>
        <p:spPr>
          <a:xfrm>
            <a:off x="-905005" y="-461913"/>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5" name="TextBox 4">
            <a:extLst>
              <a:ext uri="{FF2B5EF4-FFF2-40B4-BE49-F238E27FC236}">
                <a16:creationId xmlns:a16="http://schemas.microsoft.com/office/drawing/2014/main" id="{0A4F1FA6-C267-B24A-9780-309D4EF54276}"/>
              </a:ext>
            </a:extLst>
          </p:cNvPr>
          <p:cNvSpPr txBox="1"/>
          <p:nvPr userDrawn="1"/>
        </p:nvSpPr>
        <p:spPr>
          <a:xfrm>
            <a:off x="12622459" y="7305773"/>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8" name="TextBox 7">
            <a:extLst>
              <a:ext uri="{FF2B5EF4-FFF2-40B4-BE49-F238E27FC236}">
                <a16:creationId xmlns:a16="http://schemas.microsoft.com/office/drawing/2014/main" id="{B99F5A71-883F-EB4D-90C7-4B794BCE9387}"/>
              </a:ext>
            </a:extLst>
          </p:cNvPr>
          <p:cNvSpPr txBox="1"/>
          <p:nvPr userDrawn="1"/>
        </p:nvSpPr>
        <p:spPr>
          <a:xfrm>
            <a:off x="-1143032" y="2928257"/>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9" name="TextBox 8">
            <a:extLst>
              <a:ext uri="{FF2B5EF4-FFF2-40B4-BE49-F238E27FC236}">
                <a16:creationId xmlns:a16="http://schemas.microsoft.com/office/drawing/2014/main" id="{64556BDF-EECA-B342-B56A-BAF2FE0FCA69}"/>
              </a:ext>
            </a:extLst>
          </p:cNvPr>
          <p:cNvSpPr txBox="1"/>
          <p:nvPr userDrawn="1"/>
        </p:nvSpPr>
        <p:spPr>
          <a:xfrm>
            <a:off x="14184054" y="8022771"/>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0" name="TextBox 9">
            <a:extLst>
              <a:ext uri="{FF2B5EF4-FFF2-40B4-BE49-F238E27FC236}">
                <a16:creationId xmlns:a16="http://schemas.microsoft.com/office/drawing/2014/main" id="{54BC49C1-C4BC-0045-9BFD-358A8F566C8A}"/>
              </a:ext>
            </a:extLst>
          </p:cNvPr>
          <p:cNvSpPr txBox="1"/>
          <p:nvPr userDrawn="1"/>
        </p:nvSpPr>
        <p:spPr>
          <a:xfrm>
            <a:off x="13280539" y="8937171"/>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1" name="TextBox 10">
            <a:extLst>
              <a:ext uri="{FF2B5EF4-FFF2-40B4-BE49-F238E27FC236}">
                <a16:creationId xmlns:a16="http://schemas.microsoft.com/office/drawing/2014/main" id="{E1E0352E-23E5-C147-B787-C5F04D5C1730}"/>
              </a:ext>
            </a:extLst>
          </p:cNvPr>
          <p:cNvSpPr txBox="1"/>
          <p:nvPr userDrawn="1"/>
        </p:nvSpPr>
        <p:spPr>
          <a:xfrm>
            <a:off x="12790682" y="8773886"/>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4" name="Freeform 3">
            <a:extLst>
              <a:ext uri="{FF2B5EF4-FFF2-40B4-BE49-F238E27FC236}">
                <a16:creationId xmlns:a16="http://schemas.microsoft.com/office/drawing/2014/main" id="{CDD6EAB4-1482-8C17-D604-C9A707253E46}"/>
              </a:ext>
            </a:extLst>
          </p:cNvPr>
          <p:cNvSpPr/>
          <p:nvPr userDrawn="1"/>
        </p:nvSpPr>
        <p:spPr>
          <a:xfrm>
            <a:off x="0" y="1335023"/>
            <a:ext cx="12201525" cy="5522977"/>
          </a:xfrm>
          <a:custGeom>
            <a:avLst/>
            <a:gdLst>
              <a:gd name="connsiteX0" fmla="*/ 5751697 w 12201525"/>
              <a:gd name="connsiteY0" fmla="*/ 424852 h 5522977"/>
              <a:gd name="connsiteX1" fmla="*/ 5751697 w 12201525"/>
              <a:gd name="connsiteY1" fmla="*/ 4091642 h 5522977"/>
              <a:gd name="connsiteX2" fmla="*/ 9420886 w 12201525"/>
              <a:gd name="connsiteY2" fmla="*/ 4091642 h 5522977"/>
              <a:gd name="connsiteX3" fmla="*/ 9420886 w 12201525"/>
              <a:gd name="connsiteY3" fmla="*/ 424852 h 5522977"/>
              <a:gd name="connsiteX4" fmla="*/ 0 w 12201525"/>
              <a:gd name="connsiteY4" fmla="*/ 0 h 5522977"/>
              <a:gd name="connsiteX5" fmla="*/ 12201525 w 12201525"/>
              <a:gd name="connsiteY5" fmla="*/ 0 h 5522977"/>
              <a:gd name="connsiteX6" fmla="*/ 12201525 w 12201525"/>
              <a:gd name="connsiteY6" fmla="*/ 5522977 h 5522977"/>
              <a:gd name="connsiteX7" fmla="*/ 0 w 12201525"/>
              <a:gd name="connsiteY7" fmla="*/ 5522977 h 552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525" h="5522977">
                <a:moveTo>
                  <a:pt x="5751697" y="424852"/>
                </a:moveTo>
                <a:lnTo>
                  <a:pt x="5751697" y="4091642"/>
                </a:lnTo>
                <a:lnTo>
                  <a:pt x="9420886" y="4091642"/>
                </a:lnTo>
                <a:lnTo>
                  <a:pt x="9420886" y="424852"/>
                </a:lnTo>
                <a:close/>
                <a:moveTo>
                  <a:pt x="0" y="0"/>
                </a:moveTo>
                <a:lnTo>
                  <a:pt x="12201525" y="0"/>
                </a:lnTo>
                <a:lnTo>
                  <a:pt x="12201525" y="5522977"/>
                </a:lnTo>
                <a:lnTo>
                  <a:pt x="0" y="5522977"/>
                </a:lnTo>
                <a:close/>
              </a:path>
            </a:pathLst>
          </a:custGeom>
          <a:solidFill>
            <a:schemeClr val="tx1">
              <a:alpha val="30309"/>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7" name="Freeform 6">
            <a:extLst>
              <a:ext uri="{FF2B5EF4-FFF2-40B4-BE49-F238E27FC236}">
                <a16:creationId xmlns:a16="http://schemas.microsoft.com/office/drawing/2014/main" id="{80268185-D06A-5524-D92F-BDC42CFD3E25}"/>
              </a:ext>
            </a:extLst>
          </p:cNvPr>
          <p:cNvSpPr/>
          <p:nvPr userDrawn="1"/>
        </p:nvSpPr>
        <p:spPr>
          <a:xfrm>
            <a:off x="5655842" y="1335023"/>
            <a:ext cx="6536158" cy="4174735"/>
          </a:xfrm>
          <a:custGeom>
            <a:avLst/>
            <a:gdLst>
              <a:gd name="connsiteX0" fmla="*/ 0 w 11378436"/>
              <a:gd name="connsiteY0" fmla="*/ 0 h 5933287"/>
              <a:gd name="connsiteX1" fmla="*/ 0 w 11378436"/>
              <a:gd name="connsiteY1" fmla="*/ 5933287 h 5933287"/>
              <a:gd name="connsiteX2" fmla="*/ 11378436 w 11378436"/>
              <a:gd name="connsiteY2" fmla="*/ 5933287 h 5933287"/>
              <a:gd name="connsiteX3" fmla="*/ 11378436 w 11378436"/>
              <a:gd name="connsiteY3" fmla="*/ 5898911 h 5933287"/>
              <a:gd name="connsiteX0" fmla="*/ 0 w 11378436"/>
              <a:gd name="connsiteY0" fmla="*/ 0 h 5933287"/>
              <a:gd name="connsiteX1" fmla="*/ 0 w 11378436"/>
              <a:gd name="connsiteY1" fmla="*/ 5933287 h 5933287"/>
              <a:gd name="connsiteX2" fmla="*/ 11378436 w 11378436"/>
              <a:gd name="connsiteY2" fmla="*/ 5933287 h 5933287"/>
            </a:gdLst>
            <a:ahLst/>
            <a:cxnLst>
              <a:cxn ang="0">
                <a:pos x="connsiteX0" y="connsiteY0"/>
              </a:cxn>
              <a:cxn ang="0">
                <a:pos x="connsiteX1" y="connsiteY1"/>
              </a:cxn>
              <a:cxn ang="0">
                <a:pos x="connsiteX2" y="connsiteY2"/>
              </a:cxn>
            </a:cxnLst>
            <a:rect l="l" t="t" r="r" b="b"/>
            <a:pathLst>
              <a:path w="11378436" h="5933287">
                <a:moveTo>
                  <a:pt x="0" y="0"/>
                </a:moveTo>
                <a:lnTo>
                  <a:pt x="0" y="5933287"/>
                </a:lnTo>
                <a:lnTo>
                  <a:pt x="11378436" y="5933287"/>
                </a:lnTo>
              </a:path>
            </a:pathLst>
          </a:custGeom>
          <a:noFill/>
          <a:ln w="165100" cap="flat">
            <a:solidFill>
              <a:schemeClr val="accent3">
                <a:alpha val="50000"/>
              </a:schemeClr>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dirty="0">
              <a:latin typeface="+mn-lt"/>
            </a:endParaRPr>
          </a:p>
        </p:txBody>
      </p:sp>
      <p:sp>
        <p:nvSpPr>
          <p:cNvPr id="12" name="Freeform 11">
            <a:extLst>
              <a:ext uri="{FF2B5EF4-FFF2-40B4-BE49-F238E27FC236}">
                <a16:creationId xmlns:a16="http://schemas.microsoft.com/office/drawing/2014/main" id="{E3481944-61A3-7AEA-DC03-975D75AD6185}"/>
              </a:ext>
            </a:extLst>
          </p:cNvPr>
          <p:cNvSpPr/>
          <p:nvPr userDrawn="1"/>
        </p:nvSpPr>
        <p:spPr>
          <a:xfrm>
            <a:off x="1" y="1675495"/>
            <a:ext cx="9487720" cy="5182504"/>
          </a:xfrm>
          <a:custGeom>
            <a:avLst/>
            <a:gdLst>
              <a:gd name="connsiteX0" fmla="*/ 0 w 4715435"/>
              <a:gd name="connsiteY0" fmla="*/ 0 h 4823012"/>
              <a:gd name="connsiteX1" fmla="*/ 4697506 w 4715435"/>
              <a:gd name="connsiteY1" fmla="*/ 0 h 4823012"/>
              <a:gd name="connsiteX2" fmla="*/ 4697506 w 4715435"/>
              <a:gd name="connsiteY2" fmla="*/ 4823012 h 4823012"/>
              <a:gd name="connsiteX3" fmla="*/ 4715435 w 4715435"/>
              <a:gd name="connsiteY3" fmla="*/ 4823012 h 4823012"/>
              <a:gd name="connsiteX0" fmla="*/ 0 w 4697506"/>
              <a:gd name="connsiteY0" fmla="*/ 0 h 4823012"/>
              <a:gd name="connsiteX1" fmla="*/ 4697506 w 4697506"/>
              <a:gd name="connsiteY1" fmla="*/ 0 h 4823012"/>
              <a:gd name="connsiteX2" fmla="*/ 4697506 w 4697506"/>
              <a:gd name="connsiteY2" fmla="*/ 4823012 h 4823012"/>
            </a:gdLst>
            <a:ahLst/>
            <a:cxnLst>
              <a:cxn ang="0">
                <a:pos x="connsiteX0" y="connsiteY0"/>
              </a:cxn>
              <a:cxn ang="0">
                <a:pos x="connsiteX1" y="connsiteY1"/>
              </a:cxn>
              <a:cxn ang="0">
                <a:pos x="connsiteX2" y="connsiteY2"/>
              </a:cxn>
            </a:cxnLst>
            <a:rect l="l" t="t" r="r" b="b"/>
            <a:pathLst>
              <a:path w="4697506" h="4823012">
                <a:moveTo>
                  <a:pt x="0" y="0"/>
                </a:moveTo>
                <a:lnTo>
                  <a:pt x="4697506" y="0"/>
                </a:lnTo>
                <a:lnTo>
                  <a:pt x="4697506" y="4823012"/>
                </a:lnTo>
              </a:path>
            </a:pathLst>
          </a:custGeom>
          <a:noFill/>
          <a:ln w="165100" cap="flat">
            <a:solidFill>
              <a:schemeClr val="accent2">
                <a:alpha val="50000"/>
              </a:schemeClr>
            </a:solidFill>
            <a:miter lim="400000"/>
          </a:ln>
          <a:effectLst/>
          <a:sp3d/>
        </p:spPr>
        <p:style>
          <a:lnRef idx="0">
            <a:scrgbClr r="0" g="0" b="0"/>
          </a:lnRef>
          <a:fillRef idx="0">
            <a:scrgbClr r="0" g="0" b="0"/>
          </a:fillRef>
          <a:effectRef idx="0">
            <a:scrgbClr r="0" g="0" b="0"/>
          </a:effectRef>
          <a:fontRef idx="none"/>
        </p:style>
        <p:txBody>
          <a:bodyPr rtlCol="0" anchor="ctr"/>
          <a:lstStyle/>
          <a:p>
            <a:pPr algn="ctr"/>
            <a:endParaRPr lang="en-US" dirty="0">
              <a:latin typeface="+mn-lt"/>
            </a:endParaRPr>
          </a:p>
        </p:txBody>
      </p:sp>
      <p:sp>
        <p:nvSpPr>
          <p:cNvPr id="14" name="Rectangle">
            <a:extLst>
              <a:ext uri="{FF2B5EF4-FFF2-40B4-BE49-F238E27FC236}">
                <a16:creationId xmlns:a16="http://schemas.microsoft.com/office/drawing/2014/main" id="{E2A77962-675E-984F-E6D3-2EBC7E1AA47A}"/>
              </a:ext>
            </a:extLst>
          </p:cNvPr>
          <p:cNvSpPr/>
          <p:nvPr userDrawn="1"/>
        </p:nvSpPr>
        <p:spPr>
          <a:xfrm>
            <a:off x="0" y="0"/>
            <a:ext cx="12188952" cy="1335024"/>
          </a:xfrm>
          <a:prstGeom prst="rect">
            <a:avLst/>
          </a:prstGeom>
          <a:solidFill>
            <a:srgbClr val="FFFFFF"/>
          </a:solidFill>
          <a:ln w="12700">
            <a:miter lim="400000"/>
          </a:ln>
        </p:spPr>
        <p:txBody>
          <a:bodyPr lIns="19050" tIns="19050" rIns="19050" bIns="19050" anchor="ctr"/>
          <a:lstStyle/>
          <a:p>
            <a:pPr>
              <a:defRPr sz="3000">
                <a:solidFill>
                  <a:srgbClr val="FFFFFF"/>
                </a:solidFill>
                <a:effectLst>
                  <a:outerShdw blurRad="38100" dist="12700" dir="5400000" rotWithShape="0">
                    <a:srgbClr val="000000">
                      <a:alpha val="50000"/>
                    </a:srgbClr>
                  </a:outerShdw>
                </a:effectLst>
              </a:defRPr>
            </a:pPr>
            <a:endParaRPr sz="1500" dirty="0">
              <a:latin typeface="+mn-lt"/>
            </a:endParaRPr>
          </a:p>
        </p:txBody>
      </p:sp>
      <p:sp>
        <p:nvSpPr>
          <p:cNvPr id="16" name="TextBox 15">
            <a:extLst>
              <a:ext uri="{FF2B5EF4-FFF2-40B4-BE49-F238E27FC236}">
                <a16:creationId xmlns:a16="http://schemas.microsoft.com/office/drawing/2014/main" id="{59E747A9-A1CA-E679-7ACF-EB89463F38B3}"/>
              </a:ext>
            </a:extLst>
          </p:cNvPr>
          <p:cNvSpPr txBox="1"/>
          <p:nvPr userDrawn="1"/>
        </p:nvSpPr>
        <p:spPr>
          <a:xfrm>
            <a:off x="-905005" y="-461913"/>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7" name="TextBox 16">
            <a:extLst>
              <a:ext uri="{FF2B5EF4-FFF2-40B4-BE49-F238E27FC236}">
                <a16:creationId xmlns:a16="http://schemas.microsoft.com/office/drawing/2014/main" id="{A717B536-6567-B2AE-ACBD-37213BEF1777}"/>
              </a:ext>
            </a:extLst>
          </p:cNvPr>
          <p:cNvSpPr txBox="1"/>
          <p:nvPr userDrawn="1"/>
        </p:nvSpPr>
        <p:spPr>
          <a:xfrm>
            <a:off x="12622459" y="7305773"/>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8" name="TextBox 17">
            <a:extLst>
              <a:ext uri="{FF2B5EF4-FFF2-40B4-BE49-F238E27FC236}">
                <a16:creationId xmlns:a16="http://schemas.microsoft.com/office/drawing/2014/main" id="{F432D66F-E540-36D6-506E-107DCC90D93A}"/>
              </a:ext>
            </a:extLst>
          </p:cNvPr>
          <p:cNvSpPr txBox="1"/>
          <p:nvPr userDrawn="1"/>
        </p:nvSpPr>
        <p:spPr>
          <a:xfrm>
            <a:off x="-1143032" y="2928257"/>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19" name="TextBox 18">
            <a:extLst>
              <a:ext uri="{FF2B5EF4-FFF2-40B4-BE49-F238E27FC236}">
                <a16:creationId xmlns:a16="http://schemas.microsoft.com/office/drawing/2014/main" id="{BDC98DF2-8483-56D1-F767-9351E75C729B}"/>
              </a:ext>
            </a:extLst>
          </p:cNvPr>
          <p:cNvSpPr txBox="1"/>
          <p:nvPr userDrawn="1"/>
        </p:nvSpPr>
        <p:spPr>
          <a:xfrm>
            <a:off x="14184054" y="8022771"/>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20" name="TextBox 19">
            <a:extLst>
              <a:ext uri="{FF2B5EF4-FFF2-40B4-BE49-F238E27FC236}">
                <a16:creationId xmlns:a16="http://schemas.microsoft.com/office/drawing/2014/main" id="{6F37886A-9748-62BD-5D4E-6A21389DFDFD}"/>
              </a:ext>
            </a:extLst>
          </p:cNvPr>
          <p:cNvSpPr txBox="1"/>
          <p:nvPr userDrawn="1"/>
        </p:nvSpPr>
        <p:spPr>
          <a:xfrm>
            <a:off x="13280539" y="8937171"/>
            <a:ext cx="65" cy="215444"/>
          </a:xfrm>
          <a:prstGeom prst="rect">
            <a:avLst/>
          </a:prstGeom>
          <a:ln w="12700">
            <a:miter lim="400000"/>
          </a:ln>
        </p:spPr>
        <p:txBody>
          <a:bodyPr wrap="none" lIns="0" tIns="0" rIns="0" bIns="0" rtlCol="0">
            <a:spAutoFit/>
          </a:bodyPr>
          <a:lstStyle/>
          <a:p>
            <a:endParaRPr lang="en-US" sz="1400" b="1" dirty="0">
              <a:latin typeface="+mn-lt"/>
            </a:endParaRPr>
          </a:p>
        </p:txBody>
      </p:sp>
      <p:sp>
        <p:nvSpPr>
          <p:cNvPr id="21" name="TextBox 20">
            <a:extLst>
              <a:ext uri="{FF2B5EF4-FFF2-40B4-BE49-F238E27FC236}">
                <a16:creationId xmlns:a16="http://schemas.microsoft.com/office/drawing/2014/main" id="{1C244757-6073-D290-52EC-01B039379986}"/>
              </a:ext>
            </a:extLst>
          </p:cNvPr>
          <p:cNvSpPr txBox="1"/>
          <p:nvPr userDrawn="1"/>
        </p:nvSpPr>
        <p:spPr>
          <a:xfrm>
            <a:off x="12790682" y="8773886"/>
            <a:ext cx="65" cy="215444"/>
          </a:xfrm>
          <a:prstGeom prst="rect">
            <a:avLst/>
          </a:prstGeom>
          <a:ln w="12700">
            <a:miter lim="400000"/>
          </a:ln>
        </p:spPr>
        <p:txBody>
          <a:bodyPr wrap="none" lIns="0" tIns="0" rIns="0" bIns="0" rtlCol="0">
            <a:spAutoFit/>
          </a:bodyPr>
          <a:lstStyle/>
          <a:p>
            <a:endParaRPr lang="en-US" sz="1400" b="1" dirty="0">
              <a:latin typeface="+mn-lt"/>
            </a:endParaRPr>
          </a:p>
        </p:txBody>
      </p:sp>
    </p:spTree>
    <p:extLst>
      <p:ext uri="{BB962C8B-B14F-4D97-AF65-F5344CB8AC3E}">
        <p14:creationId xmlns:p14="http://schemas.microsoft.com/office/powerpoint/2010/main" val="2849735279"/>
      </p:ext>
    </p:extLst>
  </p:cSld>
  <p:clrMapOvr>
    <a:masterClrMapping/>
  </p:clrMapOvr>
  <p:transition spd="med"/>
  <p:extLst>
    <p:ext uri="{DCECCB84-F9BA-43D5-87BE-67443E8EF086}">
      <p15:sldGuideLst xmlns:p15="http://schemas.microsoft.com/office/powerpoint/2012/main">
        <p15:guide id="1" orient="horz" pos="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0978421" cy="822960"/>
          </a:xfrm>
        </p:spPr>
        <p:txBody>
          <a:bodyPr/>
          <a:lstStyle>
            <a:lvl1pPr>
              <a:defRPr>
                <a:solidFill>
                  <a:schemeClr val="accent1"/>
                </a:solidFill>
                <a:latin typeface="+mj-lt"/>
              </a:defRPr>
            </a:lvl1pPr>
          </a:lstStyle>
          <a:p>
            <a:r>
              <a:rPr lang="en-US" dirty="0"/>
              <a:t>CG Brand color palette</a:t>
            </a:r>
          </a:p>
        </p:txBody>
      </p:sp>
      <p:sp>
        <p:nvSpPr>
          <p:cNvPr id="4" name="Slide Number Placeholder 3"/>
          <p:cNvSpPr>
            <a:spLocks noGrp="1"/>
          </p:cNvSpPr>
          <p:nvPr>
            <p:ph type="sldNum" sz="quarter" idx="11"/>
          </p:nvPr>
        </p:nvSpPr>
        <p:spPr/>
        <p:txBody>
          <a:bodyPr/>
          <a:lstStyle>
            <a:lvl1pPr>
              <a:defRPr>
                <a:latin typeface="+mn-lt"/>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7" name="Rectangle 6"/>
          <p:cNvSpPr>
            <a:spLocks noChangeAspect="1"/>
          </p:cNvSpPr>
          <p:nvPr userDrawn="1"/>
        </p:nvSpPr>
        <p:spPr>
          <a:xfrm>
            <a:off x="575770" y="1211714"/>
            <a:ext cx="795528" cy="538609"/>
          </a:xfrm>
          <a:prstGeom prst="rect">
            <a:avLst/>
          </a:prstGeom>
          <a:solidFill>
            <a:srgbClr val="005F9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8" name="Rectangle 7"/>
          <p:cNvSpPr>
            <a:spLocks noChangeAspect="1"/>
          </p:cNvSpPr>
          <p:nvPr userDrawn="1"/>
        </p:nvSpPr>
        <p:spPr>
          <a:xfrm>
            <a:off x="1481333" y="1211714"/>
            <a:ext cx="795528" cy="538609"/>
          </a:xfrm>
          <a:prstGeom prst="rect">
            <a:avLst/>
          </a:prstGeom>
          <a:solidFill>
            <a:srgbClr val="009CD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9" name="Rectangle 8"/>
          <p:cNvSpPr>
            <a:spLocks noChangeAspect="1"/>
          </p:cNvSpPr>
          <p:nvPr userDrawn="1"/>
        </p:nvSpPr>
        <p:spPr>
          <a:xfrm>
            <a:off x="2408496" y="1211714"/>
            <a:ext cx="795528" cy="538609"/>
          </a:xfrm>
          <a:prstGeom prst="rect">
            <a:avLst/>
          </a:prstGeom>
          <a:solidFill>
            <a:srgbClr val="00AEA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0" name="Rectangle 9"/>
          <p:cNvSpPr>
            <a:spLocks noChangeAspect="1"/>
          </p:cNvSpPr>
          <p:nvPr userDrawn="1"/>
        </p:nvSpPr>
        <p:spPr>
          <a:xfrm>
            <a:off x="3317372" y="1211714"/>
            <a:ext cx="795528" cy="538609"/>
          </a:xfrm>
          <a:prstGeom prst="rect">
            <a:avLst/>
          </a:prstGeom>
          <a:solidFill>
            <a:srgbClr val="B4257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1" name="TextBox 10"/>
          <p:cNvSpPr txBox="1"/>
          <p:nvPr userDrawn="1"/>
        </p:nvSpPr>
        <p:spPr>
          <a:xfrm>
            <a:off x="575770"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2" name="TextBox 11"/>
          <p:cNvSpPr txBox="1"/>
          <p:nvPr userDrawn="1"/>
        </p:nvSpPr>
        <p:spPr>
          <a:xfrm>
            <a:off x="1481333"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3" name="TextBox 12"/>
          <p:cNvSpPr txBox="1"/>
          <p:nvPr userDrawn="1"/>
        </p:nvSpPr>
        <p:spPr>
          <a:xfrm>
            <a:off x="2408496" y="17585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 name="TextBox 14"/>
          <p:cNvSpPr txBox="1"/>
          <p:nvPr userDrawn="1"/>
        </p:nvSpPr>
        <p:spPr>
          <a:xfrm>
            <a:off x="3317372" y="1758555"/>
            <a:ext cx="822962"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Raspberry</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180 / 37 / 115</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7" name="Rectangle 16"/>
          <p:cNvSpPr>
            <a:spLocks noChangeAspect="1"/>
          </p:cNvSpPr>
          <p:nvPr userDrawn="1"/>
        </p:nvSpPr>
        <p:spPr>
          <a:xfrm>
            <a:off x="575770" y="2506371"/>
            <a:ext cx="795528" cy="538609"/>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8" name="Rectangle 17"/>
          <p:cNvSpPr>
            <a:spLocks noChangeAspect="1"/>
          </p:cNvSpPr>
          <p:nvPr userDrawn="1"/>
        </p:nvSpPr>
        <p:spPr>
          <a:xfrm>
            <a:off x="1481333" y="2506371"/>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9" name="Rectangle 18"/>
          <p:cNvSpPr>
            <a:spLocks noChangeAspect="1"/>
          </p:cNvSpPr>
          <p:nvPr userDrawn="1"/>
        </p:nvSpPr>
        <p:spPr>
          <a:xfrm>
            <a:off x="2408496" y="2506371"/>
            <a:ext cx="795528" cy="538609"/>
          </a:xfrm>
          <a:prstGeom prst="rect">
            <a:avLst/>
          </a:prstGeom>
          <a:solidFill>
            <a:srgbClr val="BEB7B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0" name="Rectangle 19"/>
          <p:cNvSpPr>
            <a:spLocks noChangeAspect="1"/>
          </p:cNvSpPr>
          <p:nvPr userDrawn="1"/>
        </p:nvSpPr>
        <p:spPr>
          <a:xfrm>
            <a:off x="3317372" y="2506371"/>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1" name="Rectangle 20"/>
          <p:cNvSpPr>
            <a:spLocks noChangeAspect="1"/>
          </p:cNvSpPr>
          <p:nvPr userDrawn="1"/>
        </p:nvSpPr>
        <p:spPr>
          <a:xfrm>
            <a:off x="4250582" y="2506371"/>
            <a:ext cx="795528" cy="538609"/>
          </a:xfrm>
          <a:prstGeom prst="rect">
            <a:avLst/>
          </a:prstGeom>
          <a:solidFill>
            <a:srgbClr val="7D726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2" name="Rectangle 21"/>
          <p:cNvSpPr>
            <a:spLocks noChangeAspect="1"/>
          </p:cNvSpPr>
          <p:nvPr userDrawn="1"/>
        </p:nvSpPr>
        <p:spPr>
          <a:xfrm>
            <a:off x="5157585" y="2506371"/>
            <a:ext cx="795528" cy="538609"/>
          </a:xfrm>
          <a:prstGeom prst="rect">
            <a:avLst/>
          </a:prstGeom>
          <a:solidFill>
            <a:srgbClr val="63544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3" name="Rectangle 22"/>
          <p:cNvSpPr>
            <a:spLocks noChangeAspect="1"/>
          </p:cNvSpPr>
          <p:nvPr userDrawn="1"/>
        </p:nvSpPr>
        <p:spPr>
          <a:xfrm>
            <a:off x="6073948" y="2506371"/>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24" name="TextBox 23"/>
          <p:cNvSpPr txBox="1"/>
          <p:nvPr userDrawn="1"/>
        </p:nvSpPr>
        <p:spPr>
          <a:xfrm>
            <a:off x="575770"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227 / 225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5" name="TextBox 24"/>
          <p:cNvSpPr txBox="1"/>
          <p:nvPr userDrawn="1"/>
        </p:nvSpPr>
        <p:spPr>
          <a:xfrm>
            <a:off x="1481333"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6" name="TextBox 25"/>
          <p:cNvSpPr txBox="1"/>
          <p:nvPr userDrawn="1"/>
        </p:nvSpPr>
        <p:spPr>
          <a:xfrm>
            <a:off x="2408496"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3</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190 / 183 / 179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7" name="TextBox 26"/>
          <p:cNvSpPr txBox="1"/>
          <p:nvPr userDrawn="1"/>
        </p:nvSpPr>
        <p:spPr>
          <a:xfrm>
            <a:off x="331737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8" name="TextBox 27"/>
          <p:cNvSpPr txBox="1"/>
          <p:nvPr userDrawn="1"/>
        </p:nvSpPr>
        <p:spPr>
          <a:xfrm>
            <a:off x="4250582"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5</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125 / 114 / 109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29" name="TextBox 28"/>
          <p:cNvSpPr txBox="1"/>
          <p:nvPr userDrawn="1"/>
        </p:nvSpPr>
        <p:spPr>
          <a:xfrm>
            <a:off x="5157585"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6</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99 / 84 / 79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0" name="TextBox 29"/>
          <p:cNvSpPr txBox="1"/>
          <p:nvPr userDrawn="1"/>
        </p:nvSpPr>
        <p:spPr>
          <a:xfrm>
            <a:off x="6073948" y="3061601"/>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1" name="Rectangle 30"/>
          <p:cNvSpPr>
            <a:spLocks noChangeAspect="1"/>
          </p:cNvSpPr>
          <p:nvPr userDrawn="1"/>
        </p:nvSpPr>
        <p:spPr>
          <a:xfrm>
            <a:off x="1481333" y="3800725"/>
            <a:ext cx="795528" cy="538609"/>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2" name="Rectangle 31"/>
          <p:cNvSpPr>
            <a:spLocks noChangeAspect="1"/>
          </p:cNvSpPr>
          <p:nvPr userDrawn="1"/>
        </p:nvSpPr>
        <p:spPr>
          <a:xfrm>
            <a:off x="3317372" y="3800725"/>
            <a:ext cx="795528" cy="538609"/>
          </a:xfrm>
          <a:prstGeom prst="rect">
            <a:avLst/>
          </a:prstGeom>
          <a:solidFill>
            <a:srgbClr val="7BD0E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3" name="Rectangle 32"/>
          <p:cNvSpPr>
            <a:spLocks noChangeAspect="1"/>
          </p:cNvSpPr>
          <p:nvPr userDrawn="1"/>
        </p:nvSpPr>
        <p:spPr>
          <a:xfrm>
            <a:off x="6073948" y="3800725"/>
            <a:ext cx="795528" cy="538609"/>
          </a:xfrm>
          <a:prstGeom prst="rect">
            <a:avLst/>
          </a:prstGeom>
          <a:solidFill>
            <a:srgbClr val="004C4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35" name="TextBox 34"/>
          <p:cNvSpPr txBox="1"/>
          <p:nvPr userDrawn="1"/>
        </p:nvSpPr>
        <p:spPr>
          <a:xfrm>
            <a:off x="1496081"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95 / 158</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6" name="TextBox 35"/>
          <p:cNvSpPr txBox="1"/>
          <p:nvPr userDrawn="1"/>
        </p:nvSpPr>
        <p:spPr>
          <a:xfrm>
            <a:off x="3317372" y="435388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Light Ocean </a:t>
            </a:r>
            <a:r>
              <a:rPr lang="en-US" sz="900" dirty="0">
                <a:latin typeface="+mn-lt"/>
              </a:rPr>
              <a:t>123 / 208 / 226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7" name="TextBox 36"/>
          <p:cNvSpPr txBox="1"/>
          <p:nvPr userDrawn="1"/>
        </p:nvSpPr>
        <p:spPr>
          <a:xfrm>
            <a:off x="6073948"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Turquoise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76 / 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39" name="Rectangle 38"/>
          <p:cNvSpPr>
            <a:spLocks noChangeAspect="1"/>
          </p:cNvSpPr>
          <p:nvPr userDrawn="1"/>
        </p:nvSpPr>
        <p:spPr>
          <a:xfrm>
            <a:off x="575770" y="3800725"/>
            <a:ext cx="795528" cy="538609"/>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0" name="TextBox 39"/>
          <p:cNvSpPr txBox="1"/>
          <p:nvPr userDrawn="1"/>
        </p:nvSpPr>
        <p:spPr>
          <a:xfrm>
            <a:off x="575769" y="4354295"/>
            <a:ext cx="731291" cy="357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10 / 50 / 102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1" name="Rectangle 40"/>
          <p:cNvSpPr>
            <a:spLocks noChangeAspect="1"/>
          </p:cNvSpPr>
          <p:nvPr userDrawn="1"/>
        </p:nvSpPr>
        <p:spPr>
          <a:xfrm>
            <a:off x="2408496" y="3800725"/>
            <a:ext cx="795528" cy="538609"/>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2" name="TextBox 41"/>
          <p:cNvSpPr txBox="1"/>
          <p:nvPr userDrawn="1"/>
        </p:nvSpPr>
        <p:spPr>
          <a:xfrm>
            <a:off x="2408496"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Ocean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156 / 220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3" name="Rectangle 42"/>
          <p:cNvSpPr>
            <a:spLocks noChangeAspect="1"/>
          </p:cNvSpPr>
          <p:nvPr userDrawn="1"/>
        </p:nvSpPr>
        <p:spPr>
          <a:xfrm>
            <a:off x="5157585" y="3800725"/>
            <a:ext cx="795528" cy="538609"/>
          </a:xfrm>
          <a:prstGeom prst="rect">
            <a:avLst/>
          </a:prstGeom>
          <a:solidFill>
            <a:srgbClr val="008E7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4" name="TextBox 43"/>
          <p:cNvSpPr txBox="1"/>
          <p:nvPr userDrawn="1"/>
        </p:nvSpPr>
        <p:spPr>
          <a:xfrm>
            <a:off x="5157585" y="4355955"/>
            <a:ext cx="795528"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Turquoise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142 / 119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5" name="Rectangle 44"/>
          <p:cNvSpPr>
            <a:spLocks noChangeAspect="1"/>
          </p:cNvSpPr>
          <p:nvPr userDrawn="1"/>
        </p:nvSpPr>
        <p:spPr>
          <a:xfrm>
            <a:off x="4241222" y="3800725"/>
            <a:ext cx="795528" cy="538609"/>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6" name="TextBox 45"/>
          <p:cNvSpPr txBox="1"/>
          <p:nvPr userDrawn="1"/>
        </p:nvSpPr>
        <p:spPr>
          <a:xfrm>
            <a:off x="4246393" y="4355955"/>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Turquoise</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174 / 169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7" name="Rectangle 46"/>
          <p:cNvSpPr>
            <a:spLocks noChangeAspect="1"/>
          </p:cNvSpPr>
          <p:nvPr userDrawn="1"/>
        </p:nvSpPr>
        <p:spPr>
          <a:xfrm>
            <a:off x="6990311" y="3800725"/>
            <a:ext cx="795528" cy="538609"/>
          </a:xfrm>
          <a:prstGeom prst="rect">
            <a:avLst/>
          </a:prstGeom>
          <a:solidFill>
            <a:srgbClr val="76215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48" name="TextBox 47"/>
          <p:cNvSpPr txBox="1"/>
          <p:nvPr userDrawn="1"/>
        </p:nvSpPr>
        <p:spPr>
          <a:xfrm>
            <a:off x="6990311"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Raspberry 1</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118 / 33 / 87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49" name="Rectangle 48"/>
          <p:cNvSpPr>
            <a:spLocks noChangeAspect="1"/>
          </p:cNvSpPr>
          <p:nvPr userDrawn="1"/>
        </p:nvSpPr>
        <p:spPr>
          <a:xfrm>
            <a:off x="7906674" y="3800725"/>
            <a:ext cx="795528" cy="538609"/>
          </a:xfrm>
          <a:prstGeom prst="rect">
            <a:avLst/>
          </a:prstGeom>
          <a:solidFill>
            <a:srgbClr val="532A4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0" name="TextBox 49"/>
          <p:cNvSpPr txBox="1"/>
          <p:nvPr userDrawn="1"/>
        </p:nvSpPr>
        <p:spPr>
          <a:xfrm>
            <a:off x="7906674" y="4355955"/>
            <a:ext cx="8229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Raspberry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83 / 42 / 69</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1" name="Rectangle 50"/>
          <p:cNvSpPr>
            <a:spLocks noChangeAspect="1"/>
          </p:cNvSpPr>
          <p:nvPr userDrawn="1"/>
        </p:nvSpPr>
        <p:spPr>
          <a:xfrm>
            <a:off x="8823037" y="3800725"/>
            <a:ext cx="795528" cy="538609"/>
          </a:xfrm>
          <a:prstGeom prst="rect">
            <a:avLst/>
          </a:prstGeom>
          <a:solidFill>
            <a:schemeClr val="accent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2" name="TextBox 51"/>
          <p:cNvSpPr txBox="1"/>
          <p:nvPr userDrawn="1"/>
        </p:nvSpPr>
        <p:spPr>
          <a:xfrm>
            <a:off x="8823037"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7</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85 / 71 / 66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3" name="Rectangle 52"/>
          <p:cNvSpPr>
            <a:spLocks noChangeAspect="1"/>
          </p:cNvSpPr>
          <p:nvPr userDrawn="1"/>
        </p:nvSpPr>
        <p:spPr>
          <a:xfrm>
            <a:off x="10655765" y="3800725"/>
            <a:ext cx="795528" cy="538609"/>
          </a:xfrm>
          <a:prstGeom prst="rect">
            <a:avLst/>
          </a:prstGeom>
          <a:solidFill>
            <a:schemeClr val="accent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4" name="TextBox 53"/>
          <p:cNvSpPr txBox="1"/>
          <p:nvPr userDrawn="1"/>
        </p:nvSpPr>
        <p:spPr>
          <a:xfrm>
            <a:off x="10655765"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2</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213/ 208 / 202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3" name="TextBox 62"/>
          <p:cNvSpPr txBox="1"/>
          <p:nvPr userDrawn="1"/>
        </p:nvSpPr>
        <p:spPr>
          <a:xfrm>
            <a:off x="575770"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Core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4" name="TextBox 63"/>
          <p:cNvSpPr txBox="1"/>
          <p:nvPr userDrawn="1"/>
        </p:nvSpPr>
        <p:spPr>
          <a:xfrm>
            <a:off x="575770" y="2313140"/>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Neutral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5" name="TextBox 64"/>
          <p:cNvSpPr txBox="1"/>
          <p:nvPr userDrawn="1"/>
        </p:nvSpPr>
        <p:spPr>
          <a:xfrm>
            <a:off x="575770" y="359940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Informational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67" name="Rectangle 66"/>
          <p:cNvSpPr>
            <a:spLocks noChangeAspect="1"/>
          </p:cNvSpPr>
          <p:nvPr userDrawn="1"/>
        </p:nvSpPr>
        <p:spPr>
          <a:xfrm>
            <a:off x="9735674" y="3800725"/>
            <a:ext cx="795528" cy="538609"/>
          </a:xfrm>
          <a:prstGeom prst="rect">
            <a:avLst/>
          </a:prstGeom>
          <a:solidFill>
            <a:srgbClr val="A39E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68" name="TextBox 67"/>
          <p:cNvSpPr txBox="1"/>
          <p:nvPr userDrawn="1"/>
        </p:nvSpPr>
        <p:spPr>
          <a:xfrm>
            <a:off x="9735674" y="4355955"/>
            <a:ext cx="916149"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Neutral 4</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163 / 158 / 153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9" name="Rectangle 68"/>
          <p:cNvSpPr>
            <a:spLocks noChangeAspect="1"/>
          </p:cNvSpPr>
          <p:nvPr userDrawn="1"/>
        </p:nvSpPr>
        <p:spPr>
          <a:xfrm>
            <a:off x="10651823" y="1228039"/>
            <a:ext cx="795528" cy="538609"/>
          </a:xfrm>
          <a:prstGeom prst="rect">
            <a:avLst/>
          </a:prstGeom>
          <a:solidFill>
            <a:srgbClr val="D4194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0" name="TextBox 69"/>
          <p:cNvSpPr txBox="1"/>
          <p:nvPr userDrawn="1"/>
        </p:nvSpPr>
        <p:spPr>
          <a:xfrm>
            <a:off x="10651823" y="1820139"/>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Alert Red</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212 / 25 / 67</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5" name="Rectangle 54"/>
          <p:cNvSpPr>
            <a:spLocks noChangeAspect="1"/>
          </p:cNvSpPr>
          <p:nvPr userDrawn="1"/>
        </p:nvSpPr>
        <p:spPr>
          <a:xfrm>
            <a:off x="7017745" y="2506371"/>
            <a:ext cx="795528" cy="538609"/>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6" name="TextBox 55"/>
          <p:cNvSpPr txBox="1"/>
          <p:nvPr userDrawn="1"/>
        </p:nvSpPr>
        <p:spPr>
          <a:xfrm>
            <a:off x="7017745" y="3050018"/>
            <a:ext cx="916149" cy="1538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Black</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57" name="Rectangle 56"/>
          <p:cNvSpPr>
            <a:spLocks noChangeAspect="1"/>
          </p:cNvSpPr>
          <p:nvPr userDrawn="1"/>
        </p:nvSpPr>
        <p:spPr>
          <a:xfrm>
            <a:off x="1944972" y="5225545"/>
            <a:ext cx="795528" cy="538609"/>
          </a:xfrm>
          <a:prstGeom prst="rect">
            <a:avLst/>
          </a:prstGeom>
          <a:solidFill>
            <a:srgbClr val="0057B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8" name="Rectangle 57"/>
          <p:cNvSpPr>
            <a:spLocks noChangeAspect="1"/>
          </p:cNvSpPr>
          <p:nvPr userDrawn="1"/>
        </p:nvSpPr>
        <p:spPr>
          <a:xfrm>
            <a:off x="4321492" y="5225545"/>
            <a:ext cx="795528" cy="538609"/>
          </a:xfrm>
          <a:prstGeom prst="rect">
            <a:avLst/>
          </a:prstGeom>
          <a:solidFill>
            <a:srgbClr val="2DCCD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59" name="Rectangle 58"/>
          <p:cNvSpPr>
            <a:spLocks noChangeAspect="1"/>
          </p:cNvSpPr>
          <p:nvPr userDrawn="1"/>
        </p:nvSpPr>
        <p:spPr>
          <a:xfrm>
            <a:off x="7933894" y="5225545"/>
            <a:ext cx="795528" cy="538609"/>
          </a:xfrm>
          <a:prstGeom prst="rect">
            <a:avLst/>
          </a:prstGeom>
          <a:solidFill>
            <a:srgbClr val="ACA39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60" name="TextBox 59"/>
          <p:cNvSpPr txBox="1"/>
          <p:nvPr userDrawn="1"/>
        </p:nvSpPr>
        <p:spPr>
          <a:xfrm>
            <a:off x="194497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Growth-and-income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87 / 184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1" name="TextBox 60"/>
          <p:cNvSpPr txBox="1"/>
          <p:nvPr userDrawn="1"/>
        </p:nvSpPr>
        <p:spPr>
          <a:xfrm>
            <a:off x="4321492" y="5778701"/>
            <a:ext cx="83712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Balanced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45 / 204 / 211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2" name="TextBox 61"/>
          <p:cNvSpPr txBox="1"/>
          <p:nvPr userDrawn="1"/>
        </p:nvSpPr>
        <p:spPr>
          <a:xfrm>
            <a:off x="7933894" y="5778701"/>
            <a:ext cx="1009764"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Money market </a:t>
            </a:r>
            <a:br>
              <a:rPr lang="en-US" sz="1000" b="1" dirty="0">
                <a:latin typeface="+mn-lt"/>
              </a:rPr>
            </a:br>
            <a:r>
              <a:rPr lang="en-US" sz="1000" b="1" dirty="0">
                <a:latin typeface="+mn-lt"/>
              </a:rPr>
              <a:t>fund</a:t>
            </a:r>
            <a:r>
              <a:rPr lang="en-US" sz="1000" b="1" baseline="0" dirty="0">
                <a:latin typeface="+mn-lt"/>
              </a:rPr>
              <a:t> </a:t>
            </a:r>
            <a:r>
              <a:rPr lang="en-US" sz="1000" b="1" dirty="0">
                <a:latin typeface="+mn-lt"/>
              </a:rPr>
              <a:t>(Neutral 4)</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172 / 163 / 154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66" name="Rectangle 65"/>
          <p:cNvSpPr>
            <a:spLocks noChangeAspect="1"/>
          </p:cNvSpPr>
          <p:nvPr userDrawn="1"/>
        </p:nvSpPr>
        <p:spPr>
          <a:xfrm>
            <a:off x="575770" y="5225545"/>
            <a:ext cx="795528" cy="538609"/>
          </a:xfrm>
          <a:prstGeom prst="rect">
            <a:avLst/>
          </a:prstGeom>
          <a:solidFill>
            <a:srgbClr val="002D7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1" name="TextBox 70"/>
          <p:cNvSpPr txBox="1"/>
          <p:nvPr userDrawn="1"/>
        </p:nvSpPr>
        <p:spPr>
          <a:xfrm>
            <a:off x="575769" y="5778701"/>
            <a:ext cx="73129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Growth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45 / 114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2" name="Rectangle 71"/>
          <p:cNvSpPr>
            <a:spLocks noChangeAspect="1"/>
          </p:cNvSpPr>
          <p:nvPr userDrawn="1"/>
        </p:nvSpPr>
        <p:spPr>
          <a:xfrm>
            <a:off x="3098298" y="5225545"/>
            <a:ext cx="795528" cy="538609"/>
          </a:xfrm>
          <a:prstGeom prst="rect">
            <a:avLst/>
          </a:prstGeom>
          <a:solidFill>
            <a:srgbClr val="008EA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3" name="TextBox 72"/>
          <p:cNvSpPr txBox="1"/>
          <p:nvPr userDrawn="1"/>
        </p:nvSpPr>
        <p:spPr>
          <a:xfrm>
            <a:off x="3098298"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Equity-income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142 / 170</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4" name="Rectangle 73"/>
          <p:cNvSpPr>
            <a:spLocks noChangeAspect="1"/>
          </p:cNvSpPr>
          <p:nvPr userDrawn="1"/>
        </p:nvSpPr>
        <p:spPr>
          <a:xfrm>
            <a:off x="6707345" y="5225545"/>
            <a:ext cx="795528" cy="538609"/>
          </a:xfrm>
          <a:prstGeom prst="rect">
            <a:avLst/>
          </a:prstGeom>
          <a:solidFill>
            <a:srgbClr val="006C5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5" name="TextBox 74"/>
          <p:cNvSpPr txBox="1"/>
          <p:nvPr userDrawn="1"/>
        </p:nvSpPr>
        <p:spPr>
          <a:xfrm>
            <a:off x="6707344" y="5778701"/>
            <a:ext cx="1031162"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Tax-exempt bond funds</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108 / 91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6" name="Rectangle 75"/>
          <p:cNvSpPr>
            <a:spLocks noChangeAspect="1"/>
          </p:cNvSpPr>
          <p:nvPr userDrawn="1"/>
        </p:nvSpPr>
        <p:spPr>
          <a:xfrm>
            <a:off x="5509791" y="5225545"/>
            <a:ext cx="795528" cy="538609"/>
          </a:xfrm>
          <a:prstGeom prst="rect">
            <a:avLst/>
          </a:prstGeom>
          <a:solidFill>
            <a:srgbClr val="00965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7" name="TextBox 76"/>
          <p:cNvSpPr txBox="1"/>
          <p:nvPr userDrawn="1"/>
        </p:nvSpPr>
        <p:spPr>
          <a:xfrm>
            <a:off x="5514962" y="5778701"/>
            <a:ext cx="795528"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Taxable bond funds</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150 / 94</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78" name="Rectangle 77"/>
          <p:cNvSpPr>
            <a:spLocks noChangeAspect="1"/>
          </p:cNvSpPr>
          <p:nvPr userDrawn="1"/>
        </p:nvSpPr>
        <p:spPr>
          <a:xfrm>
            <a:off x="9154835" y="5225545"/>
            <a:ext cx="795528" cy="538609"/>
          </a:xfrm>
          <a:prstGeom prst="rect">
            <a:avLst/>
          </a:prstGeom>
          <a:solidFill>
            <a:srgbClr val="7C878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79" name="TextBox 78"/>
          <p:cNvSpPr txBox="1"/>
          <p:nvPr userDrawn="1"/>
        </p:nvSpPr>
        <p:spPr>
          <a:xfrm>
            <a:off x="9154834" y="5778701"/>
            <a:ext cx="1013910" cy="4462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Fund-of-funds &amp; Asset allocation</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124 / 135 / 142</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86" name="TextBox 85"/>
          <p:cNvSpPr txBox="1"/>
          <p:nvPr userDrawn="1"/>
        </p:nvSpPr>
        <p:spPr>
          <a:xfrm>
            <a:off x="575770" y="5024226"/>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Fund objective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
        <p:nvSpPr>
          <p:cNvPr id="143" name="Rectangle 142"/>
          <p:cNvSpPr>
            <a:spLocks noChangeAspect="1"/>
          </p:cNvSpPr>
          <p:nvPr userDrawn="1"/>
        </p:nvSpPr>
        <p:spPr>
          <a:xfrm>
            <a:off x="5223337" y="1211714"/>
            <a:ext cx="795528" cy="538609"/>
          </a:xfrm>
          <a:prstGeom prst="rect">
            <a:avLst/>
          </a:prstGeom>
          <a:solidFill>
            <a:srgbClr val="002B4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4" name="Rectangle 143"/>
          <p:cNvSpPr>
            <a:spLocks noChangeAspect="1"/>
          </p:cNvSpPr>
          <p:nvPr userDrawn="1"/>
        </p:nvSpPr>
        <p:spPr>
          <a:xfrm>
            <a:off x="6328729" y="1211714"/>
            <a:ext cx="795528" cy="538609"/>
          </a:xfrm>
          <a:prstGeom prst="rect">
            <a:avLst/>
          </a:prstGeom>
          <a:solidFill>
            <a:srgbClr val="AE7A6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5" name="Rectangle 144"/>
          <p:cNvSpPr>
            <a:spLocks noChangeAspect="1"/>
          </p:cNvSpPr>
          <p:nvPr userDrawn="1"/>
        </p:nvSpPr>
        <p:spPr>
          <a:xfrm>
            <a:off x="7429968" y="1211714"/>
            <a:ext cx="795528" cy="538609"/>
          </a:xfrm>
          <a:prstGeom prst="rect">
            <a:avLst/>
          </a:prstGeom>
          <a:solidFill>
            <a:srgbClr val="C9AD9C"/>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6" name="Rectangle 145"/>
          <p:cNvSpPr>
            <a:spLocks noChangeAspect="1"/>
          </p:cNvSpPr>
          <p:nvPr userDrawn="1"/>
        </p:nvSpPr>
        <p:spPr>
          <a:xfrm>
            <a:off x="8545894" y="1211714"/>
            <a:ext cx="795528" cy="538609"/>
          </a:xfrm>
          <a:prstGeom prst="rect">
            <a:avLst/>
          </a:prstGeom>
          <a:solidFill>
            <a:srgbClr val="764F47"/>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mn-lt"/>
              <a:ea typeface="Avenir Next LT Com Regular"/>
              <a:cs typeface="Avenir Next LT Com Regular"/>
              <a:sym typeface="Avenir Next LT Com Regular"/>
            </a:endParaRPr>
          </a:p>
        </p:txBody>
      </p:sp>
      <p:sp>
        <p:nvSpPr>
          <p:cNvPr id="147" name="TextBox 146"/>
          <p:cNvSpPr txBox="1"/>
          <p:nvPr userDrawn="1"/>
        </p:nvSpPr>
        <p:spPr>
          <a:xfrm>
            <a:off x="5223336" y="1758555"/>
            <a:ext cx="963217"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Dark Sapphire</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0 / 43</a:t>
            </a:r>
            <a:r>
              <a:rPr lang="en-US" sz="900" baseline="0" dirty="0">
                <a:latin typeface="+mn-lt"/>
              </a:rPr>
              <a:t> </a:t>
            </a:r>
            <a:r>
              <a:rPr lang="en-US" sz="900" dirty="0">
                <a:latin typeface="+mn-lt"/>
              </a:rPr>
              <a:t>/ 73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8" name="TextBox 147"/>
          <p:cNvSpPr txBox="1"/>
          <p:nvPr userDrawn="1"/>
        </p:nvSpPr>
        <p:spPr>
          <a:xfrm>
            <a:off x="6328728" y="1758555"/>
            <a:ext cx="840531"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sym typeface="Avenir Next LT Com Regular"/>
              </a:rPr>
              <a:t>Copper</a:t>
            </a: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174 / 122 / 103</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49" name="TextBox 148"/>
          <p:cNvSpPr txBox="1"/>
          <p:nvPr userDrawn="1"/>
        </p:nvSpPr>
        <p:spPr>
          <a:xfrm>
            <a:off x="7429968" y="1758555"/>
            <a:ext cx="869030"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Light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201 / 173 / 156</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0" name="TextBox 149"/>
          <p:cNvSpPr txBox="1"/>
          <p:nvPr userDrawn="1"/>
        </p:nvSpPr>
        <p:spPr>
          <a:xfrm>
            <a:off x="8545894" y="1758555"/>
            <a:ext cx="953794" cy="2923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lang="en-US" sz="1000" b="1" dirty="0">
                <a:latin typeface="+mn-lt"/>
              </a:rPr>
              <a:t>Dark Copper - Digital</a:t>
            </a:r>
            <a:endParaRPr kumimoji="0" lang="en-US" sz="1000" b="1" i="0" u="none" strike="noStrike" cap="none" spc="0" normalizeH="0" baseline="0" dirty="0">
              <a:ln>
                <a:noFill/>
              </a:ln>
              <a:solidFill>
                <a:srgbClr val="000000"/>
              </a:solidFill>
              <a:effectLst/>
              <a:uFillTx/>
              <a:latin typeface="+mn-lt"/>
              <a:sym typeface="Avenir Next LT Com Regular"/>
            </a:endParaRPr>
          </a:p>
          <a:p>
            <a:pPr marL="0" marR="0" indent="0" algn="l" defTabSz="457200" rtl="0" fontAlgn="auto" latinLnBrk="0" hangingPunct="0">
              <a:lnSpc>
                <a:spcPct val="100000"/>
              </a:lnSpc>
              <a:spcBef>
                <a:spcPts val="0"/>
              </a:spcBef>
              <a:spcAft>
                <a:spcPts val="0"/>
              </a:spcAft>
              <a:buClrTx/>
              <a:buSzTx/>
              <a:buFontTx/>
              <a:buNone/>
              <a:tabLst/>
            </a:pPr>
            <a:r>
              <a:rPr lang="en-US" sz="900" dirty="0">
                <a:latin typeface="+mn-lt"/>
              </a:rPr>
              <a:t>118 / 79 / 71</a:t>
            </a:r>
            <a:endParaRPr kumimoji="0" lang="en-US" sz="900" b="0" i="0" u="none" strike="noStrike" cap="none" spc="0" normalizeH="0" baseline="0" dirty="0">
              <a:ln>
                <a:noFill/>
              </a:ln>
              <a:solidFill>
                <a:srgbClr val="000000"/>
              </a:solidFill>
              <a:effectLst/>
              <a:uFillTx/>
              <a:latin typeface="+mn-lt"/>
              <a:sym typeface="Avenir Next LT Com Regular"/>
            </a:endParaRPr>
          </a:p>
        </p:txBody>
      </p:sp>
      <p:sp>
        <p:nvSpPr>
          <p:cNvPr id="151" name="TextBox 150"/>
          <p:cNvSpPr txBox="1"/>
          <p:nvPr userDrawn="1"/>
        </p:nvSpPr>
        <p:spPr>
          <a:xfrm>
            <a:off x="5223337" y="1022522"/>
            <a:ext cx="2624528" cy="1692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chorCtr="0">
            <a:noAutofit/>
          </a:bodyPr>
          <a:lstStyle/>
          <a:p>
            <a:pPr marL="0" marR="0" indent="0" algn="l" defTabSz="457200"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sym typeface="Avenir Next LT Com Regular"/>
              </a:rPr>
              <a:t>Premium </a:t>
            </a:r>
            <a:r>
              <a:rPr kumimoji="0" lang="en-US" sz="1100" b="1" i="0" u="none" strike="noStrike" cap="none" spc="0" normalizeH="0" dirty="0">
                <a:ln>
                  <a:noFill/>
                </a:ln>
                <a:solidFill>
                  <a:srgbClr val="000000"/>
                </a:solidFill>
                <a:effectLst/>
                <a:uFillTx/>
                <a:latin typeface="+mn-lt"/>
                <a:sym typeface="Avenir Next LT Com Regular"/>
              </a:rPr>
              <a:t>palette</a:t>
            </a:r>
            <a:endParaRPr kumimoji="0" lang="en-US" sz="1100" b="1" i="0" u="none" strike="noStrike" cap="none" spc="0" normalizeH="0" baseline="0" dirty="0">
              <a:ln>
                <a:noFill/>
              </a:ln>
              <a:solidFill>
                <a:srgbClr val="000000"/>
              </a:solidFill>
              <a:effectLst/>
              <a:uFillTx/>
              <a:latin typeface="+mn-lt"/>
              <a:sym typeface="Avenir Next LT Com Regular"/>
            </a:endParaRPr>
          </a:p>
        </p:txBody>
      </p:sp>
    </p:spTree>
    <p:extLst>
      <p:ext uri="{BB962C8B-B14F-4D97-AF65-F5344CB8AC3E}">
        <p14:creationId xmlns:p14="http://schemas.microsoft.com/office/powerpoint/2010/main" val="350296796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ubtitle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208" cy="838200"/>
          </a:xfrm>
        </p:spPr>
        <p:txBody>
          <a:bodyPr/>
          <a:lstStyle>
            <a:lvl1pPr>
              <a:defRPr baseline="0">
                <a:solidFill>
                  <a:schemeClr val="tx2"/>
                </a:solidFill>
                <a:latin typeface="+mj-lt"/>
              </a:defRPr>
            </a:lvl1pPr>
          </a:lstStyle>
          <a:p>
            <a:r>
              <a:rPr lang="en-US" dirty="0"/>
              <a:t>Title text</a:t>
            </a:r>
          </a:p>
        </p:txBody>
      </p:sp>
      <p:sp>
        <p:nvSpPr>
          <p:cNvPr id="4" name="Slide Number Placeholder 3"/>
          <p:cNvSpPr>
            <a:spLocks noGrp="1"/>
          </p:cNvSpPr>
          <p:nvPr>
            <p:ph type="sldNum" sz="quarter" idx="11"/>
          </p:nvPr>
        </p:nvSpPr>
        <p:spPr/>
        <p:txBody>
          <a:bodyPr/>
          <a:lstStyle>
            <a:lvl1pPr>
              <a:defRPr baseline="0">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
        <p:nvSpPr>
          <p:cNvPr id="16" name="Text Placeholder 15"/>
          <p:cNvSpPr>
            <a:spLocks noGrp="1"/>
          </p:cNvSpPr>
          <p:nvPr>
            <p:ph type="body" sz="quarter" idx="15" hasCustomPrompt="1"/>
          </p:nvPr>
        </p:nvSpPr>
        <p:spPr>
          <a:xfrm>
            <a:off x="571497" y="914400"/>
            <a:ext cx="11048941" cy="571500"/>
          </a:xfrm>
          <a:ln w="12700">
            <a:miter lim="400000"/>
          </a:ln>
        </p:spPr>
        <p:txBody>
          <a:bodyPr lIns="0" tIns="0" rIns="0" bIns="0">
            <a:noAutofit/>
          </a:bodyPr>
          <a:lstStyle>
            <a:lvl1pPr>
              <a:defRPr lang="en-US" sz="2400" b="1" baseline="0" smtClean="0">
                <a:solidFill>
                  <a:schemeClr val="accent1"/>
                </a:solidFill>
                <a:latin typeface="+mj-lt"/>
                <a:ea typeface="+mn-ea"/>
                <a:cs typeface="+mn-cs"/>
              </a:defRPr>
            </a:lvl1pPr>
            <a:lvl2pPr>
              <a:defRPr lang="en-US" smtClean="0"/>
            </a:lvl2pPr>
            <a:lvl3pPr>
              <a:defRPr lang="en-US" smtClean="0"/>
            </a:lvl3pPr>
            <a:lvl4pPr>
              <a:defRPr lang="en-US" smtClean="0"/>
            </a:lvl4pPr>
            <a:lvl5pPr>
              <a:defRPr lang="en-US"/>
            </a:lvl5pPr>
          </a:lstStyle>
          <a:p>
            <a:pPr marL="0" lvl="0" indent="0">
              <a:spcAft>
                <a:spcPts val="0"/>
              </a:spcAft>
              <a:buFontTx/>
              <a:buNone/>
              <a:tabLst>
                <a:tab pos="476250" algn="l"/>
              </a:tabLst>
            </a:pPr>
            <a:r>
              <a:rPr lang="en-US" dirty="0"/>
              <a:t>Subtitle text</a:t>
            </a:r>
          </a:p>
        </p:txBody>
      </p:sp>
    </p:spTree>
    <p:extLst>
      <p:ext uri="{BB962C8B-B14F-4D97-AF65-F5344CB8AC3E}">
        <p14:creationId xmlns:p14="http://schemas.microsoft.com/office/powerpoint/2010/main" val="487257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ubtitle Body Column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1498" y="0"/>
            <a:ext cx="11048942" cy="838200"/>
          </a:xfrm>
        </p:spPr>
        <p:txBody>
          <a:bodyPr/>
          <a:lstStyle>
            <a:lvl1pPr>
              <a:defRPr>
                <a:solidFill>
                  <a:schemeClr val="tx2"/>
                </a:solidFill>
                <a:latin typeface="+mj-lt"/>
              </a:defRPr>
            </a:lvl1pPr>
          </a:lstStyle>
          <a:p>
            <a:r>
              <a:rPr lang="en-US" dirty="0"/>
              <a:t>Title text</a:t>
            </a:r>
          </a:p>
        </p:txBody>
      </p:sp>
      <p:sp>
        <p:nvSpPr>
          <p:cNvPr id="3" name="Footer Placeholder 2"/>
          <p:cNvSpPr>
            <a:spLocks noGrp="1"/>
          </p:cNvSpPr>
          <p:nvPr>
            <p:ph type="ftr" sz="quarter" idx="10"/>
          </p:nvPr>
        </p:nvSpPr>
        <p:spPr>
          <a:xfrm>
            <a:off x="571498" y="5961888"/>
            <a:ext cx="11048941" cy="323634"/>
          </a:xfrm>
          <a:prstGeom prst="rect">
            <a:avLst/>
          </a:prstGeom>
        </p:spPr>
        <p:txBody>
          <a:bodyPr/>
          <a:lstStyle>
            <a:lvl1pPr>
              <a:defRPr>
                <a:latin typeface="AvenirNext LT Com Regular" panose="020B0503020202020204" pitchFamily="34" charset="0"/>
              </a:defRPr>
            </a:lvl1pPr>
          </a:lstStyle>
          <a:p>
            <a:pPr hangingPunct="1">
              <a:lnSpc>
                <a:spcPts val="900"/>
              </a:lnSpc>
            </a:pPr>
            <a:endParaRPr lang="en-US" dirty="0"/>
          </a:p>
        </p:txBody>
      </p:sp>
      <p:sp>
        <p:nvSpPr>
          <p:cNvPr id="4" name="Slide Number Placeholder 3"/>
          <p:cNvSpPr>
            <a:spLocks noGrp="1"/>
          </p:cNvSpPr>
          <p:nvPr>
            <p:ph type="sldNum" sz="quarter" idx="11"/>
          </p:nvPr>
        </p:nvSpPr>
        <p:spPr/>
        <p:txBody>
          <a:bodyPr/>
          <a:lstStyle>
            <a:lvl1pPr>
              <a:defRPr>
                <a:latin typeface="AvenirNext LT Com Regular" panose="020B0503020202020204" pitchFamily="34" charset="0"/>
              </a:defRPr>
            </a:lvl1pPr>
          </a:lstStyle>
          <a:p>
            <a:pPr>
              <a:lnSpc>
                <a:spcPct val="110000"/>
              </a:lnSpc>
              <a:spcBef>
                <a:spcPts val="1200"/>
              </a:spcBef>
            </a:pPr>
            <a:fld id="{86CB4B4D-7CA3-9044-876B-883B54F8677D}" type="slidenum">
              <a:rPr lang="en-US" smtClean="0"/>
              <a:pPr>
                <a:lnSpc>
                  <a:spcPct val="110000"/>
                </a:lnSpc>
                <a:spcBef>
                  <a:spcPts val="1200"/>
                </a:spcBef>
              </a:pPr>
              <a:t>‹#›</a:t>
            </a:fld>
            <a:endParaRPr lang="en-US" dirty="0"/>
          </a:p>
        </p:txBody>
      </p:sp>
    </p:spTree>
    <p:extLst>
      <p:ext uri="{BB962C8B-B14F-4D97-AF65-F5344CB8AC3E}">
        <p14:creationId xmlns:p14="http://schemas.microsoft.com/office/powerpoint/2010/main" val="296903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500" y="2567"/>
            <a:ext cx="11048940" cy="822960"/>
          </a:xfrm>
          <a:prstGeom prst="rect">
            <a:avLst/>
          </a:prstGeom>
          <a:extLst>
            <a:ext uri="{C572A759-6A51-4108-AA02-DFA0A04FC94B}">
              <ma14:wrappingTextBoxFlag xmlns:ma14="http://schemas.microsoft.com/office/mac/drawingml/2011/main" xmlns="" val="1"/>
            </a:ext>
          </a:extLst>
        </p:spPr>
        <p:txBody>
          <a:bodyPr lIns="0" tIns="0" rIns="0" bIns="0" anchor="b" anchorCtr="0"/>
          <a:lstStyle/>
          <a:p>
            <a:pPr lvl="0" fontAlgn="auto" hangingPunct="1"/>
            <a:r>
              <a:rPr dirty="0"/>
              <a:t>Title </a:t>
            </a:r>
            <a:r>
              <a:rPr lang="en-US" dirty="0"/>
              <a:t>t</a:t>
            </a:r>
            <a:r>
              <a:rPr dirty="0"/>
              <a:t>ext</a:t>
            </a:r>
          </a:p>
        </p:txBody>
      </p:sp>
      <p:sp>
        <p:nvSpPr>
          <p:cNvPr id="8" name="Body Level One…"/>
          <p:cNvSpPr txBox="1">
            <a:spLocks noGrp="1"/>
          </p:cNvSpPr>
          <p:nvPr>
            <p:ph type="body" idx="1"/>
          </p:nvPr>
        </p:nvSpPr>
        <p:spPr>
          <a:xfrm>
            <a:off x="571501" y="1052708"/>
            <a:ext cx="11048940" cy="45142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Autofit/>
          </a:bodyPr>
          <a:lstStyle/>
          <a:p>
            <a:r>
              <a:rPr dirty="0"/>
              <a:t>Body Level One</a:t>
            </a:r>
          </a:p>
          <a:p>
            <a:pPr lvl="1"/>
            <a:r>
              <a:rPr dirty="0"/>
              <a:t>Body Level Two</a:t>
            </a:r>
          </a:p>
          <a:p>
            <a:pPr lvl="2"/>
            <a:r>
              <a:rPr dirty="0"/>
              <a:t>Body Level Three</a:t>
            </a:r>
          </a:p>
        </p:txBody>
      </p:sp>
      <p:sp>
        <p:nvSpPr>
          <p:cNvPr id="16" name="Slide Number"/>
          <p:cNvSpPr txBox="1">
            <a:spLocks noGrp="1"/>
          </p:cNvSpPr>
          <p:nvPr>
            <p:ph type="sldNum" sz="quarter" idx="4"/>
          </p:nvPr>
        </p:nvSpPr>
        <p:spPr>
          <a:xfrm>
            <a:off x="10908792" y="6464054"/>
            <a:ext cx="711647" cy="126509"/>
          </a:xfrm>
          <a:prstGeom prst="rect">
            <a:avLst/>
          </a:prstGeom>
          <a:ln w="12700">
            <a:miter lim="400000"/>
          </a:ln>
        </p:spPr>
        <p:txBody>
          <a:bodyPr wrap="square" lIns="0" tIns="0" rIns="0" bIns="0" anchor="b" anchorCtr="0">
            <a:noAutofit/>
          </a:bodyPr>
          <a:lstStyle>
            <a:lvl1pPr algn="r">
              <a:lnSpc>
                <a:spcPct val="100000"/>
              </a:lnSpc>
              <a:spcBef>
                <a:spcPts val="0"/>
              </a:spcBef>
              <a:defRPr lang="en-US" sz="800" smtClean="0">
                <a:solidFill>
                  <a:schemeClr val="tx1"/>
                </a:solidFill>
                <a:latin typeface="+mn-lt"/>
              </a:defRPr>
            </a:lvl1pPr>
          </a:lstStyle>
          <a:p>
            <a:fld id="{86CB4B4D-7CA3-9044-876B-883B54F8677D}" type="slidenum">
              <a:rPr lang="en-US" smtClean="0"/>
              <a:pPr/>
              <a:t>‹#›</a:t>
            </a:fld>
            <a:endParaRPr lang="en-US" dirty="0"/>
          </a:p>
        </p:txBody>
      </p:sp>
      <p:sp>
        <p:nvSpPr>
          <p:cNvPr id="19" name="© The Capital Group Companies, Inc."/>
          <p:cNvSpPr txBox="1"/>
          <p:nvPr userDrawn="1"/>
        </p:nvSpPr>
        <p:spPr>
          <a:xfrm>
            <a:off x="907676" y="7284325"/>
            <a:ext cx="3764280" cy="12650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Calibri" panose="020F0502020204030204"/>
                <a:ea typeface="Avenir Next LT Com Regular"/>
                <a:cs typeface="Avenir Next LT Com Regular"/>
                <a:sym typeface="Avenir Next LT Com Regular"/>
              </a:rPr>
              <a:t>© Capital Group. All rights reserved. </a:t>
            </a:r>
          </a:p>
        </p:txBody>
      </p:sp>
    </p:spTree>
  </p:cSld>
  <p:clrMap bg1="lt1" tx1="dk1" bg2="lt2" tx2="dk2" accent1="accent1" accent2="accent2" accent3="accent3" accent4="accent4" accent5="accent5" accent6="accent6" hlink="hlink" folHlink="folHlink"/>
  <p:sldLayoutIdLst>
    <p:sldLayoutId id="2147483702" r:id="rId1"/>
    <p:sldLayoutId id="2147483708" r:id="rId2"/>
    <p:sldLayoutId id="2147483703" r:id="rId3"/>
    <p:sldLayoutId id="2147483704" r:id="rId4"/>
    <p:sldLayoutId id="2147483706" r:id="rId5"/>
    <p:sldLayoutId id="2147483705" r:id="rId6"/>
    <p:sldLayoutId id="2147483748" r:id="rId7"/>
    <p:sldLayoutId id="2147483749" r:id="rId8"/>
    <p:sldLayoutId id="2147483750" r:id="rId9"/>
    <p:sldLayoutId id="2147483707" r:id="rId10"/>
    <p:sldLayoutId id="2147483709" r:id="rId11"/>
    <p:sldLayoutId id="2147483710" r:id="rId12"/>
    <p:sldLayoutId id="2147483675" r:id="rId13"/>
    <p:sldLayoutId id="2147483716" r:id="rId14"/>
    <p:sldLayoutId id="2147483694" r:id="rId15"/>
    <p:sldLayoutId id="2147483752" r:id="rId16"/>
    <p:sldLayoutId id="2147483711" r:id="rId17"/>
    <p:sldLayoutId id="2147483753" r:id="rId18"/>
    <p:sldLayoutId id="2147483754" r:id="rId19"/>
  </p:sldLayoutIdLst>
  <p:transition spd="med"/>
  <p:hf hdr="0" dt="0"/>
  <p:txStyles>
    <p:titleStyle>
      <a:lvl1pPr marL="0" marR="0" indent="0" algn="l" defTabSz="228600" rtl="0" eaLnBrk="1" latinLnBrk="0" hangingPunct="1">
        <a:lnSpc>
          <a:spcPct val="95000"/>
        </a:lnSpc>
        <a:spcBef>
          <a:spcPts val="0"/>
        </a:spcBef>
        <a:spcAft>
          <a:spcPts val="0"/>
        </a:spcAft>
        <a:buClrTx/>
        <a:buSzTx/>
        <a:buFontTx/>
        <a:buNone/>
        <a:tabLst>
          <a:tab pos="476250" algn="l"/>
        </a:tabLst>
        <a:defRPr kumimoji="0" sz="2400" b="1" i="0" u="none" strike="noStrike" cap="none" spc="-24" normalizeH="0" baseline="0" dirty="0">
          <a:ln>
            <a:noFill/>
          </a:ln>
          <a:solidFill>
            <a:schemeClr val="accent1"/>
          </a:solidFill>
          <a:effectLst/>
          <a:uFillTx/>
          <a:latin typeface="+mj-lt"/>
          <a:ea typeface="+mn-ea"/>
          <a:cs typeface="+mn-cs"/>
          <a:sym typeface="Avenir Next LT Com Regular"/>
        </a:defRPr>
      </a:lvl1pPr>
      <a:lvl2pPr marL="0" marR="0" indent="1143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2pPr>
      <a:lvl3pPr marL="0" marR="0" indent="2286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3pPr>
      <a:lvl4pPr marL="0" marR="0" indent="3429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4pPr>
      <a:lvl5pPr marL="0" marR="0" indent="4572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5pPr>
      <a:lvl6pPr marL="0" marR="0" indent="5715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6pPr>
      <a:lvl7pPr marL="0" marR="0" indent="6858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7pPr>
      <a:lvl8pPr marL="0" marR="0" indent="8001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8pPr>
      <a:lvl9pPr marL="0" marR="0" indent="914400" algn="l" defTabSz="228600" rtl="0" eaLnBrk="1" latinLnBrk="0" hangingPunct="1">
        <a:lnSpc>
          <a:spcPct val="100000"/>
        </a:lnSpc>
        <a:spcBef>
          <a:spcPts val="0"/>
        </a:spcBef>
        <a:spcAft>
          <a:spcPts val="0"/>
        </a:spcAft>
        <a:buClrTx/>
        <a:buSzTx/>
        <a:buFontTx/>
        <a:buNone/>
        <a:tabLst>
          <a:tab pos="476250" algn="l"/>
        </a:tabLst>
        <a:defRPr sz="4800" b="0" i="0" u="none" strike="noStrike" cap="none" spc="-48" baseline="0">
          <a:ln>
            <a:noFill/>
          </a:ln>
          <a:solidFill>
            <a:schemeClr val="accent1">
              <a:hueOff val="-456960"/>
              <a:satOff val="56070"/>
              <a:lumOff val="-35771"/>
            </a:schemeClr>
          </a:solidFill>
          <a:uFillTx/>
          <a:latin typeface="+mn-lt"/>
          <a:ea typeface="+mn-ea"/>
          <a:cs typeface="+mn-cs"/>
          <a:sym typeface="Avenir Next LT Com Demi"/>
        </a:defRPr>
      </a:lvl9pPr>
    </p:titleStyle>
    <p:bodyStyle>
      <a:lvl1pPr marL="0" marR="0" indent="0" algn="l" defTabSz="228600" rtl="0" eaLnBrk="1" latinLnBrk="0" hangingPunct="1">
        <a:lnSpc>
          <a:spcPct val="100000"/>
        </a:lnSpc>
        <a:spcBef>
          <a:spcPts val="0"/>
        </a:spcBef>
        <a:spcAft>
          <a:spcPts val="1800"/>
        </a:spcAft>
        <a:buClrTx/>
        <a:buSzTx/>
        <a:buFont typeface="AvenirNext LT Com Medium" panose="020B0803020202020204" pitchFamily="34" charset="0"/>
        <a:buNone/>
        <a:tabLst/>
        <a:defRPr sz="2000" b="0" i="0" u="none" strike="noStrike" cap="none" spc="0" baseline="0">
          <a:ln>
            <a:noFill/>
          </a:ln>
          <a:solidFill>
            <a:srgbClr val="000000"/>
          </a:solidFill>
          <a:uFillTx/>
          <a:latin typeface="+mn-lt"/>
          <a:ea typeface="AvenirNext LT Com Regular" panose="020B0503020202020204" pitchFamily="34" charset="0"/>
          <a:cs typeface="AvenirNext LT Com Regular" panose="020B0503020202020204" pitchFamily="34" charset="0"/>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800" b="0" i="0" u="none" strike="noStrike" cap="none" spc="0" baseline="0">
          <a:ln>
            <a:noFill/>
          </a:ln>
          <a:solidFill>
            <a:srgbClr val="000000"/>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sz="1600" b="0" i="0" u="none" strike="noStrike" cap="none" spc="0" baseline="0">
          <a:ln>
            <a:noFill/>
          </a:ln>
          <a:solidFill>
            <a:srgbClr val="000000"/>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p:bodyStyle>
    <p:otherStyle>
      <a:lvl1pPr marL="0" marR="0" indent="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1pPr>
      <a:lvl2pPr marL="0" marR="0" indent="1143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2pPr>
      <a:lvl3pPr marL="0" marR="0" indent="2286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3pPr>
      <a:lvl4pPr marL="0" marR="0" indent="3429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4pPr>
      <a:lvl5pPr marL="0" marR="0" indent="4572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5pPr>
      <a:lvl6pPr marL="0" marR="0" indent="5715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6pPr>
      <a:lvl7pPr marL="0" marR="0" indent="6858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7pPr>
      <a:lvl8pPr marL="0" marR="0" indent="8001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8pPr>
      <a:lvl9pPr marL="0" marR="0" indent="914400" algn="r" defTabSz="228600" eaLnBrk="1" latinLnBrk="0" hangingPunct="1">
        <a:lnSpc>
          <a:spcPct val="110000"/>
        </a:lnSpc>
        <a:spcBef>
          <a:spcPts val="600"/>
        </a:spcBef>
        <a:spcAft>
          <a:spcPts val="0"/>
        </a:spcAft>
        <a:buClrTx/>
        <a:buSzTx/>
        <a:buFontTx/>
        <a:buNone/>
        <a:tabLst/>
        <a:defRPr sz="800" b="0" i="0" u="none" strike="noStrike" cap="none" spc="0" baseline="0">
          <a:ln>
            <a:noFill/>
          </a:ln>
          <a:solidFill>
            <a:schemeClr val="tx1"/>
          </a:solidFill>
          <a:uFillTx/>
          <a:latin typeface="+mn-lt"/>
          <a:ea typeface="+mn-ea"/>
          <a:cs typeface="+mn-cs"/>
          <a:sym typeface="Avenir Next LT Com Regular"/>
        </a:defRPr>
      </a:lvl9pPr>
    </p:otherStyle>
  </p:txStyles>
  <p:extLst>
    <p:ext uri="{27BBF7A9-308A-43DC-89C8-2F10F3537804}">
      <p15:sldGuideLst xmlns:p15="http://schemas.microsoft.com/office/powerpoint/2012/main">
        <p15:guide id="1" pos="360" userDrawn="1">
          <p15:clr>
            <a:srgbClr val="F26B43"/>
          </p15:clr>
        </p15:guide>
        <p15:guide id="2" pos="7320" userDrawn="1">
          <p15:clr>
            <a:srgbClr val="F26B43"/>
          </p15:clr>
        </p15:guide>
        <p15:guide id="3" orient="horz" pos="528" userDrawn="1">
          <p15:clr>
            <a:srgbClr val="F26B43"/>
          </p15:clr>
        </p15:guide>
        <p15:guide id="4" orient="horz" pos="1053" userDrawn="1">
          <p15:clr>
            <a:srgbClr val="FDE53C"/>
          </p15:clr>
        </p15:guide>
        <p15:guide id="5" orient="horz" pos="3936" userDrawn="1">
          <p15:clr>
            <a:srgbClr val="F26B43"/>
          </p15:clr>
        </p15:guide>
        <p15:guide id="6" pos="1037" userDrawn="1">
          <p15:clr>
            <a:srgbClr val="FDE53C"/>
          </p15:clr>
        </p15:guide>
        <p15:guide id="7" pos="6644" userDrawn="1">
          <p15:clr>
            <a:srgbClr val="FDE53C"/>
          </p15:clr>
        </p15:guide>
        <p15:guide id="8" orient="horz" pos="648" userDrawn="1">
          <p15:clr>
            <a:srgbClr val="F26B43"/>
          </p15:clr>
        </p15:guide>
        <p15:guide id="9" pos="1368" userDrawn="1">
          <p15:clr>
            <a:srgbClr val="F26B43"/>
          </p15:clr>
        </p15:guide>
        <p15:guide id="10" pos="1560" userDrawn="1">
          <p15:clr>
            <a:srgbClr val="F26B43"/>
          </p15:clr>
        </p15:guide>
        <p15:guide id="11" pos="2544" userDrawn="1">
          <p15:clr>
            <a:srgbClr val="F26B43"/>
          </p15:clr>
        </p15:guide>
        <p15:guide id="12" pos="2736" userDrawn="1">
          <p15:clr>
            <a:srgbClr val="F26B43"/>
          </p15:clr>
        </p15:guide>
        <p15:guide id="13" pos="3744" userDrawn="1">
          <p15:clr>
            <a:srgbClr val="F26B43"/>
          </p15:clr>
        </p15:guide>
        <p15:guide id="14" pos="3936" userDrawn="1">
          <p15:clr>
            <a:srgbClr val="F26B43"/>
          </p15:clr>
        </p15:guide>
        <p15:guide id="15" pos="4920" userDrawn="1">
          <p15:clr>
            <a:srgbClr val="F26B43"/>
          </p15:clr>
        </p15:guide>
        <p15:guide id="16" pos="5112" userDrawn="1">
          <p15:clr>
            <a:srgbClr val="F26B43"/>
          </p15:clr>
        </p15:guide>
        <p15:guide id="17" pos="6120" userDrawn="1">
          <p15:clr>
            <a:srgbClr val="F26B43"/>
          </p15:clr>
        </p15:guide>
        <p15:guide id="18" pos="6312" userDrawn="1">
          <p15:clr>
            <a:srgbClr val="F26B43"/>
          </p15:clr>
        </p15:guide>
        <p15:guide id="19" orient="horz" pos="2160" userDrawn="1">
          <p15:clr>
            <a:srgbClr val="F26B43"/>
          </p15:clr>
        </p15:guide>
        <p15:guide id="20" orient="horz" pos="23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7.emf"/><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19.xml"/><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7.emf"/><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1AD6E97-A104-AE20-EBBB-26977CBD6E19}"/>
              </a:ext>
              <a:ext uri="{C183D7F6-B498-43B3-948B-1728B52AA6E4}">
                <adec:decorative xmlns:adec="http://schemas.microsoft.com/office/drawing/2017/decorative" val="0"/>
              </a:ext>
            </a:extLst>
          </p:cNvPr>
          <p:cNvSpPr>
            <a:spLocks noGrp="1"/>
          </p:cNvSpPr>
          <p:nvPr>
            <p:ph type="title" idx="4294967295"/>
          </p:nvPr>
        </p:nvSpPr>
        <p:spPr>
          <a:xfrm>
            <a:off x="571499" y="2868706"/>
            <a:ext cx="4433637" cy="2139636"/>
          </a:xfrm>
        </p:spPr>
        <p:txBody>
          <a:bodyPr/>
          <a:lstStyle/>
          <a:p>
            <a:r>
              <a:rPr lang="en-US" sz="4000" spc="-36" dirty="0">
                <a:solidFill>
                  <a:schemeClr val="bg1"/>
                </a:solidFill>
              </a:rPr>
              <a:t>Plan your journey to retirement</a:t>
            </a:r>
            <a:br>
              <a:rPr lang="en-US" sz="4000" spc="-36" dirty="0">
                <a:solidFill>
                  <a:schemeClr val="bg1"/>
                </a:solidFill>
              </a:rPr>
            </a:br>
            <a:r>
              <a:rPr lang="en-US" sz="4000" spc="-36" dirty="0">
                <a:solidFill>
                  <a:schemeClr val="bg1"/>
                </a:solidFill>
              </a:rPr>
              <a:t>(SIMPLE IRA)</a:t>
            </a:r>
          </a:p>
          <a:p>
            <a:endParaRPr lang="en-US" dirty="0"/>
          </a:p>
        </p:txBody>
      </p:sp>
      <p:pic>
        <p:nvPicPr>
          <p:cNvPr id="15" name="Picture 14" descr="Logo: Capital Group, registered trademark. American Funds, registered trademark.">
            <a:extLst>
              <a:ext uri="{FF2B5EF4-FFF2-40B4-BE49-F238E27FC236}">
                <a16:creationId xmlns:a16="http://schemas.microsoft.com/office/drawing/2014/main" id="{DD3A0F68-4DAC-4285-5655-9695A0040727}"/>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85424" y="247638"/>
            <a:ext cx="2243890" cy="861086"/>
          </a:xfrm>
          <a:prstGeom prst="rect">
            <a:avLst/>
          </a:prstGeom>
        </p:spPr>
      </p:pic>
      <p:sp>
        <p:nvSpPr>
          <p:cNvPr id="6" name="TextBox 5">
            <a:extLst>
              <a:ext uri="{FF2B5EF4-FFF2-40B4-BE49-F238E27FC236}">
                <a16:creationId xmlns:a16="http://schemas.microsoft.com/office/drawing/2014/main" id="{98BC481D-5AD4-14DE-DC87-3275F70CEC2A}"/>
              </a:ext>
            </a:extLst>
          </p:cNvPr>
          <p:cNvSpPr txBox="1"/>
          <p:nvPr/>
        </p:nvSpPr>
        <p:spPr>
          <a:xfrm>
            <a:off x="571500" y="5611000"/>
            <a:ext cx="3695700" cy="600164"/>
          </a:xfrm>
          <a:prstGeom prst="rect">
            <a:avLst/>
          </a:prstGeom>
          <a:ln w="12700">
            <a:miter lim="400000"/>
          </a:ln>
        </p:spPr>
        <p:txBody>
          <a:bodyPr wrap="square" lIns="0" tIns="0" rIns="0" bIns="0" rtlCol="0">
            <a:spAutoFit/>
          </a:bodyPr>
          <a:lstStyle/>
          <a:p>
            <a:pPr algn="l">
              <a:spcAft>
                <a:spcPts val="600"/>
              </a:spcAft>
            </a:pPr>
            <a:r>
              <a:rPr lang="en-US" sz="1300" b="1" dirty="0">
                <a:solidFill>
                  <a:schemeClr val="bg1"/>
                </a:solidFill>
                <a:latin typeface="+mn-lt"/>
              </a:rPr>
              <a:t>Investments are not FDIC-insured, nor are they deposits of or guaranteed by a bank or any other entity, so they may lose value</a:t>
            </a:r>
            <a:r>
              <a:rPr lang="en-US" sz="1300" dirty="0">
                <a:solidFill>
                  <a:schemeClr val="bg1"/>
                </a:solidFill>
                <a:latin typeface="+mn-lt"/>
              </a:rPr>
              <a:t>.</a:t>
            </a:r>
          </a:p>
        </p:txBody>
      </p:sp>
      <p:sp>
        <p:nvSpPr>
          <p:cNvPr id="3" name="For financial professionals only. Not for use with the public.">
            <a:extLst>
              <a:ext uri="{FF2B5EF4-FFF2-40B4-BE49-F238E27FC236}">
                <a16:creationId xmlns:a16="http://schemas.microsoft.com/office/drawing/2014/main" id="{3943EDDD-B7A4-5E9D-D89F-53BE5DFA9904}"/>
              </a:ext>
            </a:extLst>
          </p:cNvPr>
          <p:cNvSpPr txBox="1"/>
          <p:nvPr/>
        </p:nvSpPr>
        <p:spPr>
          <a:xfrm>
            <a:off x="571500" y="6251323"/>
            <a:ext cx="3771900" cy="12625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b">
            <a:spAutoFit/>
          </a:bodyPr>
          <a:lstStyle>
            <a:lvl1pPr algn="l">
              <a:lnSpc>
                <a:spcPct val="110000"/>
              </a:lnSpc>
              <a:spcBef>
                <a:spcPts val="1200"/>
              </a:spcBef>
              <a:defRPr sz="1600">
                <a:solidFill>
                  <a:srgbClr val="FFFFFF">
                    <a:alpha val="75000"/>
                  </a:srgbClr>
                </a:solidFill>
              </a:defRPr>
            </a:lvl1pPr>
          </a:lstStyle>
          <a:p>
            <a:r>
              <a:rPr lang="en-US" sz="800" b="1">
                <a:solidFill>
                  <a:schemeClr val="bg1"/>
                </a:solidFill>
                <a:latin typeface="AvenirNext LT Com Regular" panose="020B0503020202020204" pitchFamily="34" charset="0"/>
              </a:rPr>
              <a:t>RPGEPO-205-0825O   </a:t>
            </a:r>
            <a:r>
              <a:rPr lang="en-US" sz="800" b="1" dirty="0">
                <a:solidFill>
                  <a:schemeClr val="bg1"/>
                </a:solidFill>
                <a:latin typeface="AvenirNext LT Com Regular" panose="020B0503020202020204" pitchFamily="34" charset="0"/>
              </a:rPr>
              <a:t>CGD/10235-S102534</a:t>
            </a:r>
          </a:p>
        </p:txBody>
      </p:sp>
      <p:sp>
        <p:nvSpPr>
          <p:cNvPr id="5" name="© The Capital Group Companies, Inc.">
            <a:extLst>
              <a:ext uri="{FF2B5EF4-FFF2-40B4-BE49-F238E27FC236}">
                <a16:creationId xmlns:a16="http://schemas.microsoft.com/office/drawing/2014/main" id="{E1A934D5-3A74-2DC2-699F-B94A4CF36E64}"/>
              </a:ext>
            </a:extLst>
          </p:cNvPr>
          <p:cNvSpPr txBox="1"/>
          <p:nvPr/>
        </p:nvSpPr>
        <p:spPr>
          <a:xfrm>
            <a:off x="571500" y="6467452"/>
            <a:ext cx="3771900" cy="12311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chorCtr="0">
            <a:spAutoFit/>
          </a:bodyPr>
          <a:lstStyle>
            <a:lvl1pPr algn="l">
              <a:lnSpc>
                <a:spcPct val="110000"/>
              </a:lnSpc>
              <a:spcBef>
                <a:spcPts val="1200"/>
              </a:spcBef>
              <a:defRPr sz="1600">
                <a:solidFill>
                  <a:srgbClr val="FFFFFF">
                    <a:alpha val="75000"/>
                  </a:srgbClr>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1"/>
                </a:solidFill>
                <a:effectLst/>
                <a:uLnTx/>
                <a:uFillTx/>
                <a:latin typeface="Avenir Next LT Com Regular" panose="020B0503020202020204" pitchFamily="34" charset="0"/>
                <a:sym typeface="Avenir Next LT Com Regular"/>
              </a:rPr>
              <a:t>© 2025 Capital Group. All rights reserved. </a:t>
            </a:r>
          </a:p>
        </p:txBody>
      </p:sp>
    </p:spTree>
    <p:extLst>
      <p:ext uri="{BB962C8B-B14F-4D97-AF65-F5344CB8AC3E}">
        <p14:creationId xmlns:p14="http://schemas.microsoft.com/office/powerpoint/2010/main" val="3563283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bg/>
                                          </p:spTgt>
                                        </p:tgtEl>
                                        <p:attrNameLst>
                                          <p:attrName>style.visibility</p:attrName>
                                        </p:attrNameLst>
                                      </p:cBhvr>
                                      <p:to>
                                        <p:strVal val="visible"/>
                                      </p:to>
                                    </p:set>
                                    <p:animEffect transition="in" filter="fade">
                                      <p:cBhvr>
                                        <p:cTn id="10" dur="500"/>
                                        <p:tgtEl>
                                          <p:spTgt spid="6">
                                            <p:bg/>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F9853F-02DC-E4E4-F950-A8775150D710}"/>
              </a:ext>
              <a:ext uri="{C183D7F6-B498-43B3-948B-1728B52AA6E4}">
                <adec:decorative xmlns:adec="http://schemas.microsoft.com/office/drawing/2017/decorative" val="1"/>
              </a:ext>
            </a:extLst>
          </p:cNvPr>
          <p:cNvSpPr/>
          <p:nvPr/>
        </p:nvSpPr>
        <p:spPr>
          <a:xfrm>
            <a:off x="0" y="0"/>
            <a:ext cx="4713514" cy="685800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E1D4CC7C-9E19-0BAD-9537-FF40820E317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713514" y="6804"/>
            <a:ext cx="7477117" cy="6844391"/>
          </a:xfrm>
          <a:prstGeom prst="rect">
            <a:avLst/>
          </a:prstGeom>
        </p:spPr>
      </p:pic>
      <p:sp>
        <p:nvSpPr>
          <p:cNvPr id="7" name="Title 6">
            <a:extLst>
              <a:ext uri="{FF2B5EF4-FFF2-40B4-BE49-F238E27FC236}">
                <a16:creationId xmlns:a16="http://schemas.microsoft.com/office/drawing/2014/main" id="{991806D3-18EB-646F-B847-DC02A5FAEF3A}"/>
              </a:ext>
              <a:ext uri="{C183D7F6-B498-43B3-948B-1728B52AA6E4}">
                <adec:decorative xmlns:adec="http://schemas.microsoft.com/office/drawing/2017/decorative" val="0"/>
              </a:ext>
            </a:extLst>
          </p:cNvPr>
          <p:cNvSpPr>
            <a:spLocks noGrp="1"/>
          </p:cNvSpPr>
          <p:nvPr>
            <p:ph type="title"/>
          </p:nvPr>
        </p:nvSpPr>
        <p:spPr>
          <a:xfrm>
            <a:off x="583221" y="1497330"/>
            <a:ext cx="4315350" cy="2387615"/>
          </a:xfrm>
        </p:spPr>
        <p:txBody>
          <a:bodyPr/>
          <a:lstStyle/>
          <a:p>
            <a:r>
              <a:rPr lang="en-US" sz="5500" dirty="0">
                <a:solidFill>
                  <a:srgbClr val="0A3266"/>
                </a:solidFill>
              </a:rPr>
              <a:t>Envision </a:t>
            </a:r>
            <a:r>
              <a:rPr lang="en-US" sz="5500" b="0" dirty="0">
                <a:solidFill>
                  <a:srgbClr val="0A3266"/>
                </a:solidFill>
              </a:rPr>
              <a:t>the </a:t>
            </a:r>
            <a:br>
              <a:rPr lang="en-US" sz="5500" b="0" dirty="0">
                <a:solidFill>
                  <a:srgbClr val="0A3266"/>
                </a:solidFill>
              </a:rPr>
            </a:br>
            <a:r>
              <a:rPr lang="en-US" sz="5500" b="0" dirty="0">
                <a:solidFill>
                  <a:srgbClr val="0A3266"/>
                </a:solidFill>
              </a:rPr>
              <a:t>retirement </a:t>
            </a:r>
            <a:br>
              <a:rPr lang="en-US" sz="5500" dirty="0">
                <a:solidFill>
                  <a:srgbClr val="0A3266"/>
                </a:solidFill>
              </a:rPr>
            </a:br>
            <a:r>
              <a:rPr lang="en-US" sz="5500" dirty="0">
                <a:solidFill>
                  <a:srgbClr val="0A3266"/>
                </a:solidFill>
              </a:rPr>
              <a:t>you want</a:t>
            </a:r>
          </a:p>
        </p:txBody>
      </p:sp>
      <p:sp>
        <p:nvSpPr>
          <p:cNvPr id="11" name="Slide Number Placeholder 3">
            <a:extLst>
              <a:ext uri="{FF2B5EF4-FFF2-40B4-BE49-F238E27FC236}">
                <a16:creationId xmlns:a16="http://schemas.microsoft.com/office/drawing/2014/main" id="{7977FCCD-E1E5-B84E-B1AD-4FB9C4B2EF37}"/>
              </a:ext>
              <a:ext uri="{C183D7F6-B498-43B3-948B-1728B52AA6E4}">
                <adec:decorative xmlns:adec="http://schemas.microsoft.com/office/drawing/2017/decorative" val="1"/>
              </a:ext>
            </a:extLst>
          </p:cNvPr>
          <p:cNvSpPr>
            <a:spLocks noGrp="1"/>
          </p:cNvSpPr>
          <p:nvPr>
            <p:ph type="sldNum" sz="quarter" idx="2"/>
          </p:nvPr>
        </p:nvSpPr>
        <p:spPr/>
        <p:txBody>
          <a:bodyPr/>
          <a:lstStyle/>
          <a:p>
            <a:pPr lvl="0"/>
            <a:fld id="{86CB4B4D-7CA3-9044-876B-883B54F8677D}" type="slidenum">
              <a:rPr lang="en-US" noProof="0" smtClean="0">
                <a:solidFill>
                  <a:schemeClr val="bg1"/>
                </a:solidFill>
              </a:rPr>
              <a:pPr lvl="0"/>
              <a:t>2</a:t>
            </a:fld>
            <a:endParaRPr lang="en-US" noProof="0" dirty="0">
              <a:solidFill>
                <a:schemeClr val="bg1"/>
              </a:solidFill>
            </a:endParaRPr>
          </a:p>
        </p:txBody>
      </p:sp>
    </p:spTree>
    <p:extLst>
      <p:ext uri="{BB962C8B-B14F-4D97-AF65-F5344CB8AC3E}">
        <p14:creationId xmlns:p14="http://schemas.microsoft.com/office/powerpoint/2010/main" val="356149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0B0D34-4F86-9366-98CA-BA2707A48BE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257550" y="-20200"/>
            <a:ext cx="8934450" cy="6878200"/>
          </a:xfrm>
          <a:prstGeom prst="rect">
            <a:avLst/>
          </a:prstGeom>
        </p:spPr>
      </p:pic>
      <p:sp>
        <p:nvSpPr>
          <p:cNvPr id="12" name="Rectangle 11">
            <a:extLst>
              <a:ext uri="{FF2B5EF4-FFF2-40B4-BE49-F238E27FC236}">
                <a16:creationId xmlns:a16="http://schemas.microsoft.com/office/drawing/2014/main" id="{A808998D-052B-5344-B920-BADF2E43A912}"/>
              </a:ext>
              <a:ext uri="{C183D7F6-B498-43B3-948B-1728B52AA6E4}">
                <adec:decorative xmlns:adec="http://schemas.microsoft.com/office/drawing/2017/decorative" val="1"/>
              </a:ext>
            </a:extLst>
          </p:cNvPr>
          <p:cNvSpPr/>
          <p:nvPr/>
        </p:nvSpPr>
        <p:spPr>
          <a:xfrm>
            <a:off x="0" y="-20200"/>
            <a:ext cx="4724399" cy="68782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 name="Title 2">
            <a:extLst>
              <a:ext uri="{FF2B5EF4-FFF2-40B4-BE49-F238E27FC236}">
                <a16:creationId xmlns:a16="http://schemas.microsoft.com/office/drawing/2014/main" id="{FF22C843-14EE-87CE-5EA2-9AC93711FDDB}"/>
              </a:ext>
            </a:extLst>
          </p:cNvPr>
          <p:cNvSpPr>
            <a:spLocks noGrp="1"/>
          </p:cNvSpPr>
          <p:nvPr>
            <p:ph type="title"/>
          </p:nvPr>
        </p:nvSpPr>
        <p:spPr>
          <a:xfrm>
            <a:off x="553933" y="2294231"/>
            <a:ext cx="3763488" cy="2886456"/>
          </a:xfrm>
        </p:spPr>
        <p:txBody>
          <a:bodyPr/>
          <a:lstStyle/>
          <a:p>
            <a:pPr rtl="0" fontAlgn="auto" latinLnBrk="0" hangingPunct="1"/>
            <a:r>
              <a:rPr lang="en-US" sz="9600" b="1" i="0" kern="1200" spc="0" baseline="0" dirty="0">
                <a:ln>
                  <a:noFill/>
                </a:ln>
                <a:solidFill>
                  <a:srgbClr val="FFFFFF"/>
                </a:solidFill>
                <a:effectLst/>
                <a:latin typeface="AvenirNext LT Com Medium" panose="020B0503020202020204" pitchFamily="34" charset="0"/>
                <a:ea typeface="Avenir Next LT Com Regular" panose="020B0503020202020204" pitchFamily="34" charset="0"/>
                <a:cs typeface="Avenir Next LT Com Regular" panose="020B0503020202020204" pitchFamily="34" charset="0"/>
              </a:rPr>
              <a:t>40</a:t>
            </a:r>
            <a:r>
              <a:rPr lang="en-US" sz="7000" b="1" i="0" kern="1200" spc="0" baseline="0" dirty="0">
                <a:ln>
                  <a:noFill/>
                </a:ln>
                <a:solidFill>
                  <a:srgbClr val="FFFFFF"/>
                </a:solidFill>
                <a:effectLst/>
                <a:latin typeface="AvenirNext LT Com Medium" panose="020B0503020202020204" pitchFamily="34" charset="0"/>
                <a:ea typeface="Avenir Next LT Com Regular" panose="020B0503020202020204" pitchFamily="34" charset="0"/>
                <a:cs typeface="Avenir Next LT Com Regular" panose="020B0503020202020204" pitchFamily="34" charset="0"/>
              </a:rPr>
              <a:t>%</a:t>
            </a:r>
            <a:endParaRPr lang="en-US" dirty="0">
              <a:effectLst/>
            </a:endParaRPr>
          </a:p>
          <a:p>
            <a:pPr rtl="0" fontAlgn="auto" latinLnBrk="0" hangingPunct="1"/>
            <a:r>
              <a:rPr lang="en-US" sz="2400" b="0" i="0" kern="120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of an average worker’s income may be replaced by Social Security in retirement.</a:t>
            </a:r>
            <a:endParaRPr lang="en-US" dirty="0">
              <a:effectLst/>
            </a:endParaRPr>
          </a:p>
          <a:p>
            <a:pPr rtl="0" fontAlgn="auto" latinLnBrk="0" hangingPunct="1"/>
            <a:br>
              <a:rPr lang="en-US" sz="2800" b="1" i="0" kern="1200" spc="0" baseline="0" dirty="0">
                <a:ln>
                  <a:noFill/>
                </a:ln>
                <a:solidFill>
                  <a:srgbClr val="7BD0E2"/>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br>
            <a:r>
              <a:rPr lang="en-US" sz="2800" b="1" i="0" kern="1200" spc="0" baseline="0" dirty="0">
                <a:ln>
                  <a:noFill/>
                </a:ln>
                <a:solidFill>
                  <a:srgbClr val="7BD0E2"/>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The rest is up to you.</a:t>
            </a:r>
            <a:endParaRPr lang="en-US" dirty="0">
              <a:effectLst/>
            </a:endParaRPr>
          </a:p>
        </p:txBody>
      </p:sp>
      <p:cxnSp>
        <p:nvCxnSpPr>
          <p:cNvPr id="13" name="Straight Connector 12">
            <a:extLst>
              <a:ext uri="{FF2B5EF4-FFF2-40B4-BE49-F238E27FC236}">
                <a16:creationId xmlns:a16="http://schemas.microsoft.com/office/drawing/2014/main" id="{3197094F-0A97-AF85-2E63-08105040E8B1}"/>
              </a:ext>
              <a:ext uri="{C183D7F6-B498-43B3-948B-1728B52AA6E4}">
                <adec:decorative xmlns:adec="http://schemas.microsoft.com/office/drawing/2017/decorative" val="1"/>
              </a:ext>
            </a:extLst>
          </p:cNvPr>
          <p:cNvCxnSpPr/>
          <p:nvPr/>
        </p:nvCxnSpPr>
        <p:spPr>
          <a:xfrm>
            <a:off x="475184" y="4574364"/>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7" name="Footer Placeholder 2">
            <a:extLst>
              <a:ext uri="{FF2B5EF4-FFF2-40B4-BE49-F238E27FC236}">
                <a16:creationId xmlns:a16="http://schemas.microsoft.com/office/drawing/2014/main" id="{9D515138-44BA-71AF-4702-0CD94B02739F}"/>
              </a:ext>
            </a:extLst>
          </p:cNvPr>
          <p:cNvSpPr txBox="1">
            <a:spLocks/>
          </p:cNvSpPr>
          <p:nvPr/>
        </p:nvSpPr>
        <p:spPr>
          <a:xfrm>
            <a:off x="571559" y="6088079"/>
            <a:ext cx="11048941" cy="323634"/>
          </a:xfrm>
          <a:prstGeom prst="rect">
            <a:avLst/>
          </a:prstGeom>
        </p:spPr>
        <p:txBody>
          <a:bodyPr lIns="0" tIns="0" rIns="0" bIns="0"/>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gn="l" hangingPunct="1">
              <a:lnSpc>
                <a:spcPts val="900"/>
              </a:lnSpc>
            </a:pPr>
            <a:r>
              <a:rPr lang="en-US" sz="800" dirty="0">
                <a:solidFill>
                  <a:schemeClr val="bg1"/>
                </a:solidFill>
              </a:rPr>
              <a:t>Source: Social Security Administration, “Retirement Ready, </a:t>
            </a:r>
            <a:br>
              <a:rPr lang="en-US" sz="800" dirty="0">
                <a:solidFill>
                  <a:schemeClr val="bg1"/>
                </a:solidFill>
              </a:rPr>
            </a:br>
            <a:r>
              <a:rPr lang="en-US" sz="800" dirty="0">
                <a:solidFill>
                  <a:schemeClr val="bg1"/>
                </a:solidFill>
              </a:rPr>
              <a:t>Fact Sheet For Workers Ages 61-69,” February 2025.</a:t>
            </a:r>
          </a:p>
        </p:txBody>
      </p:sp>
      <p:sp>
        <p:nvSpPr>
          <p:cNvPr id="10" name="Slide Number Placeholder 3">
            <a:extLst>
              <a:ext uri="{FF2B5EF4-FFF2-40B4-BE49-F238E27FC236}">
                <a16:creationId xmlns:a16="http://schemas.microsoft.com/office/drawing/2014/main" id="{9D3174FF-B378-3E4A-A8C4-B3ED820B2EC1}"/>
              </a:ext>
              <a:ext uri="{C183D7F6-B498-43B3-948B-1728B52AA6E4}">
                <adec:decorative xmlns:adec="http://schemas.microsoft.com/office/drawing/2017/decorative" val="1"/>
              </a:ext>
            </a:extLst>
          </p:cNvPr>
          <p:cNvSpPr txBox="1">
            <a:spLocks/>
          </p:cNvSpPr>
          <p:nvPr/>
        </p:nvSpPr>
        <p:spPr>
          <a:xfrm>
            <a:off x="10909300" y="6464300"/>
            <a:ext cx="711200" cy="127000"/>
          </a:xfrm>
          <a:prstGeom prst="rect">
            <a:avLst/>
          </a:prstGeom>
        </p:spPr>
        <p:txBody>
          <a:bodyPr lIns="0" tIns="0" rIns="0" bIns="0" anchor="b">
            <a:noAutofit/>
          </a:bodyPr>
          <a:lstStyle>
            <a:defPPr>
              <a:defRPr lang="en-US"/>
            </a:defPPr>
            <a:lvl1pPr marL="0" algn="l" defTabSz="914400" rtl="0" eaLnBrk="1" latinLnBrk="0" hangingPunct="1">
              <a:lnSpc>
                <a:spcPct val="100000"/>
              </a:lnSpc>
              <a:spcAft>
                <a:spcPts val="300"/>
              </a:spcAft>
              <a:defRPr lang="en-US" sz="800" kern="1200" spc="0" baseline="0" dirty="0">
                <a:solidFill>
                  <a:schemeClr val="tx1"/>
                </a:solidFill>
                <a:latin typeface="+mn-lt"/>
                <a:ea typeface="AvenirNext LT Com Regular" panose="020B0503020202020204" pitchFamily="34" charset="0"/>
                <a:cs typeface="AvenirNext LT Com Regular" panose="020B0503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300"/>
              </a:spcAft>
              <a:buClrTx/>
              <a:buSzTx/>
              <a:buFontTx/>
              <a:buNone/>
              <a:tabLst/>
              <a:defRPr/>
            </a:pPr>
            <a:fld id="{86CB4B4D-7CA3-9044-876B-883B54F8677D}" type="slidenum">
              <a:rPr kumimoji="0" lang="en-IN" sz="800" b="0" i="0" u="none" strike="noStrike" kern="1200" cap="none" spc="0" normalizeH="0" baseline="0" noProof="0" smtClean="0">
                <a:ln>
                  <a:noFill/>
                </a:ln>
                <a:solidFill>
                  <a:srgbClr val="FFFFFF"/>
                </a:solidFill>
                <a:effectLst/>
                <a:uLnTx/>
                <a:uFillTx/>
                <a:latin typeface="AvenirNext LT Com Regular"/>
              </a:rPr>
              <a:pPr marL="0" marR="0" lvl="0" indent="0" algn="r" defTabSz="914400" rtl="0" eaLnBrk="1" fontAlgn="auto" latinLnBrk="0" hangingPunct="1">
                <a:lnSpc>
                  <a:spcPct val="100000"/>
                </a:lnSpc>
                <a:spcBef>
                  <a:spcPts val="0"/>
                </a:spcBef>
                <a:spcAft>
                  <a:spcPts val="300"/>
                </a:spcAft>
                <a:buClrTx/>
                <a:buSzTx/>
                <a:buFontTx/>
                <a:buNone/>
                <a:tabLst/>
                <a:defRPr/>
              </a:pPr>
              <a:t>3</a:t>
            </a:fld>
            <a:endParaRPr kumimoji="0" lang="en-IN" sz="800" b="0" i="0" u="none" strike="noStrike" kern="1200" cap="none" spc="0" normalizeH="0" baseline="0" noProof="0" dirty="0">
              <a:ln>
                <a:noFill/>
              </a:ln>
              <a:solidFill>
                <a:srgbClr val="FFFFFF"/>
              </a:solidFill>
              <a:effectLst/>
              <a:uLnTx/>
              <a:uFillTx/>
              <a:latin typeface="AvenirNext LT Com Regular"/>
            </a:endParaRPr>
          </a:p>
        </p:txBody>
      </p:sp>
    </p:spTree>
    <p:extLst>
      <p:ext uri="{BB962C8B-B14F-4D97-AF65-F5344CB8AC3E}">
        <p14:creationId xmlns:p14="http://schemas.microsoft.com/office/powerpoint/2010/main" val="98580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A3266"/>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D2E2AC-305C-950E-D208-9D9C3EAFF003}"/>
              </a:ext>
            </a:extLst>
          </p:cNvPr>
          <p:cNvSpPr>
            <a:spLocks noGrp="1"/>
          </p:cNvSpPr>
          <p:nvPr>
            <p:ph type="title"/>
          </p:nvPr>
        </p:nvSpPr>
        <p:spPr/>
        <p:txBody>
          <a:bodyPr/>
          <a:lstStyle/>
          <a:p>
            <a:r>
              <a:rPr lang="en-US" sz="2800" dirty="0">
                <a:solidFill>
                  <a:schemeClr val="bg1"/>
                </a:solidFill>
              </a:rPr>
              <a:t>Three key questions</a:t>
            </a:r>
          </a:p>
        </p:txBody>
      </p:sp>
      <p:grpSp>
        <p:nvGrpSpPr>
          <p:cNvPr id="10" name="Group 9">
            <a:extLst>
              <a:ext uri="{FF2B5EF4-FFF2-40B4-BE49-F238E27FC236}">
                <a16:creationId xmlns:a16="http://schemas.microsoft.com/office/drawing/2014/main" id="{2070A091-D293-A434-2A49-73CB485754C0}"/>
              </a:ext>
              <a:ext uri="{C183D7F6-B498-43B3-948B-1728B52AA6E4}">
                <adec:decorative xmlns:adec="http://schemas.microsoft.com/office/drawing/2017/decorative" val="1"/>
              </a:ext>
            </a:extLst>
          </p:cNvPr>
          <p:cNvGrpSpPr/>
          <p:nvPr/>
        </p:nvGrpSpPr>
        <p:grpSpPr>
          <a:xfrm>
            <a:off x="1283399" y="1893318"/>
            <a:ext cx="2078571" cy="2078571"/>
            <a:chOff x="1285875" y="1893318"/>
            <a:chExt cx="2078571" cy="2078571"/>
          </a:xfrm>
        </p:grpSpPr>
        <p:sp>
          <p:nvSpPr>
            <p:cNvPr id="28" name="Oval 27">
              <a:extLst>
                <a:ext uri="{FF2B5EF4-FFF2-40B4-BE49-F238E27FC236}">
                  <a16:creationId xmlns:a16="http://schemas.microsoft.com/office/drawing/2014/main" id="{33F5CFB6-F9E0-76D6-F8C3-62B33A09C11C}"/>
                </a:ext>
              </a:extLst>
            </p:cNvPr>
            <p:cNvSpPr/>
            <p:nvPr/>
          </p:nvSpPr>
          <p:spPr>
            <a:xfrm>
              <a:off x="1285875"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1" name="Picture 30">
              <a:extLst>
                <a:ext uri="{FF2B5EF4-FFF2-40B4-BE49-F238E27FC236}">
                  <a16:creationId xmlns:a16="http://schemas.microsoft.com/office/drawing/2014/main" id="{58DA8FE1-677D-1C1A-8FCD-A837F75516E9}"/>
                </a:ext>
              </a:extLst>
            </p:cNvPr>
            <p:cNvPicPr>
              <a:picLocks noChangeAspect="1"/>
            </p:cNvPicPr>
            <p:nvPr/>
          </p:nvPicPr>
          <p:blipFill>
            <a:blip r:embed="rId3"/>
            <a:stretch>
              <a:fillRect/>
            </a:stretch>
          </p:blipFill>
          <p:spPr>
            <a:xfrm>
              <a:off x="1740417" y="2119198"/>
              <a:ext cx="1102429" cy="1538808"/>
            </a:xfrm>
            <a:prstGeom prst="rect">
              <a:avLst/>
            </a:prstGeom>
          </p:spPr>
        </p:pic>
      </p:grpSp>
      <p:sp>
        <p:nvSpPr>
          <p:cNvPr id="8" name="TextBox 7">
            <a:extLst>
              <a:ext uri="{FF2B5EF4-FFF2-40B4-BE49-F238E27FC236}">
                <a16:creationId xmlns:a16="http://schemas.microsoft.com/office/drawing/2014/main" id="{FD6F6355-2E7B-5092-4430-15D965824CA9}"/>
              </a:ext>
            </a:extLst>
          </p:cNvPr>
          <p:cNvSpPr txBox="1"/>
          <p:nvPr/>
        </p:nvSpPr>
        <p:spPr>
          <a:xfrm>
            <a:off x="1240389" y="4197769"/>
            <a:ext cx="2164591" cy="615553"/>
          </a:xfrm>
          <a:prstGeom prst="rect">
            <a:avLst/>
          </a:prstGeom>
          <a:ln w="12700">
            <a:miter lim="400000"/>
          </a:ln>
        </p:spPr>
        <p:txBody>
          <a:bodyPr wrap="square" lIns="0" tIns="0" rIns="0" bIns="0" rtlCol="0">
            <a:spAutoFit/>
          </a:bodyPr>
          <a:lstStyle/>
          <a:p>
            <a:pPr algn="ctr"/>
            <a:r>
              <a:rPr lang="en-US" sz="2000" b="1" kern="0" dirty="0">
                <a:solidFill>
                  <a:schemeClr val="bg1"/>
                </a:solidFill>
                <a:latin typeface="AvenirNext LT Com Regular" panose="020B0503020202020204" pitchFamily="34" charset="0"/>
                <a:sym typeface="Avenir Next LT Com Regular"/>
              </a:rPr>
              <a:t>How much should </a:t>
            </a:r>
            <a:br>
              <a:rPr lang="en-US" sz="2000" b="1" kern="0" dirty="0">
                <a:solidFill>
                  <a:schemeClr val="bg1"/>
                </a:solidFill>
                <a:latin typeface="AvenirNext LT Com Regular" panose="020B0503020202020204" pitchFamily="34" charset="0"/>
                <a:sym typeface="Avenir Next LT Com Regular"/>
              </a:rPr>
            </a:br>
            <a:r>
              <a:rPr lang="en-US" sz="2000" b="1" kern="0" dirty="0">
                <a:solidFill>
                  <a:schemeClr val="bg1"/>
                </a:solidFill>
                <a:latin typeface="AvenirNext LT Com Regular" panose="020B0503020202020204" pitchFamily="34" charset="0"/>
                <a:sym typeface="Avenir Next LT Com Regular"/>
              </a:rPr>
              <a:t>I contribute?</a:t>
            </a:r>
          </a:p>
        </p:txBody>
      </p:sp>
      <p:grpSp>
        <p:nvGrpSpPr>
          <p:cNvPr id="6" name="Group 5">
            <a:extLst>
              <a:ext uri="{FF2B5EF4-FFF2-40B4-BE49-F238E27FC236}">
                <a16:creationId xmlns:a16="http://schemas.microsoft.com/office/drawing/2014/main" id="{E6CB2862-5013-B973-363B-F1C740DD730B}"/>
              </a:ext>
              <a:ext uri="{C183D7F6-B498-43B3-948B-1728B52AA6E4}">
                <adec:decorative xmlns:adec="http://schemas.microsoft.com/office/drawing/2017/decorative" val="1"/>
              </a:ext>
            </a:extLst>
          </p:cNvPr>
          <p:cNvGrpSpPr/>
          <p:nvPr/>
        </p:nvGrpSpPr>
        <p:grpSpPr>
          <a:xfrm>
            <a:off x="5099726" y="1893318"/>
            <a:ext cx="2078571" cy="2078571"/>
            <a:chOff x="5029200" y="1893318"/>
            <a:chExt cx="2078571" cy="2078571"/>
          </a:xfrm>
        </p:grpSpPr>
        <p:sp>
          <p:nvSpPr>
            <p:cNvPr id="29" name="Oval 28">
              <a:extLst>
                <a:ext uri="{FF2B5EF4-FFF2-40B4-BE49-F238E27FC236}">
                  <a16:creationId xmlns:a16="http://schemas.microsoft.com/office/drawing/2014/main" id="{9054D171-6C4D-5E05-46EE-FEAC51421584}"/>
                </a:ext>
              </a:extLst>
            </p:cNvPr>
            <p:cNvSpPr/>
            <p:nvPr/>
          </p:nvSpPr>
          <p:spPr>
            <a:xfrm>
              <a:off x="5029200"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2" name="Picture 31">
              <a:extLst>
                <a:ext uri="{FF2B5EF4-FFF2-40B4-BE49-F238E27FC236}">
                  <a16:creationId xmlns:a16="http://schemas.microsoft.com/office/drawing/2014/main" id="{DB086826-7B95-8307-1C79-D8AF91114BDF}"/>
                </a:ext>
              </a:extLst>
            </p:cNvPr>
            <p:cNvPicPr>
              <a:picLocks noChangeAspect="1"/>
            </p:cNvPicPr>
            <p:nvPr/>
          </p:nvPicPr>
          <p:blipFill>
            <a:blip r:embed="rId4"/>
            <a:stretch>
              <a:fillRect/>
            </a:stretch>
          </p:blipFill>
          <p:spPr>
            <a:xfrm>
              <a:off x="5513752" y="2351950"/>
              <a:ext cx="1418171" cy="1240900"/>
            </a:xfrm>
            <a:prstGeom prst="rect">
              <a:avLst/>
            </a:prstGeom>
          </p:spPr>
        </p:pic>
      </p:grpSp>
      <p:sp>
        <p:nvSpPr>
          <p:cNvPr id="18" name="TextBox 17">
            <a:extLst>
              <a:ext uri="{FF2B5EF4-FFF2-40B4-BE49-F238E27FC236}">
                <a16:creationId xmlns:a16="http://schemas.microsoft.com/office/drawing/2014/main" id="{C46FE80B-2C87-DAE7-2442-074E6F85CC90}"/>
              </a:ext>
            </a:extLst>
          </p:cNvPr>
          <p:cNvSpPr txBox="1"/>
          <p:nvPr/>
        </p:nvSpPr>
        <p:spPr>
          <a:xfrm>
            <a:off x="5002461" y="4197769"/>
            <a:ext cx="2273100" cy="654153"/>
          </a:xfrm>
          <a:prstGeom prst="rect">
            <a:avLst/>
          </a:prstGeom>
          <a:ln w="12700">
            <a:miter lim="400000"/>
          </a:ln>
        </p:spPr>
        <p:txBody>
          <a:bodyPr wrap="square" lIns="0" tIns="0" rIns="0" bIns="0" rtlCol="0">
            <a:spAutoFit/>
          </a:bodyPr>
          <a:lstStyle/>
          <a:p>
            <a:pPr lvl="0" algn="ctr" defTabSz="228600">
              <a:lnSpc>
                <a:spcPct val="110000"/>
              </a:lnSpc>
              <a:spcBef>
                <a:spcPts val="600"/>
              </a:spcBef>
              <a:defRPr/>
            </a:pPr>
            <a:r>
              <a:rPr lang="en-US" sz="2000" b="1" kern="0" dirty="0">
                <a:solidFill>
                  <a:schemeClr val="bg1"/>
                </a:solidFill>
                <a:latin typeface="AvenirNext LT Com Regular" panose="020B0503020202020204" pitchFamily="34" charset="0"/>
                <a:sym typeface="Avenir Next LT Com Regular"/>
              </a:rPr>
              <a:t>What funds should </a:t>
            </a:r>
            <a:br>
              <a:rPr lang="en-US" sz="2000" b="1" kern="0" dirty="0">
                <a:solidFill>
                  <a:schemeClr val="bg1"/>
                </a:solidFill>
                <a:latin typeface="AvenirNext LT Com Regular" panose="020B0503020202020204" pitchFamily="34" charset="0"/>
                <a:sym typeface="Avenir Next LT Com Regular"/>
              </a:rPr>
            </a:br>
            <a:r>
              <a:rPr lang="en-US" sz="2000" b="1" kern="0" dirty="0">
                <a:solidFill>
                  <a:schemeClr val="bg1"/>
                </a:solidFill>
                <a:latin typeface="AvenirNext LT Com Regular" panose="020B0503020202020204" pitchFamily="34" charset="0"/>
                <a:sym typeface="Avenir Next LT Com Regular"/>
              </a:rPr>
              <a:t>I invest in?</a:t>
            </a:r>
          </a:p>
        </p:txBody>
      </p:sp>
      <p:grpSp>
        <p:nvGrpSpPr>
          <p:cNvPr id="9" name="Group 8">
            <a:extLst>
              <a:ext uri="{FF2B5EF4-FFF2-40B4-BE49-F238E27FC236}">
                <a16:creationId xmlns:a16="http://schemas.microsoft.com/office/drawing/2014/main" id="{4120EEEC-0BBC-96E9-4E96-59AC8753D28D}"/>
              </a:ext>
              <a:ext uri="{C183D7F6-B498-43B3-948B-1728B52AA6E4}">
                <adec:decorative xmlns:adec="http://schemas.microsoft.com/office/drawing/2017/decorative" val="1"/>
              </a:ext>
            </a:extLst>
          </p:cNvPr>
          <p:cNvGrpSpPr/>
          <p:nvPr/>
        </p:nvGrpSpPr>
        <p:grpSpPr>
          <a:xfrm>
            <a:off x="8873041" y="1893318"/>
            <a:ext cx="2078571" cy="2078571"/>
            <a:chOff x="8786812" y="1893318"/>
            <a:chExt cx="2078571" cy="2078571"/>
          </a:xfrm>
        </p:grpSpPr>
        <p:sp>
          <p:nvSpPr>
            <p:cNvPr id="30" name="Oval 29">
              <a:extLst>
                <a:ext uri="{FF2B5EF4-FFF2-40B4-BE49-F238E27FC236}">
                  <a16:creationId xmlns:a16="http://schemas.microsoft.com/office/drawing/2014/main" id="{83C0A978-D8F3-094C-C7B3-12412EC6F135}"/>
                </a:ext>
              </a:extLst>
            </p:cNvPr>
            <p:cNvSpPr/>
            <p:nvPr/>
          </p:nvSpPr>
          <p:spPr>
            <a:xfrm>
              <a:off x="8786812"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4" name="Picture 3">
              <a:extLst>
                <a:ext uri="{FF2B5EF4-FFF2-40B4-BE49-F238E27FC236}">
                  <a16:creationId xmlns:a16="http://schemas.microsoft.com/office/drawing/2014/main" id="{189363C4-9666-D937-7BF2-29A71AC61330}"/>
                </a:ext>
              </a:extLst>
            </p:cNvPr>
            <p:cNvPicPr>
              <a:picLocks noChangeAspect="1"/>
            </p:cNvPicPr>
            <p:nvPr/>
          </p:nvPicPr>
          <p:blipFill>
            <a:blip r:embed="rId5"/>
            <a:stretch>
              <a:fillRect/>
            </a:stretch>
          </p:blipFill>
          <p:spPr>
            <a:xfrm>
              <a:off x="9109671" y="2351949"/>
              <a:ext cx="1448220" cy="1148589"/>
            </a:xfrm>
            <a:prstGeom prst="rect">
              <a:avLst/>
            </a:prstGeom>
          </p:spPr>
        </p:pic>
      </p:grpSp>
      <p:sp>
        <p:nvSpPr>
          <p:cNvPr id="19" name="TextBox 18">
            <a:extLst>
              <a:ext uri="{FF2B5EF4-FFF2-40B4-BE49-F238E27FC236}">
                <a16:creationId xmlns:a16="http://schemas.microsoft.com/office/drawing/2014/main" id="{176606DC-7F06-7CBD-AE70-9C47286B8E29}"/>
              </a:ext>
            </a:extLst>
          </p:cNvPr>
          <p:cNvSpPr txBox="1"/>
          <p:nvPr/>
        </p:nvSpPr>
        <p:spPr>
          <a:xfrm>
            <a:off x="9108672" y="4197769"/>
            <a:ext cx="1607308" cy="654153"/>
          </a:xfrm>
          <a:prstGeom prst="rect">
            <a:avLst/>
          </a:prstGeom>
          <a:ln w="12700">
            <a:miter lim="400000"/>
          </a:ln>
        </p:spPr>
        <p:txBody>
          <a:bodyPr wrap="square" lIns="0" tIns="0" rIns="0" bIns="0" rtlCol="0">
            <a:spAutoFit/>
          </a:bodyPr>
          <a:lstStyle/>
          <a:p>
            <a:pPr lvl="0" algn="ctr" defTabSz="228600">
              <a:lnSpc>
                <a:spcPct val="110000"/>
              </a:lnSpc>
              <a:spcBef>
                <a:spcPts val="600"/>
              </a:spcBef>
              <a:defRPr/>
            </a:pPr>
            <a:r>
              <a:rPr lang="en-US" sz="2000" b="1" kern="0" dirty="0">
                <a:solidFill>
                  <a:schemeClr val="bg1"/>
                </a:solidFill>
                <a:latin typeface="AvenirNext LT Com Regular" panose="020B0503020202020204" pitchFamily="34" charset="0"/>
                <a:sym typeface="Avenir Next LT Com Regular"/>
              </a:rPr>
              <a:t>How do I stay </a:t>
            </a:r>
            <a:br>
              <a:rPr lang="en-US" sz="2000" b="1" kern="0" dirty="0">
                <a:solidFill>
                  <a:schemeClr val="bg1"/>
                </a:solidFill>
                <a:latin typeface="AvenirNext LT Com Regular" panose="020B0503020202020204" pitchFamily="34" charset="0"/>
                <a:sym typeface="Avenir Next LT Com Regular"/>
              </a:rPr>
            </a:br>
            <a:r>
              <a:rPr lang="en-US" sz="2000" b="1" kern="0" dirty="0">
                <a:solidFill>
                  <a:schemeClr val="bg1"/>
                </a:solidFill>
                <a:latin typeface="AvenirNext LT Com Regular" panose="020B0503020202020204" pitchFamily="34" charset="0"/>
                <a:sym typeface="Avenir Next LT Com Regular"/>
              </a:rPr>
              <a:t>the course?</a:t>
            </a:r>
          </a:p>
        </p:txBody>
      </p:sp>
      <p:sp>
        <p:nvSpPr>
          <p:cNvPr id="880" name="Slide Number">
            <a:extLs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olidFill>
                  <a:schemeClr val="bg1"/>
                </a:solidFill>
                <a:sym typeface="Avenir Next LT Com Regular"/>
              </a:rPr>
              <a:pPr lvl="0"/>
              <a:t>4</a:t>
            </a:fld>
            <a:endParaRPr lang="en-US" noProof="0" dirty="0">
              <a:solidFill>
                <a:schemeClr val="bg1"/>
              </a:solidFill>
              <a:sym typeface="Avenir Next LT Com Regular"/>
            </a:endParaRPr>
          </a:p>
        </p:txBody>
      </p:sp>
    </p:spTree>
    <p:extLst>
      <p:ext uri="{BB962C8B-B14F-4D97-AF65-F5344CB8AC3E}">
        <p14:creationId xmlns:p14="http://schemas.microsoft.com/office/powerpoint/2010/main" val="2226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A3266"/>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4C49629-2ADB-9E6C-C045-2445D52DD219}"/>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0"/>
            <a:ext cx="12941169" cy="6858001"/>
          </a:xfrm>
          <a:prstGeom prst="rect">
            <a:avLst/>
          </a:prstGeom>
        </p:spPr>
      </p:pic>
      <p:sp>
        <p:nvSpPr>
          <p:cNvPr id="2" name="Title 1">
            <a:extLst>
              <a:ext uri="{FF2B5EF4-FFF2-40B4-BE49-F238E27FC236}">
                <a16:creationId xmlns:a16="http://schemas.microsoft.com/office/drawing/2014/main" id="{75639C57-053F-5D33-296C-3E76377ACD08}"/>
              </a:ext>
            </a:extLst>
          </p:cNvPr>
          <p:cNvSpPr>
            <a:spLocks noGrp="1"/>
          </p:cNvSpPr>
          <p:nvPr>
            <p:ph type="title"/>
          </p:nvPr>
        </p:nvSpPr>
        <p:spPr>
          <a:xfrm>
            <a:off x="571498" y="1423147"/>
            <a:ext cx="4073654" cy="838200"/>
          </a:xfrm>
        </p:spPr>
        <p:txBody>
          <a:bodyPr/>
          <a:lstStyle/>
          <a:p>
            <a:pPr rtl="0" eaLnBrk="1" fontAlgn="auto" latinLnBrk="0" hangingPunct="1"/>
            <a:r>
              <a:rPr lang="en-US" sz="3600" b="1" i="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How much should </a:t>
            </a:r>
            <a:br>
              <a:rPr lang="en-US" sz="3600" b="1" i="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br>
            <a:r>
              <a:rPr lang="en-US" sz="3600" b="1" i="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I contribute?</a:t>
            </a:r>
            <a:endParaRPr lang="en-US" dirty="0">
              <a:effectLst/>
            </a:endParaRPr>
          </a:p>
        </p:txBody>
      </p:sp>
      <p:sp>
        <p:nvSpPr>
          <p:cNvPr id="20" name="TextBox 19">
            <a:extLst>
              <a:ext uri="{FF2B5EF4-FFF2-40B4-BE49-F238E27FC236}">
                <a16:creationId xmlns:a16="http://schemas.microsoft.com/office/drawing/2014/main" id="{40607BE2-5E9B-E7F4-697D-3CDCDCDB5012}"/>
              </a:ext>
            </a:extLst>
          </p:cNvPr>
          <p:cNvSpPr txBox="1"/>
          <p:nvPr/>
        </p:nvSpPr>
        <p:spPr>
          <a:xfrm>
            <a:off x="571499" y="2442111"/>
            <a:ext cx="3684816" cy="1915909"/>
          </a:xfrm>
          <a:prstGeom prst="rect">
            <a:avLst/>
          </a:prstGeom>
          <a:ln w="12700">
            <a:miter lim="400000"/>
          </a:ln>
        </p:spPr>
        <p:txBody>
          <a:bodyPr wrap="square" lIns="0" tIns="0" rIns="0" bIns="0" rtlCol="0">
            <a:spAutoFit/>
          </a:bodyPr>
          <a:lstStyle/>
          <a:p>
            <a:pPr marL="0" marR="0" lvl="0" indent="0" algn="l" defTabSz="914400" eaLnBrk="1" fontAlgn="auto" latinLnBrk="0" hangingPunct="1">
              <a:lnSpc>
                <a:spcPct val="100000"/>
              </a:lnSpc>
              <a:spcBef>
                <a:spcPts val="0"/>
              </a:spcBef>
              <a:spcAft>
                <a:spcPts val="90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venirNext LT Com Regular" panose="020B0503020202020204" pitchFamily="34" charset="0"/>
              </a:rPr>
              <a:t>Contribute as much </a:t>
            </a:r>
            <a:br>
              <a:rPr kumimoji="0" lang="en-US" sz="2400" b="1" i="0" u="none" strike="noStrike" kern="0" cap="none" spc="0" normalizeH="0" baseline="0" noProof="0" dirty="0">
                <a:ln>
                  <a:noFill/>
                </a:ln>
                <a:solidFill>
                  <a:srgbClr val="FFFFFF"/>
                </a:solidFill>
                <a:effectLst/>
                <a:uLnTx/>
                <a:uFillTx/>
                <a:latin typeface="AvenirNext LT Com Regular" panose="020B0503020202020204" pitchFamily="34" charset="0"/>
              </a:rPr>
            </a:br>
            <a:r>
              <a:rPr kumimoji="0" lang="en-US" sz="2400" b="1" i="0" u="none" strike="noStrike" kern="0" cap="none" spc="0" normalizeH="0" baseline="0" noProof="0" dirty="0">
                <a:ln>
                  <a:noFill/>
                </a:ln>
                <a:solidFill>
                  <a:srgbClr val="FFFFFF"/>
                </a:solidFill>
                <a:effectLst/>
                <a:uLnTx/>
                <a:uFillTx/>
                <a:latin typeface="AvenirNext LT Com Regular" panose="020B0503020202020204" pitchFamily="34" charset="0"/>
              </a:rPr>
              <a:t>as you can.</a:t>
            </a:r>
            <a:endParaRPr kumimoji="0" lang="en-US" sz="2400" b="0" i="0" u="none" strike="noStrike" kern="0" cap="none" spc="0" normalizeH="0" baseline="0" noProof="0" dirty="0">
              <a:ln>
                <a:noFill/>
              </a:ln>
              <a:solidFill>
                <a:srgbClr val="FFFFFF"/>
              </a:solidFill>
              <a:effectLst/>
              <a:uLnTx/>
              <a:uFillTx/>
            </a:endParaRPr>
          </a:p>
          <a:p>
            <a:pPr lvl="0" algn="l" defTabSz="914400" hangingPunct="1">
              <a:spcAft>
                <a:spcPts val="1800"/>
              </a:spcAft>
              <a:defRPr/>
            </a:pPr>
            <a:r>
              <a:rPr lang="en-US" sz="2000" dirty="0">
                <a:solidFill>
                  <a:srgbClr val="FFFFFF"/>
                </a:solidFill>
              </a:rPr>
              <a:t>Consider aiming for at least </a:t>
            </a:r>
            <a:r>
              <a:rPr lang="en-US" sz="2000" b="1" dirty="0">
                <a:solidFill>
                  <a:srgbClr val="FFFFFF"/>
                </a:solidFill>
                <a:latin typeface="AvenirNext LT Com Regular" panose="020B0503020202020204" pitchFamily="34" charset="0"/>
              </a:rPr>
              <a:t>10%</a:t>
            </a:r>
            <a:r>
              <a:rPr lang="en-US" sz="2000" dirty="0">
                <a:solidFill>
                  <a:srgbClr val="FFFFFF"/>
                </a:solidFill>
              </a:rPr>
              <a:t> to </a:t>
            </a:r>
            <a:r>
              <a:rPr lang="en-US" sz="2000" b="1" dirty="0">
                <a:solidFill>
                  <a:srgbClr val="FFFFFF"/>
                </a:solidFill>
                <a:latin typeface="AvenirNext LT Com Regular" panose="020B0503020202020204" pitchFamily="34" charset="0"/>
              </a:rPr>
              <a:t>15%</a:t>
            </a:r>
            <a:r>
              <a:rPr lang="en-US" sz="2000" dirty="0">
                <a:solidFill>
                  <a:srgbClr val="FFFFFF"/>
                </a:solidFill>
              </a:rPr>
              <a:t> of your salary.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err="1">
              <a:ln>
                <a:noFill/>
              </a:ln>
              <a:solidFill>
                <a:sysClr val="windowText" lastClr="000000"/>
              </a:solidFill>
              <a:effectLst/>
              <a:uLnTx/>
              <a:uFillTx/>
              <a:latin typeface="AvenirNext LT Com Regular"/>
            </a:endParaRPr>
          </a:p>
        </p:txBody>
      </p:sp>
      <p:sp>
        <p:nvSpPr>
          <p:cNvPr id="18" name="Slide Number">
            <a:extLst>
              <a:ext uri="{FF2B5EF4-FFF2-40B4-BE49-F238E27FC236}">
                <a16:creationId xmlns:a16="http://schemas.microsoft.com/office/drawing/2014/main" id="{FCD4275A-DF02-62CE-D75E-C67E04098655}"/>
              </a:ext>
              <a:ext uri="{C183D7F6-B498-43B3-948B-1728B52AA6E4}">
                <adec:decorative xmlns:adec="http://schemas.microsoft.com/office/drawing/2017/decorative" val="1"/>
              </a:ext>
            </a:extLst>
          </p:cNvPr>
          <p:cNvSpPr txBox="1">
            <a:spLocks/>
          </p:cNvSpPr>
          <p:nvPr/>
        </p:nvSpPr>
        <p:spPr>
          <a:xfrm>
            <a:off x="10908792" y="6464054"/>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0" marR="0" lvl="0" indent="0" algn="r" defTabSz="2286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smtClean="0">
                <a:ln>
                  <a:noFill/>
                </a:ln>
                <a:solidFill>
                  <a:srgbClr val="FFFFFF"/>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5</a:t>
            </a:fld>
            <a:endParaRPr kumimoji="0" lang="en-US" sz="800" b="0" i="0" u="none" strike="noStrike" kern="0" cap="none" spc="0" normalizeH="0" baseline="0" noProof="0" dirty="0">
              <a:ln>
                <a:noFill/>
              </a:ln>
              <a:solidFill>
                <a:srgbClr val="FFFFFF"/>
              </a:solidFill>
              <a:effectLst/>
              <a:uLnTx/>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254520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359B2AB3-A4C3-1648-9DDE-862F76B31F87}"/>
              </a:ext>
            </a:extLst>
          </p:cNvPr>
          <p:cNvSpPr>
            <a:spLocks noGrp="1"/>
          </p:cNvSpPr>
          <p:nvPr>
            <p:ph type="title"/>
          </p:nvPr>
        </p:nvSpPr>
        <p:spPr>
          <a:xfrm>
            <a:off x="571498" y="0"/>
            <a:ext cx="11048942" cy="838200"/>
          </a:xfrm>
        </p:spPr>
        <p:txBody>
          <a:bodyPr/>
          <a:lstStyle/>
          <a:p>
            <a:r>
              <a:rPr lang="en-US" sz="2800" dirty="0">
                <a:solidFill>
                  <a:srgbClr val="0A3266"/>
                </a:solidFill>
              </a:rPr>
              <a:t>Contribute more</a:t>
            </a:r>
          </a:p>
        </p:txBody>
      </p:sp>
      <p:sp>
        <p:nvSpPr>
          <p:cNvPr id="4" name="Rectangle 3">
            <a:extLst>
              <a:ext uri="{FF2B5EF4-FFF2-40B4-BE49-F238E27FC236}">
                <a16:creationId xmlns:a16="http://schemas.microsoft.com/office/drawing/2014/main" id="{BA176A82-1D09-5930-70D9-BDD151B11DCE}"/>
              </a:ext>
              <a:ext uri="{C183D7F6-B498-43B3-948B-1728B52AA6E4}">
                <adec:decorative xmlns:adec="http://schemas.microsoft.com/office/drawing/2017/decorative" val="1"/>
              </a:ext>
            </a:extLst>
          </p:cNvPr>
          <p:cNvSpPr/>
          <p:nvPr/>
        </p:nvSpPr>
        <p:spPr>
          <a:xfrm>
            <a:off x="6724651" y="467006"/>
            <a:ext cx="4889438" cy="63583"/>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5F9E"/>
              </a:solidFill>
              <a:effectLst/>
              <a:uLnTx/>
              <a:uFillTx/>
              <a:latin typeface="AvenirNext LT Com Regular"/>
              <a:ea typeface="+mn-ea"/>
              <a:cs typeface="+mn-cs"/>
            </a:endParaRPr>
          </a:p>
        </p:txBody>
      </p:sp>
      <p:graphicFrame>
        <p:nvGraphicFramePr>
          <p:cNvPr id="2" name="Table 1">
            <a:extLst>
              <a:ext uri="{FF2B5EF4-FFF2-40B4-BE49-F238E27FC236}">
                <a16:creationId xmlns:a16="http://schemas.microsoft.com/office/drawing/2014/main" id="{8169950D-F03B-1F2E-2242-3699F41F1B2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626376988"/>
              </p:ext>
            </p:extLst>
          </p:nvPr>
        </p:nvGraphicFramePr>
        <p:xfrm>
          <a:off x="571498" y="555909"/>
          <a:ext cx="11051546" cy="5034856"/>
        </p:xfrm>
        <a:graphic>
          <a:graphicData uri="http://schemas.openxmlformats.org/drawingml/2006/table">
            <a:tbl>
              <a:tblPr firstRow="1" firstCol="1" bandRow="1">
                <a:tableStyleId>{5940675A-B579-460E-94D1-54222C63F5DA}</a:tableStyleId>
              </a:tblPr>
              <a:tblGrid>
                <a:gridCol w="922154">
                  <a:extLst>
                    <a:ext uri="{9D8B030D-6E8A-4147-A177-3AD203B41FA5}">
                      <a16:colId xmlns:a16="http://schemas.microsoft.com/office/drawing/2014/main" val="2400742957"/>
                    </a:ext>
                  </a:extLst>
                </a:gridCol>
                <a:gridCol w="2047282">
                  <a:extLst>
                    <a:ext uri="{9D8B030D-6E8A-4147-A177-3AD203B41FA5}">
                      <a16:colId xmlns:a16="http://schemas.microsoft.com/office/drawing/2014/main" val="772248413"/>
                    </a:ext>
                  </a:extLst>
                </a:gridCol>
                <a:gridCol w="3192670">
                  <a:extLst>
                    <a:ext uri="{9D8B030D-6E8A-4147-A177-3AD203B41FA5}">
                      <a16:colId xmlns:a16="http://schemas.microsoft.com/office/drawing/2014/main" val="1088239183"/>
                    </a:ext>
                  </a:extLst>
                </a:gridCol>
                <a:gridCol w="2143607">
                  <a:extLst>
                    <a:ext uri="{9D8B030D-6E8A-4147-A177-3AD203B41FA5}">
                      <a16:colId xmlns:a16="http://schemas.microsoft.com/office/drawing/2014/main" val="213886477"/>
                    </a:ext>
                  </a:extLst>
                </a:gridCol>
                <a:gridCol w="2745833">
                  <a:extLst>
                    <a:ext uri="{9D8B030D-6E8A-4147-A177-3AD203B41FA5}">
                      <a16:colId xmlns:a16="http://schemas.microsoft.com/office/drawing/2014/main" val="4292271269"/>
                    </a:ext>
                  </a:extLst>
                </a:gridCol>
              </a:tblGrid>
              <a:tr h="602050">
                <a:tc gridSpan="2">
                  <a:txBody>
                    <a:bodyPr/>
                    <a:lstStyle/>
                    <a:p>
                      <a:endParaRPr lang="en-US" dirty="0"/>
                    </a:p>
                  </a:txBody>
                  <a:tcPr>
                    <a:lnL w="12700" cmpd="sng">
                      <a:noFill/>
                    </a:lnL>
                    <a:lnR w="12700" cap="flat" cmpd="sng" algn="ctr">
                      <a:no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endParaRPr lang="en-US" dirty="0"/>
                    </a:p>
                  </a:txBody>
                  <a:tcPr>
                    <a:lnL w="12700" cmpd="sng">
                      <a:noFill/>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400"/>
                        </a:lnSpc>
                        <a:spcAft>
                          <a:spcPts val="800"/>
                        </a:spcAft>
                      </a:pPr>
                      <a:endParaRPr lang="en-IN" sz="1200" b="1" i="0" dirty="0">
                        <a:solidFill>
                          <a:schemeClr val="tx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59756" marR="59756"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400"/>
                        </a:lnSpc>
                        <a:spcAft>
                          <a:spcPts val="800"/>
                        </a:spcAft>
                      </a:pPr>
                      <a:endParaRPr lang="en-IN" sz="1200" b="0" i="0" baseline="30000" dirty="0">
                        <a:solidFill>
                          <a:schemeClr val="tx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88851514"/>
                  </a:ext>
                </a:extLst>
              </a:tr>
              <a:tr h="548640">
                <a:tc rowSpan="3">
                  <a:txBody>
                    <a:bodyPr/>
                    <a:lstStyle/>
                    <a:p>
                      <a:pPr algn="l">
                        <a:lnSpc>
                          <a:spcPts val="1400"/>
                        </a:lnSpc>
                        <a:spcAft>
                          <a:spcPts val="800"/>
                        </a:spcAft>
                      </a:pPr>
                      <a:endParaRPr lang="en-IN" sz="11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rowSpan="3">
                  <a:txBody>
                    <a:bodyPr/>
                    <a:lstStyle/>
                    <a:p>
                      <a:pPr algn="l">
                        <a:lnSpc>
                          <a:spcPts val="1400"/>
                        </a:lnSpc>
                        <a:spcAft>
                          <a:spcPts val="800"/>
                        </a:spcAft>
                      </a:pPr>
                      <a:endParaRPr lang="en-IN" sz="1200" b="1"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a:txBody>
                    <a:bodyPr/>
                    <a:lstStyle/>
                    <a:p>
                      <a:pPr algn="l">
                        <a:lnSpc>
                          <a:spcPts val="1400"/>
                        </a:lnSpc>
                        <a:spcAft>
                          <a:spcPts val="800"/>
                        </a:spcAft>
                      </a:pPr>
                      <a:endParaRPr lang="en-IN" sz="115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a:txBody>
                    <a:bodyPr/>
                    <a:lstStyle/>
                    <a:p>
                      <a:pPr indent="0" algn="ctr">
                        <a:lnSpc>
                          <a:spcPct val="100000"/>
                        </a:lnSpc>
                        <a:spcBef>
                          <a:spcPts val="0"/>
                        </a:spcBef>
                        <a:spcAft>
                          <a:spcPts val="0"/>
                        </a:spcAft>
                      </a:pPr>
                      <a:endParaRPr lang="en-IN" sz="1200" b="0" i="0" strike="noStrike" baseline="300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a:txBody>
                    <a:bodyPr/>
                    <a:lstStyle/>
                    <a:p>
                      <a:pPr marL="0" marR="0" lvl="0" indent="0" algn="ctr" defTabSz="228600" eaLnBrk="1" fontAlgn="auto" latinLnBrk="0" hangingPunct="1">
                        <a:lnSpc>
                          <a:spcPct val="100000"/>
                        </a:lnSpc>
                        <a:spcBef>
                          <a:spcPts val="0"/>
                        </a:spcBef>
                        <a:spcAft>
                          <a:spcPts val="0"/>
                        </a:spcAft>
                        <a:buClrTx/>
                        <a:buSzTx/>
                        <a:buFontTx/>
                        <a:buNone/>
                        <a:tabLst/>
                        <a:defRPr/>
                      </a:pPr>
                      <a:endParaRPr lang="en-IN" sz="1800" b="1" i="0" strike="noStrike" baseline="0" dirty="0">
                        <a:solidFill>
                          <a:schemeClr val="bg1"/>
                        </a:solidFill>
                        <a:effectLst/>
                        <a:latin typeface="AvenirNext LT Com Regular" panose="020B050302020202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extLst>
                  <a:ext uri="{0D108BD9-81ED-4DB2-BD59-A6C34878D82A}">
                    <a16:rowId xmlns:a16="http://schemas.microsoft.com/office/drawing/2014/main" val="4017644730"/>
                  </a:ext>
                </a:extLst>
              </a:tr>
              <a:tr h="813816">
                <a:tc vMerge="1">
                  <a:txBody>
                    <a:bodyPr/>
                    <a:lstStyle/>
                    <a:p>
                      <a:pPr algn="l">
                        <a:lnSpc>
                          <a:spcPts val="1400"/>
                        </a:lnSpc>
                        <a:spcAft>
                          <a:spcPts val="800"/>
                        </a:spcAft>
                      </a:pPr>
                      <a:endParaRPr lang="en-IN" sz="11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5F9E"/>
                    </a:solidFill>
                  </a:tcPr>
                </a:tc>
                <a:tc vMerge="1">
                  <a:txBody>
                    <a:bodyPr/>
                    <a:lstStyle/>
                    <a:p>
                      <a:endParaRPr lang="en-US"/>
                    </a:p>
                  </a:txBody>
                  <a:tcPr/>
                </a:tc>
                <a:tc rowSpan="2">
                  <a:txBody>
                    <a:bodyPr/>
                    <a:lstStyle/>
                    <a:p>
                      <a:pPr algn="l">
                        <a:lnSpc>
                          <a:spcPts val="1400"/>
                        </a:lnSpc>
                        <a:spcAft>
                          <a:spcPts val="800"/>
                        </a:spcAft>
                      </a:pPr>
                      <a:endParaRPr lang="en-IN" sz="115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a:txBody>
                    <a:bodyPr/>
                    <a:lstStyle/>
                    <a:p>
                      <a:pPr marL="0" marR="0" lvl="0" indent="0" algn="ctr" defTabSz="228600" eaLnBrk="1" fontAlgn="auto" latinLnBrk="0" hangingPunct="1">
                        <a:lnSpc>
                          <a:spcPct val="100000"/>
                        </a:lnSpc>
                        <a:spcBef>
                          <a:spcPts val="600"/>
                        </a:spcBef>
                        <a:spcAft>
                          <a:spcPts val="800"/>
                        </a:spcAft>
                        <a:buClrTx/>
                        <a:buSzTx/>
                        <a:buFontTx/>
                        <a:buNone/>
                        <a:tabLst/>
                        <a:defRPr/>
                      </a:pPr>
                      <a:endParaRPr lang="en-US" sz="1200" b="1" i="0" dirty="0">
                        <a:solidFill>
                          <a:schemeClr val="bg1"/>
                        </a:solidFill>
                        <a:latin typeface="AvenirNext LT Com Regular" panose="020B0503020202020204" pitchFamily="34" charset="0"/>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a:txBody>
                    <a:bodyPr/>
                    <a:lstStyle/>
                    <a:p>
                      <a:pPr algn="ctr">
                        <a:lnSpc>
                          <a:spcPct val="100000"/>
                        </a:lnSpc>
                      </a:pPr>
                      <a:endParaRPr lang="en-US" dirty="0"/>
                    </a:p>
                  </a:txBody>
                  <a:tcPr marL="59756" marR="59756"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extLst>
                  <a:ext uri="{0D108BD9-81ED-4DB2-BD59-A6C34878D82A}">
                    <a16:rowId xmlns:a16="http://schemas.microsoft.com/office/drawing/2014/main" val="2862613305"/>
                  </a:ext>
                </a:extLst>
              </a:tr>
              <a:tr h="520074">
                <a:tc vMerge="1">
                  <a:txBody>
                    <a:bodyPr/>
                    <a:lstStyle/>
                    <a:p>
                      <a:endParaRPr lang="en-US"/>
                    </a:p>
                  </a:txBody>
                  <a:tcPr/>
                </a:tc>
                <a:tc vMerge="1">
                  <a:txBody>
                    <a:bodyPr/>
                    <a:lstStyle/>
                    <a:p>
                      <a:endParaRPr lang="en-US"/>
                    </a:p>
                  </a:txBody>
                  <a:tcPr/>
                </a:tc>
                <a:tc vMerge="1">
                  <a:txBody>
                    <a:bodyPr/>
                    <a:lstStyle/>
                    <a:p>
                      <a:endParaRPr lang="en-US"/>
                    </a:p>
                  </a:txBody>
                  <a:tcPr/>
                </a:tc>
                <a:tc gridSpan="2">
                  <a:txBody>
                    <a:bodyPr/>
                    <a:lstStyle/>
                    <a:p>
                      <a:pPr marL="0" marR="0" lvl="0" indent="0" algn="ctr" defTabSz="228600" eaLnBrk="1" fontAlgn="auto" latinLnBrk="0" hangingPunct="1">
                        <a:lnSpc>
                          <a:spcPct val="100000"/>
                        </a:lnSpc>
                        <a:spcBef>
                          <a:spcPts val="600"/>
                        </a:spcBef>
                        <a:spcAft>
                          <a:spcPts val="800"/>
                        </a:spcAft>
                        <a:buClrTx/>
                        <a:buSzTx/>
                        <a:buFontTx/>
                        <a:buNone/>
                        <a:tabLst/>
                        <a:defRPr/>
                      </a:pPr>
                      <a:endParaRPr lang="en-US" sz="1200" b="1" i="0" dirty="0">
                        <a:solidFill>
                          <a:schemeClr val="bg1"/>
                        </a:solidFill>
                        <a:latin typeface="AvenirNext LT Com Regular" panose="020B0503020202020204" pitchFamily="34" charset="0"/>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tc hMerge="1">
                  <a:txBody>
                    <a:bodyPr/>
                    <a:lstStyle/>
                    <a:p>
                      <a:pPr algn="ctr"/>
                      <a:endParaRPr lang="en-US" dirty="0"/>
                    </a:p>
                  </a:txBody>
                  <a:tcPr marL="59756" marR="59756" marT="91440" marB="9144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294B"/>
                    </a:solidFill>
                  </a:tcPr>
                </a:tc>
                <a:extLst>
                  <a:ext uri="{0D108BD9-81ED-4DB2-BD59-A6C34878D82A}">
                    <a16:rowId xmlns:a16="http://schemas.microsoft.com/office/drawing/2014/main" val="937506125"/>
                  </a:ext>
                </a:extLst>
              </a:tr>
              <a:tr h="728651">
                <a:tc rowSpan="2">
                  <a:txBody>
                    <a:bodyPr/>
                    <a:lstStyle/>
                    <a:p>
                      <a:pPr algn="l">
                        <a:lnSpc>
                          <a:spcPts val="1400"/>
                        </a:lnSpc>
                        <a:spcAft>
                          <a:spcPts val="800"/>
                        </a:spcAft>
                      </a:pPr>
                      <a:endParaRPr lang="en-IN" sz="1100" dirty="0">
                        <a:solidFill>
                          <a:schemeClr val="bg1"/>
                        </a:solidFill>
                        <a:effectLst/>
                      </a:endParaRPr>
                    </a:p>
                  </a:txBody>
                  <a:tcPr marL="180000" marR="144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2">
                  <a:txBody>
                    <a:bodyPr/>
                    <a:lstStyle/>
                    <a:p>
                      <a:pPr marL="0" marR="0" lvl="0" indent="0" algn="l" defTabSz="228600" eaLnBrk="1" fontAlgn="auto" latinLnBrk="0" hangingPunct="1">
                        <a:lnSpc>
                          <a:spcPts val="1400"/>
                        </a:lnSpc>
                        <a:spcBef>
                          <a:spcPts val="600"/>
                        </a:spcBef>
                        <a:spcAft>
                          <a:spcPts val="800"/>
                        </a:spcAft>
                        <a:buClrTx/>
                        <a:buSzTx/>
                        <a:buFontTx/>
                        <a:buNone/>
                        <a:tabLst/>
                        <a:defRPr/>
                      </a:pPr>
                      <a:endParaRPr lang="en-US" sz="1200" b="1" dirty="0">
                        <a:solidFill>
                          <a:schemeClr val="bg1"/>
                        </a:solidFill>
                        <a:latin typeface="AvenirNext LT Com Regular" panose="020B0503020202020204" pitchFamily="34" charset="0"/>
                      </a:endParaRPr>
                    </a:p>
                  </a:txBody>
                  <a:tcPr marL="180000" marR="144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lnSpc>
                          <a:spcPts val="1400"/>
                        </a:lnSpc>
                        <a:spcAft>
                          <a:spcPts val="800"/>
                        </a:spcAft>
                      </a:pPr>
                      <a:endParaRPr lang="en-IN" sz="1150" dirty="0">
                        <a:solidFill>
                          <a:schemeClr val="bg1"/>
                        </a:solidFill>
                        <a:effectLst/>
                      </a:endParaRPr>
                    </a:p>
                  </a:txBody>
                  <a:tcPr marL="180000" marR="144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400"/>
                        </a:lnSpc>
                        <a:spcAft>
                          <a:spcPts val="800"/>
                        </a:spcAft>
                      </a:pPr>
                      <a:endParaRPr lang="en-IN" sz="10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ts val="1400"/>
                        </a:lnSpc>
                        <a:spcAft>
                          <a:spcPts val="800"/>
                        </a:spcAft>
                      </a:pPr>
                      <a:endParaRPr lang="en-US" sz="1000" dirty="0">
                        <a:solidFill>
                          <a:schemeClr val="bg1"/>
                        </a:solidFill>
                        <a:effectLst/>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068317674"/>
                  </a:ext>
                </a:extLst>
              </a:tr>
              <a:tr h="728651">
                <a:tc vMerge="1">
                  <a:txBody>
                    <a:bodyPr/>
                    <a:lstStyle/>
                    <a:p>
                      <a:pPr algn="l">
                        <a:lnSpc>
                          <a:spcPct val="107000"/>
                        </a:lnSpc>
                        <a:spcAft>
                          <a:spcPts val="800"/>
                        </a:spcAft>
                      </a:pPr>
                      <a:endParaRPr lang="en-IN" sz="11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9CDC"/>
                    </a:solidFill>
                  </a:tcPr>
                </a:tc>
                <a:tc vMerge="1">
                  <a:txBody>
                    <a:bodyPr/>
                    <a:lstStyle/>
                    <a:p>
                      <a:endParaRPr lang="en-US"/>
                    </a:p>
                  </a:txBody>
                  <a:tcPr/>
                </a:tc>
                <a:tc>
                  <a:txBody>
                    <a:bodyPr/>
                    <a:lstStyle/>
                    <a:p>
                      <a:pPr algn="l">
                        <a:lnSpc>
                          <a:spcPct val="107000"/>
                        </a:lnSpc>
                        <a:spcAft>
                          <a:spcPts val="800"/>
                        </a:spcAft>
                      </a:pPr>
                      <a:endParaRPr lang="en-IN" sz="115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ts val="1400"/>
                        </a:lnSpc>
                        <a:spcAft>
                          <a:spcPts val="800"/>
                        </a:spcAft>
                      </a:pPr>
                      <a:endParaRPr lang="en-IN" sz="10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lnSpc>
                          <a:spcPts val="1400"/>
                        </a:lnSpc>
                        <a:spcAft>
                          <a:spcPts val="800"/>
                        </a:spcAft>
                      </a:pPr>
                      <a:endParaRPr lang="en-US" sz="1000" dirty="0">
                        <a:solidFill>
                          <a:schemeClr val="bg1"/>
                        </a:solidFill>
                        <a:effectLst/>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810803629"/>
                  </a:ext>
                </a:extLst>
              </a:tr>
              <a:tr h="1092974">
                <a:tc>
                  <a:txBody>
                    <a:bodyPr/>
                    <a:lstStyle/>
                    <a:p>
                      <a:pPr algn="l">
                        <a:lnSpc>
                          <a:spcPts val="1200"/>
                        </a:lnSpc>
                        <a:spcAft>
                          <a:spcPts val="800"/>
                        </a:spcAft>
                      </a:pPr>
                      <a:endParaRPr lang="en-IN" sz="11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marL="0" marR="0" lvl="0" indent="0" algn="l" defTabSz="228600" eaLnBrk="1" fontAlgn="auto" latinLnBrk="0" hangingPunct="1">
                        <a:lnSpc>
                          <a:spcPts val="1400"/>
                        </a:lnSpc>
                        <a:spcBef>
                          <a:spcPts val="600"/>
                        </a:spcBef>
                        <a:spcAft>
                          <a:spcPts val="800"/>
                        </a:spcAft>
                        <a:buClrTx/>
                        <a:buSzTx/>
                        <a:buFontTx/>
                        <a:buNone/>
                        <a:tabLst/>
                        <a:defRPr/>
                      </a:pPr>
                      <a:endParaRPr lang="en-US" sz="1200" b="1" dirty="0">
                        <a:solidFill>
                          <a:schemeClr val="bg1"/>
                        </a:solidFill>
                        <a:latin typeface="AvenirNext LT Com Regular" panose="020B0503020202020204" pitchFamily="34" charset="0"/>
                      </a:endParaRPr>
                    </a:p>
                  </a:txBody>
                  <a:tcPr marL="180000" marR="14400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75000"/>
                      </a:schemeClr>
                    </a:solidFill>
                  </a:tcPr>
                </a:tc>
                <a:tc>
                  <a:txBody>
                    <a:bodyPr/>
                    <a:lstStyle/>
                    <a:p>
                      <a:pPr algn="l">
                        <a:lnSpc>
                          <a:spcPts val="1200"/>
                        </a:lnSpc>
                        <a:spcAft>
                          <a:spcPts val="800"/>
                        </a:spcAft>
                      </a:pPr>
                      <a:endParaRPr lang="en-IN" sz="115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180000" marR="144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75000"/>
                      </a:schemeClr>
                    </a:solidFill>
                  </a:tcPr>
                </a:tc>
                <a:tc gridSpan="2">
                  <a:txBody>
                    <a:bodyPr/>
                    <a:lstStyle/>
                    <a:p>
                      <a:pPr algn="ctr">
                        <a:lnSpc>
                          <a:spcPts val="1400"/>
                        </a:lnSpc>
                        <a:spcAft>
                          <a:spcPts val="800"/>
                        </a:spcAft>
                      </a:pPr>
                      <a:endParaRPr lang="en-IN" sz="1800" b="1" i="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a:txBody>
                  <a:tcPr marL="59756" marR="59756"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75000"/>
                      </a:schemeClr>
                    </a:solidFill>
                  </a:tcPr>
                </a:tc>
                <a:tc hMerge="1">
                  <a:txBody>
                    <a:bodyPr/>
                    <a:lstStyle/>
                    <a:p>
                      <a:endParaRPr lang="en-US"/>
                    </a:p>
                  </a:txBody>
                  <a:tcPr/>
                </a:tc>
                <a:extLst>
                  <a:ext uri="{0D108BD9-81ED-4DB2-BD59-A6C34878D82A}">
                    <a16:rowId xmlns:a16="http://schemas.microsoft.com/office/drawing/2014/main" val="1619349771"/>
                  </a:ext>
                </a:extLst>
              </a:tr>
            </a:tbl>
          </a:graphicData>
        </a:graphic>
      </p:graphicFrame>
      <p:sp>
        <p:nvSpPr>
          <p:cNvPr id="17" name="TextBox 16">
            <a:extLst>
              <a:ext uri="{FF2B5EF4-FFF2-40B4-BE49-F238E27FC236}">
                <a16:creationId xmlns:a16="http://schemas.microsoft.com/office/drawing/2014/main" id="{54BE6075-52DC-413A-5F90-BDD3C7BEFB73}"/>
              </a:ext>
            </a:extLst>
          </p:cNvPr>
          <p:cNvSpPr txBox="1"/>
          <p:nvPr/>
        </p:nvSpPr>
        <p:spPr>
          <a:xfrm>
            <a:off x="6779502" y="646096"/>
            <a:ext cx="2095792" cy="451406"/>
          </a:xfrm>
          <a:prstGeom prst="rect">
            <a:avLst/>
          </a:prstGeom>
          <a:noFill/>
          <a:ln w="12700">
            <a:miter lim="400000"/>
          </a:ln>
        </p:spPr>
        <p:txBody>
          <a:bodyPr wrap="square">
            <a:spAutoFit/>
          </a:bodyPr>
          <a:lstStyle/>
          <a:p>
            <a:pPr algn="ctr">
              <a:lnSpc>
                <a:spcPts val="1400"/>
              </a:lnSpc>
              <a:spcAft>
                <a:spcPts val="800"/>
              </a:spcAft>
            </a:pPr>
            <a:r>
              <a:rPr lang="en-US" sz="1200" b="1" i="0" dirty="0">
                <a:solidFill>
                  <a:schemeClr val="tx1"/>
                </a:solidFill>
                <a:effectLst/>
                <a:latin typeface="AvenirNext LT Com Regular" panose="020B0503020202020204" pitchFamily="34" charset="0"/>
              </a:rPr>
              <a:t>Employers with</a:t>
            </a:r>
            <a:r>
              <a:rPr lang="en-IN" sz="1200" b="1" i="0" dirty="0">
                <a:solidFill>
                  <a:schemeClr val="tx1"/>
                </a:solidFill>
                <a:effectLst/>
                <a:latin typeface="AvenirNext LT Com Regular" panose="020B0503020202020204" pitchFamily="34" charset="0"/>
              </a:rPr>
              <a:t> </a:t>
            </a:r>
            <a:br>
              <a:rPr lang="en-IN" sz="1200" b="1" i="0" dirty="0">
                <a:solidFill>
                  <a:schemeClr val="tx1"/>
                </a:solidFill>
                <a:effectLst/>
                <a:latin typeface="AvenirNext LT Com Regular" panose="020B0503020202020204" pitchFamily="34" charset="0"/>
              </a:rPr>
            </a:br>
            <a:r>
              <a:rPr lang="en-US" sz="1200" b="1" i="0" dirty="0">
                <a:solidFill>
                  <a:schemeClr val="tx1"/>
                </a:solidFill>
                <a:effectLst/>
                <a:latin typeface="AvenirNext LT Com Regular" panose="020B0503020202020204" pitchFamily="34" charset="0"/>
              </a:rPr>
              <a:t>25 or fewer employees</a:t>
            </a:r>
            <a:endParaRPr lang="en-IN" sz="1200" b="1" i="0" dirty="0">
              <a:solidFill>
                <a:schemeClr val="tx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F3BE0FC8-530E-ED58-9FC6-79533C80A562}"/>
              </a:ext>
            </a:extLst>
          </p:cNvPr>
          <p:cNvSpPr txBox="1"/>
          <p:nvPr/>
        </p:nvSpPr>
        <p:spPr>
          <a:xfrm>
            <a:off x="9270904" y="646096"/>
            <a:ext cx="2095792" cy="451406"/>
          </a:xfrm>
          <a:prstGeom prst="rect">
            <a:avLst/>
          </a:prstGeom>
          <a:noFill/>
          <a:ln w="12700">
            <a:miter lim="400000"/>
          </a:ln>
        </p:spPr>
        <p:txBody>
          <a:bodyPr wrap="square">
            <a:spAutoFit/>
          </a:bodyPr>
          <a:lstStyle/>
          <a:p>
            <a:pPr algn="ctr">
              <a:lnSpc>
                <a:spcPts val="1400"/>
              </a:lnSpc>
              <a:spcAft>
                <a:spcPts val="800"/>
              </a:spcAft>
            </a:pPr>
            <a:r>
              <a:rPr lang="en-US" sz="1200" b="1" i="0" dirty="0">
                <a:solidFill>
                  <a:schemeClr val="tx1"/>
                </a:solidFill>
                <a:effectLst/>
                <a:latin typeface="AvenirNext LT Com Regular" panose="020B0503020202020204" pitchFamily="34" charset="0"/>
              </a:rPr>
              <a:t>Employers with</a:t>
            </a:r>
            <a:r>
              <a:rPr lang="en-IN" sz="1200" b="1" i="0" dirty="0">
                <a:solidFill>
                  <a:schemeClr val="tx1"/>
                </a:solidFill>
                <a:effectLst/>
                <a:latin typeface="AvenirNext LT Com Regular" panose="020B0503020202020204" pitchFamily="34" charset="0"/>
              </a:rPr>
              <a:t> </a:t>
            </a:r>
            <a:br>
              <a:rPr lang="en-IN" sz="1200" b="1" dirty="0">
                <a:solidFill>
                  <a:schemeClr val="tx1"/>
                </a:solidFill>
                <a:latin typeface="AvenirNext LT Com Regular" panose="020B0503020202020204" pitchFamily="34" charset="0"/>
              </a:rPr>
            </a:br>
            <a:r>
              <a:rPr lang="en-US" sz="1200" b="1" i="0" dirty="0">
                <a:solidFill>
                  <a:schemeClr val="tx1"/>
                </a:solidFill>
                <a:effectLst/>
                <a:latin typeface="AvenirNext LT Com Regular" panose="020B0503020202020204" pitchFamily="34" charset="0"/>
              </a:rPr>
              <a:t>26</a:t>
            </a:r>
            <a:r>
              <a:rPr lang="en-US" sz="1200" b="1" dirty="0">
                <a:solidFill>
                  <a:schemeClr val="tx1"/>
                </a:solidFill>
                <a:latin typeface="AvenirNext LT Com Regular" panose="020B0503020202020204" pitchFamily="34" charset="0"/>
              </a:rPr>
              <a:t>-100 </a:t>
            </a:r>
            <a:r>
              <a:rPr lang="en-US" sz="1200" b="1" i="0" dirty="0">
                <a:solidFill>
                  <a:schemeClr val="tx1"/>
                </a:solidFill>
                <a:effectLst/>
                <a:latin typeface="AvenirNext LT Com Regular" panose="020B0503020202020204" pitchFamily="34" charset="0"/>
              </a:rPr>
              <a:t>employees</a:t>
            </a:r>
            <a:endParaRPr lang="en-IN" sz="1200" b="1" i="0" dirty="0">
              <a:solidFill>
                <a:schemeClr val="tx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60FA04D5-8D22-DD90-B7A2-D9FCFA34B770}"/>
              </a:ext>
              <a:ext uri="{C183D7F6-B498-43B3-948B-1728B52AA6E4}">
                <adec:decorative xmlns:adec="http://schemas.microsoft.com/office/drawing/2017/decorative" val="1"/>
              </a:ext>
            </a:extLst>
          </p:cNvPr>
          <p:cNvPicPr>
            <a:picLocks noChangeAspect="1"/>
          </p:cNvPicPr>
          <p:nvPr/>
        </p:nvPicPr>
        <p:blipFill>
          <a:blip r:embed="rId3">
            <a:biLevel thresh="25000"/>
          </a:blip>
          <a:stretch>
            <a:fillRect/>
          </a:stretch>
        </p:blipFill>
        <p:spPr>
          <a:xfrm>
            <a:off x="752495" y="1748790"/>
            <a:ext cx="699920" cy="543222"/>
          </a:xfrm>
          <a:prstGeom prst="rect">
            <a:avLst/>
          </a:prstGeom>
        </p:spPr>
      </p:pic>
      <p:sp>
        <p:nvSpPr>
          <p:cNvPr id="7" name="TextBox 6">
            <a:extLst>
              <a:ext uri="{FF2B5EF4-FFF2-40B4-BE49-F238E27FC236}">
                <a16:creationId xmlns:a16="http://schemas.microsoft.com/office/drawing/2014/main" id="{8552A975-B87C-CE18-FC6A-F874D40C61A6}"/>
              </a:ext>
            </a:extLst>
          </p:cNvPr>
          <p:cNvSpPr txBox="1"/>
          <p:nvPr/>
        </p:nvSpPr>
        <p:spPr>
          <a:xfrm>
            <a:off x="1634198" y="1957956"/>
            <a:ext cx="1404424" cy="359073"/>
          </a:xfrm>
          <a:prstGeom prst="rect">
            <a:avLst/>
          </a:prstGeom>
          <a:noFill/>
          <a:ln w="12700">
            <a:miter lim="400000"/>
          </a:ln>
        </p:spPr>
        <p:txBody>
          <a:bodyPr wrap="square" lIns="0" tIns="0" rIns="0" bIns="0">
            <a:spAutoFit/>
          </a:bodyPr>
          <a:lstStyle/>
          <a:p>
            <a:pPr algn="l">
              <a:lnSpc>
                <a:spcPts val="1400"/>
              </a:lnSpc>
              <a:spcAft>
                <a:spcPts val="800"/>
              </a:spcAft>
            </a:pPr>
            <a:r>
              <a:rPr lang="en-IN" sz="1200" b="1"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rPr>
              <a:t>Employee contributions</a:t>
            </a:r>
          </a:p>
        </p:txBody>
      </p:sp>
      <p:sp>
        <p:nvSpPr>
          <p:cNvPr id="19" name="TextBox 18">
            <a:extLst>
              <a:ext uri="{FF2B5EF4-FFF2-40B4-BE49-F238E27FC236}">
                <a16:creationId xmlns:a16="http://schemas.microsoft.com/office/drawing/2014/main" id="{AF316853-1E79-D780-D8AF-25A2CED788D4}"/>
              </a:ext>
            </a:extLst>
          </p:cNvPr>
          <p:cNvSpPr txBox="1"/>
          <p:nvPr/>
        </p:nvSpPr>
        <p:spPr>
          <a:xfrm>
            <a:off x="3748107" y="1259170"/>
            <a:ext cx="2347893" cy="359073"/>
          </a:xfrm>
          <a:prstGeom prst="rect">
            <a:avLst/>
          </a:prstGeom>
          <a:noFill/>
          <a:ln w="12700">
            <a:miter lim="400000"/>
          </a:ln>
        </p:spPr>
        <p:txBody>
          <a:bodyPr wrap="square" lIns="0" tIns="0" rIns="0" bIns="0">
            <a:spAutoFit/>
          </a:bodyPr>
          <a:lstStyle/>
          <a:p>
            <a:pPr algn="l">
              <a:lnSpc>
                <a:spcPts val="1400"/>
              </a:lnSpc>
              <a:spcAft>
                <a:spcPts val="800"/>
              </a:spcAft>
            </a:pPr>
            <a:r>
              <a:rPr lang="en-US" sz="1200" dirty="0">
                <a:solidFill>
                  <a:schemeClr val="bg1"/>
                </a:solidFill>
                <a:effectLst/>
              </a:rPr>
              <a:t>Participant contribution limit for tax</a:t>
            </a:r>
            <a:br>
              <a:rPr lang="en-US" sz="1200" dirty="0">
                <a:solidFill>
                  <a:schemeClr val="bg1"/>
                </a:solidFill>
                <a:effectLst/>
              </a:rPr>
            </a:br>
            <a:r>
              <a:rPr lang="en-US" sz="1200" dirty="0">
                <a:solidFill>
                  <a:schemeClr val="bg1"/>
                </a:solidFill>
                <a:effectLst/>
              </a:rPr>
              <a:t>year 2025:</a:t>
            </a:r>
            <a:endParaRPr lang="en-IN" sz="12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29" name="TextBox 28" descr="&#10;">
            <a:extLst>
              <a:ext uri="{FF2B5EF4-FFF2-40B4-BE49-F238E27FC236}">
                <a16:creationId xmlns:a16="http://schemas.microsoft.com/office/drawing/2014/main" id="{37E8513E-93D7-6C68-8FCE-18ADAE69ED81}"/>
              </a:ext>
            </a:extLst>
          </p:cNvPr>
          <p:cNvSpPr txBox="1"/>
          <p:nvPr/>
        </p:nvSpPr>
        <p:spPr>
          <a:xfrm>
            <a:off x="6779502" y="1243487"/>
            <a:ext cx="2095793" cy="369332"/>
          </a:xfrm>
          <a:prstGeom prst="rect">
            <a:avLst/>
          </a:prstGeom>
          <a:noFill/>
          <a:ln w="12700">
            <a:miter lim="400000"/>
          </a:ln>
        </p:spPr>
        <p:txBody>
          <a:bodyPr wrap="square">
            <a:spAutoFit/>
          </a:bodyPr>
          <a:lstStyle/>
          <a:p>
            <a:pPr indent="0" algn="ctr">
              <a:lnSpc>
                <a:spcPct val="100000"/>
              </a:lnSpc>
              <a:spcBef>
                <a:spcPts val="0"/>
              </a:spcBef>
              <a:spcAft>
                <a:spcPts val="0"/>
              </a:spcAft>
            </a:pPr>
            <a:r>
              <a:rPr lang="en-US" sz="1800" b="1" i="0" strike="noStrike" baseline="0" dirty="0">
                <a:solidFill>
                  <a:schemeClr val="bg1"/>
                </a:solidFill>
                <a:effectLst/>
                <a:latin typeface="AvenirNext LT Com Regular" panose="020B0503020202020204" pitchFamily="34" charset="0"/>
              </a:rPr>
              <a:t>$17,600</a:t>
            </a:r>
            <a:endParaRPr lang="en-IN" sz="1200" b="0" i="0" strike="noStrike" baseline="300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34" name="TextBox 33">
            <a:extLst>
              <a:ext uri="{FF2B5EF4-FFF2-40B4-BE49-F238E27FC236}">
                <a16:creationId xmlns:a16="http://schemas.microsoft.com/office/drawing/2014/main" id="{4F4D6BE6-6504-270B-7939-06889B708316}"/>
              </a:ext>
            </a:extLst>
          </p:cNvPr>
          <p:cNvSpPr txBox="1"/>
          <p:nvPr/>
        </p:nvSpPr>
        <p:spPr>
          <a:xfrm>
            <a:off x="8820443" y="1243602"/>
            <a:ext cx="2793646" cy="369332"/>
          </a:xfrm>
          <a:prstGeom prst="rect">
            <a:avLst/>
          </a:prstGeom>
          <a:noFill/>
          <a:ln w="12700">
            <a:miter lim="400000"/>
          </a:ln>
        </p:spPr>
        <p:txBody>
          <a:bodyPr wrap="square">
            <a:spAutoFit/>
          </a:bodyPr>
          <a:lstStyle/>
          <a:p>
            <a:pPr marL="0" marR="0" lvl="0" indent="0" algn="ctr" defTabSz="228600" eaLnBrk="1" fontAlgn="auto" latinLnBrk="0" hangingPunct="1">
              <a:lnSpc>
                <a:spcPct val="100000"/>
              </a:lnSpc>
              <a:spcBef>
                <a:spcPts val="0"/>
              </a:spcBef>
              <a:spcAft>
                <a:spcPts val="0"/>
              </a:spcAft>
              <a:buClrTx/>
              <a:buSzTx/>
              <a:buFontTx/>
              <a:buNone/>
              <a:tabLst/>
              <a:defRPr/>
            </a:pPr>
            <a:r>
              <a:rPr lang="en-US" sz="1800" b="1" i="0" strike="noStrike" baseline="0" dirty="0">
                <a:solidFill>
                  <a:schemeClr val="bg1"/>
                </a:solidFill>
                <a:effectLst/>
                <a:latin typeface="AvenirNext LT Com Regular" panose="020B0503020202020204" pitchFamily="34" charset="0"/>
              </a:rPr>
              <a:t>$17,600</a:t>
            </a:r>
            <a:r>
              <a:rPr lang="en-US" sz="1800" baseline="30000" dirty="0">
                <a:solidFill>
                  <a:schemeClr val="bg1"/>
                </a:solidFill>
                <a:latin typeface="+mn-lt"/>
              </a:rPr>
              <a:t>1</a:t>
            </a:r>
            <a:r>
              <a:rPr lang="en-US" sz="1800" dirty="0">
                <a:solidFill>
                  <a:schemeClr val="tx1"/>
                </a:solidFill>
                <a:latin typeface="+mn-lt"/>
              </a:rPr>
              <a:t>] </a:t>
            </a:r>
            <a:r>
              <a:rPr lang="en-US" sz="1800" b="1" i="0" strike="noStrike" baseline="0" dirty="0">
                <a:solidFill>
                  <a:schemeClr val="bg1"/>
                </a:solidFill>
                <a:effectLst/>
                <a:latin typeface="AvenirNext LT Com Regular" panose="020B0503020202020204" pitchFamily="34" charset="0"/>
              </a:rPr>
              <a:t>/ $16,500</a:t>
            </a:r>
            <a:endParaRPr lang="en-IN" sz="1800" b="1" i="0" strike="noStrike" baseline="0" dirty="0">
              <a:solidFill>
                <a:schemeClr val="bg1"/>
              </a:solidFill>
              <a:effectLst/>
              <a:latin typeface="AvenirNext LT Com Regular" panose="020B0503020202020204" pitchFamily="34" charset="0"/>
            </a:endParaRPr>
          </a:p>
        </p:txBody>
      </p:sp>
      <p:sp>
        <p:nvSpPr>
          <p:cNvPr id="21" name="TextBox 20">
            <a:extLst>
              <a:ext uri="{FF2B5EF4-FFF2-40B4-BE49-F238E27FC236}">
                <a16:creationId xmlns:a16="http://schemas.microsoft.com/office/drawing/2014/main" id="{924306EE-530E-0622-E4CD-16F3D48AC3D4}"/>
              </a:ext>
            </a:extLst>
          </p:cNvPr>
          <p:cNvSpPr txBox="1"/>
          <p:nvPr/>
        </p:nvSpPr>
        <p:spPr>
          <a:xfrm>
            <a:off x="3748107" y="2165259"/>
            <a:ext cx="2482197" cy="359059"/>
          </a:xfrm>
          <a:prstGeom prst="rect">
            <a:avLst/>
          </a:prstGeom>
          <a:noFill/>
          <a:ln w="12700">
            <a:miter lim="400000"/>
          </a:ln>
        </p:spPr>
        <p:txBody>
          <a:bodyPr wrap="square" lIns="0" tIns="0" rIns="0" bIns="0">
            <a:spAutoFit/>
          </a:bodyPr>
          <a:lstStyle/>
          <a:p>
            <a:pPr algn="l">
              <a:lnSpc>
                <a:spcPts val="1400"/>
              </a:lnSpc>
              <a:spcAft>
                <a:spcPts val="800"/>
              </a:spcAft>
            </a:pPr>
            <a:r>
              <a:rPr lang="en-US" sz="1200" dirty="0">
                <a:solidFill>
                  <a:schemeClr val="bg1"/>
                </a:solidFill>
                <a:effectLst/>
              </a:rPr>
              <a:t>Additional catch-up contribution</a:t>
            </a:r>
            <a:r>
              <a:rPr lang="en-US" sz="1200" baseline="30000" dirty="0">
                <a:solidFill>
                  <a:schemeClr val="bg1"/>
                </a:solidFill>
                <a:effectLst/>
              </a:rPr>
              <a:t>2</a:t>
            </a:r>
            <a:r>
              <a:rPr lang="en-US" sz="1200" dirty="0">
                <a:solidFill>
                  <a:schemeClr val="bg1"/>
                </a:solidFill>
                <a:effectLst/>
              </a:rPr>
              <a:t> limit for those age 50 and older:</a:t>
            </a:r>
            <a:endParaRPr lang="en-IN" sz="12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09E8AFBF-AD76-7E58-4897-375001E98809}"/>
              </a:ext>
            </a:extLst>
          </p:cNvPr>
          <p:cNvSpPr txBox="1"/>
          <p:nvPr/>
        </p:nvSpPr>
        <p:spPr>
          <a:xfrm>
            <a:off x="6779502" y="1826399"/>
            <a:ext cx="2095793" cy="553998"/>
          </a:xfrm>
          <a:prstGeom prst="rect">
            <a:avLst/>
          </a:prstGeom>
          <a:noFill/>
          <a:ln w="12700">
            <a:miter lim="400000"/>
          </a:ln>
        </p:spPr>
        <p:txBody>
          <a:bodyPr wrap="square">
            <a:spAutoFit/>
          </a:bodyPr>
          <a:lstStyle/>
          <a:p>
            <a:pPr marL="0" marR="0" lvl="0" indent="0" algn="ctr" defTabSz="228600" eaLnBrk="1" fontAlgn="auto" latinLnBrk="0" hangingPunct="1">
              <a:lnSpc>
                <a:spcPct val="100000"/>
              </a:lnSpc>
              <a:spcBef>
                <a:spcPts val="600"/>
              </a:spcBef>
              <a:spcAft>
                <a:spcPts val="800"/>
              </a:spcAft>
              <a:buClrTx/>
              <a:buSzTx/>
              <a:buFontTx/>
              <a:buNone/>
              <a:tabLst/>
              <a:defRPr/>
            </a:pPr>
            <a:r>
              <a:rPr lang="en-US" sz="1800" b="1" i="0" dirty="0">
                <a:solidFill>
                  <a:schemeClr val="bg1"/>
                </a:solidFill>
                <a:latin typeface="AvenirNext LT Com Regular" panose="020B0503020202020204" pitchFamily="34" charset="0"/>
              </a:rPr>
              <a:t>$3,850</a:t>
            </a:r>
            <a:br>
              <a:rPr lang="en-US" sz="1400" b="1" i="0" dirty="0">
                <a:solidFill>
                  <a:schemeClr val="bg1"/>
                </a:solidFill>
                <a:latin typeface="AvenirNext LT Com Regular" panose="020B0503020202020204" pitchFamily="34" charset="0"/>
              </a:rPr>
            </a:br>
            <a:r>
              <a:rPr lang="en-US" sz="1200" b="0" i="0" strike="noStrike" dirty="0">
                <a:solidFill>
                  <a:schemeClr val="bg1"/>
                </a:solidFill>
                <a:effectLst/>
                <a:latin typeface="AvenirNext LT Com Regular" panose="020B0503020202020204" pitchFamily="34" charset="0"/>
              </a:rPr>
              <a:t>(age 50–59 and 64+)</a:t>
            </a:r>
            <a:r>
              <a:rPr lang="en-US" sz="1200" b="1" i="0" dirty="0">
                <a:solidFill>
                  <a:schemeClr val="bg1"/>
                </a:solidFill>
                <a:latin typeface="AvenirNext LT Com Regular" panose="020B0503020202020204" pitchFamily="34" charset="0"/>
              </a:rPr>
              <a:t> </a:t>
            </a:r>
            <a:endParaRPr lang="en-US" sz="1050" b="1" i="0" dirty="0">
              <a:solidFill>
                <a:schemeClr val="bg1"/>
              </a:solidFill>
              <a:latin typeface="AvenirNext LT Com Regular" panose="020B0503020202020204" pitchFamily="34" charset="0"/>
            </a:endParaRPr>
          </a:p>
        </p:txBody>
      </p:sp>
      <p:sp>
        <p:nvSpPr>
          <p:cNvPr id="39" name="TextBox 38">
            <a:extLst>
              <a:ext uri="{FF2B5EF4-FFF2-40B4-BE49-F238E27FC236}">
                <a16:creationId xmlns:a16="http://schemas.microsoft.com/office/drawing/2014/main" id="{29B6EE59-1F45-57BF-0553-C2CA7A07CAA4}"/>
              </a:ext>
            </a:extLst>
          </p:cNvPr>
          <p:cNvSpPr txBox="1"/>
          <p:nvPr/>
        </p:nvSpPr>
        <p:spPr>
          <a:xfrm>
            <a:off x="8848579" y="1832997"/>
            <a:ext cx="2765510" cy="553998"/>
          </a:xfrm>
          <a:prstGeom prst="rect">
            <a:avLst/>
          </a:prstGeom>
          <a:noFill/>
          <a:ln w="12700">
            <a:miter lim="400000"/>
          </a:ln>
        </p:spPr>
        <p:txBody>
          <a:bodyPr wrap="square">
            <a:spAutoFit/>
          </a:bodyPr>
          <a:lstStyle/>
          <a:p>
            <a:pPr algn="ctr">
              <a:lnSpc>
                <a:spcPct val="100000"/>
              </a:lnSpc>
            </a:pPr>
            <a:r>
              <a:rPr lang="en-US" sz="1800" b="1" i="0" strike="noStrike" dirty="0">
                <a:solidFill>
                  <a:schemeClr val="bg1"/>
                </a:solidFill>
                <a:effectLst/>
                <a:latin typeface="AvenirNext LT Com Regular" panose="020B0503020202020204" pitchFamily="34" charset="0"/>
              </a:rPr>
              <a:t>$3,850</a:t>
            </a:r>
            <a:r>
              <a:rPr lang="en-US" sz="1800" baseline="30000" dirty="0">
                <a:solidFill>
                  <a:schemeClr val="bg1"/>
                </a:solidFill>
                <a:latin typeface="+mn-lt"/>
              </a:rPr>
              <a:t>1</a:t>
            </a:r>
            <a:r>
              <a:rPr lang="en-US" sz="1800" b="1" i="0" strike="noStrike" dirty="0">
                <a:solidFill>
                  <a:schemeClr val="bg1"/>
                </a:solidFill>
                <a:effectLst/>
                <a:latin typeface="AvenirNext LT Com Regular" panose="020B0503020202020204" pitchFamily="34" charset="0"/>
              </a:rPr>
              <a:t>  / $3,500 </a:t>
            </a:r>
            <a:br>
              <a:rPr lang="en-US" sz="1200" b="1" i="0" strike="noStrike" dirty="0">
                <a:solidFill>
                  <a:schemeClr val="bg1"/>
                </a:solidFill>
                <a:effectLst/>
                <a:latin typeface="AvenirNext LT Com Regular" panose="020B0503020202020204" pitchFamily="34" charset="0"/>
              </a:rPr>
            </a:br>
            <a:r>
              <a:rPr lang="en-US" sz="1200" b="0" i="0" strike="noStrike" dirty="0">
                <a:solidFill>
                  <a:schemeClr val="bg1"/>
                </a:solidFill>
                <a:effectLst/>
                <a:latin typeface="AvenirNext LT Com Regular" panose="020B0503020202020204" pitchFamily="34" charset="0"/>
              </a:rPr>
              <a:t>(age 50–59 and 64+)</a:t>
            </a:r>
            <a:endParaRPr lang="en-US" sz="1200" dirty="0"/>
          </a:p>
        </p:txBody>
      </p:sp>
      <p:sp>
        <p:nvSpPr>
          <p:cNvPr id="41" name="TextBox 40">
            <a:extLst>
              <a:ext uri="{FF2B5EF4-FFF2-40B4-BE49-F238E27FC236}">
                <a16:creationId xmlns:a16="http://schemas.microsoft.com/office/drawing/2014/main" id="{04A55D62-D74A-F8CA-2B9C-88EDD24CC74B}"/>
              </a:ext>
            </a:extLst>
          </p:cNvPr>
          <p:cNvSpPr txBox="1"/>
          <p:nvPr/>
        </p:nvSpPr>
        <p:spPr>
          <a:xfrm>
            <a:off x="6724650" y="2597438"/>
            <a:ext cx="4889439" cy="369332"/>
          </a:xfrm>
          <a:prstGeom prst="rect">
            <a:avLst/>
          </a:prstGeom>
          <a:noFill/>
          <a:ln w="12700">
            <a:miter lim="400000"/>
          </a:ln>
        </p:spPr>
        <p:txBody>
          <a:bodyPr wrap="square">
            <a:spAutoFit/>
          </a:bodyPr>
          <a:lstStyle/>
          <a:p>
            <a:pPr marL="0" marR="0" lvl="0" indent="0" algn="ctr" defTabSz="228600" eaLnBrk="1" fontAlgn="auto" latinLnBrk="0" hangingPunct="1">
              <a:lnSpc>
                <a:spcPct val="100000"/>
              </a:lnSpc>
              <a:spcBef>
                <a:spcPts val="600"/>
              </a:spcBef>
              <a:spcAft>
                <a:spcPts val="800"/>
              </a:spcAft>
              <a:buClrTx/>
              <a:buSzTx/>
              <a:buFontTx/>
              <a:buNone/>
              <a:tabLst/>
              <a:defRPr/>
            </a:pPr>
            <a:r>
              <a:rPr lang="en-US" sz="1800" b="1" i="0" strike="noStrike" dirty="0">
                <a:solidFill>
                  <a:schemeClr val="bg1"/>
                </a:solidFill>
                <a:effectLst/>
                <a:latin typeface="AvenirNext LT Com Regular" panose="020B0503020202020204" pitchFamily="34" charset="0"/>
              </a:rPr>
              <a:t>$5,250</a:t>
            </a:r>
            <a:r>
              <a:rPr lang="en-US" sz="1800" baseline="30000" dirty="0">
                <a:solidFill>
                  <a:schemeClr val="bg1"/>
                </a:solidFill>
                <a:latin typeface="+mn-lt"/>
              </a:rPr>
              <a:t>3</a:t>
            </a:r>
            <a:r>
              <a:rPr lang="en-US" sz="1800" b="0" i="0" strike="noStrike" dirty="0">
                <a:solidFill>
                  <a:schemeClr val="bg1"/>
                </a:solidFill>
                <a:effectLst/>
                <a:latin typeface="AvenirNext LT Com Regular" panose="020B0503020202020204" pitchFamily="34" charset="0"/>
              </a:rPr>
              <a:t> </a:t>
            </a:r>
            <a:r>
              <a:rPr lang="en-US" sz="1200" b="0" i="0" strike="noStrike" dirty="0">
                <a:solidFill>
                  <a:schemeClr val="bg1"/>
                </a:solidFill>
                <a:effectLst/>
                <a:latin typeface="AvenirNext LT Com Regular" panose="020B0503020202020204" pitchFamily="34" charset="0"/>
              </a:rPr>
              <a:t>(age 60–63)</a:t>
            </a:r>
            <a:endParaRPr lang="en-US" sz="1050" b="1" i="0" dirty="0">
              <a:solidFill>
                <a:schemeClr val="bg1"/>
              </a:solidFill>
              <a:latin typeface="AvenirNext LT Com Regular" panose="020B0503020202020204" pitchFamily="34" charset="0"/>
            </a:endParaRPr>
          </a:p>
        </p:txBody>
      </p:sp>
      <p:pic>
        <p:nvPicPr>
          <p:cNvPr id="15" name="Picture 14">
            <a:extLst>
              <a:ext uri="{FF2B5EF4-FFF2-40B4-BE49-F238E27FC236}">
                <a16:creationId xmlns:a16="http://schemas.microsoft.com/office/drawing/2014/main" id="{7CA8BF3C-218B-22BD-2D98-2268CD8EBF26}"/>
              </a:ext>
              <a:ext uri="{C183D7F6-B498-43B3-948B-1728B52AA6E4}">
                <adec:decorative xmlns:adec="http://schemas.microsoft.com/office/drawing/2017/decorative" val="1"/>
              </a:ext>
            </a:extLst>
          </p:cNvPr>
          <p:cNvPicPr>
            <a:picLocks noChangeAspect="1"/>
          </p:cNvPicPr>
          <p:nvPr/>
        </p:nvPicPr>
        <p:blipFill>
          <a:blip r:embed="rId4">
            <a:biLevel thresh="25000"/>
          </a:blip>
          <a:stretch>
            <a:fillRect/>
          </a:stretch>
        </p:blipFill>
        <p:spPr>
          <a:xfrm>
            <a:off x="866804" y="3331270"/>
            <a:ext cx="471302" cy="657380"/>
          </a:xfrm>
          <a:prstGeom prst="rect">
            <a:avLst/>
          </a:prstGeom>
        </p:spPr>
      </p:pic>
      <p:sp>
        <p:nvSpPr>
          <p:cNvPr id="11" name="TextBox 10">
            <a:extLst>
              <a:ext uri="{FF2B5EF4-FFF2-40B4-BE49-F238E27FC236}">
                <a16:creationId xmlns:a16="http://schemas.microsoft.com/office/drawing/2014/main" id="{01F9CDEE-3D23-C6DF-7A98-A23D64E92D27}"/>
              </a:ext>
            </a:extLst>
          </p:cNvPr>
          <p:cNvSpPr txBox="1"/>
          <p:nvPr/>
        </p:nvSpPr>
        <p:spPr>
          <a:xfrm>
            <a:off x="1634198" y="3618514"/>
            <a:ext cx="1713971" cy="359073"/>
          </a:xfrm>
          <a:prstGeom prst="rect">
            <a:avLst/>
          </a:prstGeom>
          <a:noFill/>
          <a:ln w="12700">
            <a:miter lim="400000"/>
          </a:ln>
        </p:spPr>
        <p:txBody>
          <a:bodyPr wrap="square" lIns="0" tIns="0" rIns="0" bIns="0">
            <a:spAutoFit/>
          </a:bodyPr>
          <a:lstStyle/>
          <a:p>
            <a:pPr marL="0" marR="0" lvl="0" indent="0" algn="l" defTabSz="228600" eaLnBrk="1" fontAlgn="auto" latinLnBrk="0" hangingPunct="1">
              <a:lnSpc>
                <a:spcPts val="1400"/>
              </a:lnSpc>
              <a:spcBef>
                <a:spcPts val="600"/>
              </a:spcBef>
              <a:spcAft>
                <a:spcPts val="800"/>
              </a:spcAft>
              <a:buClrTx/>
              <a:buSzTx/>
              <a:buFontTx/>
              <a:buNone/>
              <a:tabLst/>
              <a:defRPr/>
            </a:pPr>
            <a:r>
              <a:rPr lang="en-US" sz="1200" b="1"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rPr>
              <a:t>Mandatory employer contributions; either…</a:t>
            </a:r>
            <a:r>
              <a:rPr lang="en-IN" sz="1200" b="1" dirty="0">
                <a:solidFill>
                  <a:schemeClr val="bg1"/>
                </a:solidFill>
                <a:effectLst/>
                <a:latin typeface="AvenirNext LT Com Regular" panose="020B0503020202020204" pitchFamily="34" charset="0"/>
              </a:rPr>
              <a:t> </a:t>
            </a:r>
            <a:endParaRPr lang="en-US" sz="1200" b="1" dirty="0">
              <a:solidFill>
                <a:schemeClr val="bg1"/>
              </a:solidFill>
              <a:latin typeface="AvenirNext LT Com Regular" panose="020B0503020202020204" pitchFamily="34" charset="0"/>
            </a:endParaRPr>
          </a:p>
        </p:txBody>
      </p:sp>
      <p:sp>
        <p:nvSpPr>
          <p:cNvPr id="23" name="TextBox 22">
            <a:extLst>
              <a:ext uri="{FF2B5EF4-FFF2-40B4-BE49-F238E27FC236}">
                <a16:creationId xmlns:a16="http://schemas.microsoft.com/office/drawing/2014/main" id="{04A09550-73BD-05CD-D36A-71DEEF2FAB06}"/>
              </a:ext>
            </a:extLst>
          </p:cNvPr>
          <p:cNvSpPr txBox="1"/>
          <p:nvPr/>
        </p:nvSpPr>
        <p:spPr>
          <a:xfrm>
            <a:off x="3748107" y="3258878"/>
            <a:ext cx="2666761" cy="359057"/>
          </a:xfrm>
          <a:prstGeom prst="rect">
            <a:avLst/>
          </a:prstGeom>
          <a:noFill/>
          <a:ln w="12700">
            <a:miter lim="400000"/>
          </a:ln>
        </p:spPr>
        <p:txBody>
          <a:bodyPr wrap="square" lIns="0" tIns="0" rIns="0" bIns="0">
            <a:spAutoFit/>
          </a:bodyPr>
          <a:lstStyle/>
          <a:p>
            <a:pPr algn="l">
              <a:lnSpc>
                <a:spcPts val="1400"/>
              </a:lnSpc>
              <a:spcAft>
                <a:spcPts val="800"/>
              </a:spcAft>
            </a:pPr>
            <a:r>
              <a:rPr lang="en-US" sz="1200" b="1" i="0" dirty="0">
                <a:solidFill>
                  <a:schemeClr val="bg1"/>
                </a:solidFill>
                <a:effectLst/>
                <a:latin typeface="AvenirNext LT Com Regular" panose="020B0503020202020204" pitchFamily="34" charset="0"/>
              </a:rPr>
              <a:t>A dollar-for-dollar match </a:t>
            </a:r>
            <a:r>
              <a:rPr lang="en-US" sz="1200" dirty="0">
                <a:solidFill>
                  <a:schemeClr val="bg1"/>
                </a:solidFill>
                <a:effectLst/>
              </a:rPr>
              <a:t>of participant contributions up to:</a:t>
            </a:r>
            <a:endParaRPr lang="en-IN" sz="1200" dirty="0">
              <a:solidFill>
                <a:schemeClr val="bg1"/>
              </a:solidFill>
              <a:effectLst/>
            </a:endParaRPr>
          </a:p>
        </p:txBody>
      </p:sp>
      <p:sp>
        <p:nvSpPr>
          <p:cNvPr id="35" name="TextBox 34">
            <a:extLst>
              <a:ext uri="{FF2B5EF4-FFF2-40B4-BE49-F238E27FC236}">
                <a16:creationId xmlns:a16="http://schemas.microsoft.com/office/drawing/2014/main" id="{DDE7472C-D089-41E7-2CF6-A37E563B6B8B}"/>
              </a:ext>
            </a:extLst>
          </p:cNvPr>
          <p:cNvSpPr txBox="1"/>
          <p:nvPr/>
        </p:nvSpPr>
        <p:spPr>
          <a:xfrm>
            <a:off x="4441550" y="3693214"/>
            <a:ext cx="411977" cy="184666"/>
          </a:xfrm>
          <a:prstGeom prst="rect">
            <a:avLst/>
          </a:prstGeom>
          <a:solidFill>
            <a:schemeClr val="accent1"/>
          </a:solidFill>
          <a:ln w="12700">
            <a:miter lim="400000"/>
          </a:ln>
        </p:spPr>
        <p:txBody>
          <a:bodyPr wrap="square" lIns="0" tIns="0" rIns="0" bIns="0" rtlCol="0">
            <a:spAutoFit/>
          </a:bodyPr>
          <a:lstStyle/>
          <a:p>
            <a:r>
              <a:rPr lang="en-US" sz="1200" b="1" dirty="0">
                <a:solidFill>
                  <a:schemeClr val="bg1"/>
                </a:solidFill>
                <a:latin typeface="AvenirNext LT Com Regular" panose="020B0503020202020204" pitchFamily="34" charset="0"/>
              </a:rPr>
              <a:t>OR</a:t>
            </a:r>
          </a:p>
        </p:txBody>
      </p:sp>
      <p:sp>
        <p:nvSpPr>
          <p:cNvPr id="24" name="TextBox 23">
            <a:extLst>
              <a:ext uri="{FF2B5EF4-FFF2-40B4-BE49-F238E27FC236}">
                <a16:creationId xmlns:a16="http://schemas.microsoft.com/office/drawing/2014/main" id="{87F12FD1-06C5-62EA-B547-4B8FFDAE4F39}"/>
              </a:ext>
            </a:extLst>
          </p:cNvPr>
          <p:cNvSpPr txBox="1"/>
          <p:nvPr/>
        </p:nvSpPr>
        <p:spPr>
          <a:xfrm>
            <a:off x="3748107" y="4002663"/>
            <a:ext cx="2666761" cy="185564"/>
          </a:xfrm>
          <a:prstGeom prst="rect">
            <a:avLst/>
          </a:prstGeom>
          <a:noFill/>
          <a:ln w="12700">
            <a:miter lim="400000"/>
          </a:ln>
        </p:spPr>
        <p:txBody>
          <a:bodyPr wrap="square" lIns="0" tIns="0" rIns="0" bIns="0">
            <a:spAutoFit/>
          </a:bodyPr>
          <a:lstStyle/>
          <a:p>
            <a:pPr algn="l">
              <a:lnSpc>
                <a:spcPct val="107000"/>
              </a:lnSpc>
              <a:spcAft>
                <a:spcPts val="800"/>
              </a:spcAft>
            </a:pPr>
            <a:r>
              <a:rPr lang="en-US" sz="1200" b="1" dirty="0">
                <a:solidFill>
                  <a:schemeClr val="bg1"/>
                </a:solidFill>
                <a:latin typeface="AvenirNext LT Com Regular" panose="020B0503020202020204" pitchFamily="34" charset="0"/>
              </a:rPr>
              <a:t>A non-elective contribution</a:t>
            </a:r>
            <a:r>
              <a:rPr lang="en-US" sz="1200" b="1" baseline="30000" dirty="0">
                <a:solidFill>
                  <a:schemeClr val="bg1"/>
                </a:solidFill>
                <a:latin typeface="AvenirNext LT Com Regular" panose="020B0503020202020204" pitchFamily="34" charset="0"/>
              </a:rPr>
              <a:t>4</a:t>
            </a:r>
            <a:r>
              <a:rPr lang="en-US" sz="1200" b="1" dirty="0">
                <a:solidFill>
                  <a:schemeClr val="bg1"/>
                </a:solidFill>
                <a:latin typeface="AvenirNext LT Com Regular" panose="020B0503020202020204" pitchFamily="34" charset="0"/>
              </a:rPr>
              <a:t> </a:t>
            </a:r>
            <a:r>
              <a:rPr lang="en-US" sz="1200" dirty="0">
                <a:solidFill>
                  <a:schemeClr val="bg1"/>
                </a:solidFill>
              </a:rPr>
              <a:t>of:</a:t>
            </a:r>
            <a:endParaRPr lang="en-IN" sz="1200" dirty="0">
              <a:solidFill>
                <a:schemeClr val="bg1"/>
              </a:solidFill>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43" name="TextBox 42">
            <a:extLst>
              <a:ext uri="{FF2B5EF4-FFF2-40B4-BE49-F238E27FC236}">
                <a16:creationId xmlns:a16="http://schemas.microsoft.com/office/drawing/2014/main" id="{D67990C1-4FF9-940B-C96B-8042AD8A468F}"/>
              </a:ext>
            </a:extLst>
          </p:cNvPr>
          <p:cNvSpPr txBox="1"/>
          <p:nvPr/>
        </p:nvSpPr>
        <p:spPr>
          <a:xfrm>
            <a:off x="7169888" y="3206261"/>
            <a:ext cx="1315021" cy="451406"/>
          </a:xfrm>
          <a:prstGeom prst="rect">
            <a:avLst/>
          </a:prstGeom>
          <a:noFill/>
          <a:ln w="12700">
            <a:miter lim="400000"/>
          </a:ln>
        </p:spPr>
        <p:txBody>
          <a:bodyPr wrap="square">
            <a:spAutoFit/>
          </a:bodyPr>
          <a:lstStyle/>
          <a:p>
            <a:pPr algn="ctr">
              <a:lnSpc>
                <a:spcPts val="1400"/>
              </a:lnSpc>
              <a:spcAft>
                <a:spcPts val="800"/>
              </a:spcAft>
            </a:pPr>
            <a:r>
              <a:rPr lang="en-US" sz="1800" b="1" i="0" dirty="0">
                <a:solidFill>
                  <a:schemeClr val="bg1"/>
                </a:solidFill>
                <a:effectLst/>
                <a:latin typeface="AvenirNext LT Com Regular" panose="020B0503020202020204" pitchFamily="34" charset="0"/>
              </a:rPr>
              <a:t>3%</a:t>
            </a:r>
            <a:br>
              <a:rPr lang="en-IN" sz="1050" b="1" i="0" dirty="0">
                <a:solidFill>
                  <a:schemeClr val="bg1"/>
                </a:solidFill>
                <a:effectLst/>
                <a:latin typeface="AvenirNext LT Com Regular" panose="020B0503020202020204" pitchFamily="34" charset="0"/>
              </a:rPr>
            </a:br>
            <a:r>
              <a:rPr lang="en-US" sz="1200" dirty="0">
                <a:solidFill>
                  <a:schemeClr val="bg1"/>
                </a:solidFill>
                <a:effectLst/>
              </a:rPr>
              <a:t>of compensation</a:t>
            </a:r>
            <a:endParaRPr lang="en-IN" sz="8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46" name="TextBox 45">
            <a:extLst>
              <a:ext uri="{FF2B5EF4-FFF2-40B4-BE49-F238E27FC236}">
                <a16:creationId xmlns:a16="http://schemas.microsoft.com/office/drawing/2014/main" id="{337F3E44-252A-21AF-78E2-1539D1497BA4}"/>
              </a:ext>
            </a:extLst>
          </p:cNvPr>
          <p:cNvSpPr txBox="1"/>
          <p:nvPr/>
        </p:nvSpPr>
        <p:spPr>
          <a:xfrm>
            <a:off x="9640939" y="3206261"/>
            <a:ext cx="1315021" cy="451406"/>
          </a:xfrm>
          <a:prstGeom prst="rect">
            <a:avLst/>
          </a:prstGeom>
          <a:noFill/>
          <a:ln w="12700">
            <a:miter lim="400000"/>
          </a:ln>
        </p:spPr>
        <p:txBody>
          <a:bodyPr wrap="square">
            <a:spAutoFit/>
          </a:bodyPr>
          <a:lstStyle/>
          <a:p>
            <a:pPr algn="ctr">
              <a:lnSpc>
                <a:spcPts val="1400"/>
              </a:lnSpc>
              <a:spcAft>
                <a:spcPts val="800"/>
              </a:spcAft>
            </a:pPr>
            <a:r>
              <a:rPr lang="en-US" sz="1800" b="1" i="0" dirty="0">
                <a:solidFill>
                  <a:schemeClr val="bg1"/>
                </a:solidFill>
                <a:effectLst/>
                <a:latin typeface="AvenirNext LT Com Regular" panose="020B0503020202020204" pitchFamily="34" charset="0"/>
              </a:rPr>
              <a:t>3%</a:t>
            </a:r>
            <a:br>
              <a:rPr lang="en-IN" sz="1050" b="1" i="0" dirty="0">
                <a:solidFill>
                  <a:schemeClr val="bg1"/>
                </a:solidFill>
                <a:effectLst/>
                <a:latin typeface="AvenirNext LT Com Regular" panose="020B0503020202020204" pitchFamily="34" charset="0"/>
              </a:rPr>
            </a:br>
            <a:r>
              <a:rPr lang="en-US" sz="1200" dirty="0">
                <a:solidFill>
                  <a:schemeClr val="bg1"/>
                </a:solidFill>
                <a:effectLst/>
              </a:rPr>
              <a:t>of compensation</a:t>
            </a:r>
            <a:endParaRPr lang="en-IN" sz="8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cxnSp>
        <p:nvCxnSpPr>
          <p:cNvPr id="33" name="Straight Connector 32">
            <a:extLst>
              <a:ext uri="{FF2B5EF4-FFF2-40B4-BE49-F238E27FC236}">
                <a16:creationId xmlns:a16="http://schemas.microsoft.com/office/drawing/2014/main" id="{77CA8514-D686-08F0-5E2E-61A167A728C0}"/>
              </a:ext>
              <a:ext uri="{C183D7F6-B498-43B3-948B-1728B52AA6E4}">
                <adec:decorative xmlns:adec="http://schemas.microsoft.com/office/drawing/2017/decorative" val="1"/>
              </a:ext>
            </a:extLst>
          </p:cNvPr>
          <p:cNvCxnSpPr>
            <a:cxnSpLocks/>
          </p:cNvCxnSpPr>
          <p:nvPr/>
        </p:nvCxnSpPr>
        <p:spPr>
          <a:xfrm flipH="1">
            <a:off x="3748107" y="3795220"/>
            <a:ext cx="629877"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45" name="TextBox 44">
            <a:extLst>
              <a:ext uri="{FF2B5EF4-FFF2-40B4-BE49-F238E27FC236}">
                <a16:creationId xmlns:a16="http://schemas.microsoft.com/office/drawing/2014/main" id="{FA4376BE-B84A-C6BC-3D47-D3EF3016E8CE}"/>
              </a:ext>
            </a:extLst>
          </p:cNvPr>
          <p:cNvSpPr txBox="1"/>
          <p:nvPr/>
        </p:nvSpPr>
        <p:spPr>
          <a:xfrm>
            <a:off x="6724649" y="3909109"/>
            <a:ext cx="2205499" cy="451406"/>
          </a:xfrm>
          <a:prstGeom prst="rect">
            <a:avLst/>
          </a:prstGeom>
          <a:noFill/>
          <a:ln w="12700">
            <a:miter lim="400000"/>
          </a:ln>
        </p:spPr>
        <p:txBody>
          <a:bodyPr wrap="square">
            <a:spAutoFit/>
          </a:bodyPr>
          <a:lstStyle/>
          <a:p>
            <a:pPr algn="ctr">
              <a:lnSpc>
                <a:spcPts val="1400"/>
              </a:lnSpc>
              <a:spcAft>
                <a:spcPts val="800"/>
              </a:spcAft>
            </a:pPr>
            <a:r>
              <a:rPr lang="en-US" sz="1800" b="1" i="0" dirty="0">
                <a:solidFill>
                  <a:schemeClr val="bg1"/>
                </a:solidFill>
                <a:effectLst/>
                <a:latin typeface="AvenirNext LT Com Regular" panose="020B0503020202020204" pitchFamily="34" charset="0"/>
              </a:rPr>
              <a:t>2%</a:t>
            </a:r>
            <a:br>
              <a:rPr lang="en-IN" sz="1050" b="1" i="0" dirty="0">
                <a:solidFill>
                  <a:schemeClr val="bg1"/>
                </a:solidFill>
                <a:effectLst/>
                <a:latin typeface="AvenirNext LT Com Regular" panose="020B0503020202020204" pitchFamily="34" charset="0"/>
              </a:rPr>
            </a:br>
            <a:r>
              <a:rPr lang="en-US" sz="1200" dirty="0">
                <a:solidFill>
                  <a:schemeClr val="bg1"/>
                </a:solidFill>
                <a:effectLst/>
              </a:rPr>
              <a:t>of compensation</a:t>
            </a:r>
            <a:endParaRPr lang="en-IN" sz="12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47" name="TextBox 46">
            <a:extLst>
              <a:ext uri="{FF2B5EF4-FFF2-40B4-BE49-F238E27FC236}">
                <a16:creationId xmlns:a16="http://schemas.microsoft.com/office/drawing/2014/main" id="{163C6BF6-237D-2B7E-D1DD-FA6C2E5A6AF6}"/>
              </a:ext>
            </a:extLst>
          </p:cNvPr>
          <p:cNvSpPr txBox="1"/>
          <p:nvPr/>
        </p:nvSpPr>
        <p:spPr>
          <a:xfrm>
            <a:off x="9222417" y="3909109"/>
            <a:ext cx="2205499" cy="451406"/>
          </a:xfrm>
          <a:prstGeom prst="rect">
            <a:avLst/>
          </a:prstGeom>
          <a:noFill/>
          <a:ln w="12700">
            <a:miter lim="400000"/>
          </a:ln>
        </p:spPr>
        <p:txBody>
          <a:bodyPr wrap="square">
            <a:spAutoFit/>
          </a:bodyPr>
          <a:lstStyle/>
          <a:p>
            <a:pPr algn="ctr">
              <a:lnSpc>
                <a:spcPts val="1400"/>
              </a:lnSpc>
              <a:spcAft>
                <a:spcPts val="800"/>
              </a:spcAft>
            </a:pPr>
            <a:r>
              <a:rPr lang="en-US" sz="1800" b="1" i="0" dirty="0">
                <a:solidFill>
                  <a:schemeClr val="bg1"/>
                </a:solidFill>
                <a:effectLst/>
                <a:latin typeface="AvenirNext LT Com Regular" panose="020B0503020202020204" pitchFamily="34" charset="0"/>
              </a:rPr>
              <a:t>2%</a:t>
            </a:r>
            <a:br>
              <a:rPr lang="en-IN" sz="1050" b="1" i="0" dirty="0">
                <a:solidFill>
                  <a:schemeClr val="bg1"/>
                </a:solidFill>
                <a:effectLst/>
                <a:latin typeface="AvenirNext LT Com Regular" panose="020B0503020202020204" pitchFamily="34" charset="0"/>
              </a:rPr>
            </a:br>
            <a:r>
              <a:rPr lang="en-US" sz="1200" dirty="0">
                <a:solidFill>
                  <a:schemeClr val="bg1"/>
                </a:solidFill>
                <a:effectLst/>
              </a:rPr>
              <a:t>of compensation</a:t>
            </a:r>
            <a:endParaRPr lang="en-IN" sz="12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4859092B-FF90-0DFC-5FA3-1A8156324FB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52495" y="4671224"/>
            <a:ext cx="618180" cy="651297"/>
          </a:xfrm>
          <a:prstGeom prst="rect">
            <a:avLst/>
          </a:prstGeom>
        </p:spPr>
      </p:pic>
      <p:sp>
        <p:nvSpPr>
          <p:cNvPr id="13" name="TextBox 12">
            <a:extLst>
              <a:ext uri="{FF2B5EF4-FFF2-40B4-BE49-F238E27FC236}">
                <a16:creationId xmlns:a16="http://schemas.microsoft.com/office/drawing/2014/main" id="{C75D37C0-6F11-A06F-89D8-EAB86FAF3DD7}"/>
              </a:ext>
            </a:extLst>
          </p:cNvPr>
          <p:cNvSpPr txBox="1"/>
          <p:nvPr/>
        </p:nvSpPr>
        <p:spPr>
          <a:xfrm>
            <a:off x="1634198" y="4867189"/>
            <a:ext cx="1979605" cy="359073"/>
          </a:xfrm>
          <a:prstGeom prst="rect">
            <a:avLst/>
          </a:prstGeom>
          <a:noFill/>
          <a:ln w="12700">
            <a:miter lim="400000"/>
          </a:ln>
        </p:spPr>
        <p:txBody>
          <a:bodyPr wrap="square" lIns="0" tIns="0" rIns="0" bIns="0">
            <a:spAutoFit/>
          </a:bodyPr>
          <a:lstStyle/>
          <a:p>
            <a:pPr marL="0" marR="0" lvl="0" indent="0" algn="l" defTabSz="228600" eaLnBrk="1" fontAlgn="auto" latinLnBrk="0" hangingPunct="1">
              <a:lnSpc>
                <a:spcPts val="1400"/>
              </a:lnSpc>
              <a:spcBef>
                <a:spcPts val="600"/>
              </a:spcBef>
              <a:spcAft>
                <a:spcPts val="800"/>
              </a:spcAft>
              <a:buClrTx/>
              <a:buSzTx/>
              <a:buFontTx/>
              <a:buNone/>
              <a:tabLst/>
              <a:defRPr/>
            </a:pPr>
            <a:r>
              <a:rPr lang="en-US" sz="1200" b="1"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rPr>
              <a:t>Optional additional employer contributions</a:t>
            </a:r>
            <a:r>
              <a:rPr lang="en-IN" sz="1200" b="1" dirty="0">
                <a:solidFill>
                  <a:schemeClr val="bg1"/>
                </a:solidFill>
                <a:effectLst/>
                <a:latin typeface="AvenirNext LT Com Regular" panose="020B0503020202020204" pitchFamily="34" charset="0"/>
              </a:rPr>
              <a:t> </a:t>
            </a:r>
            <a:endParaRPr lang="en-US" sz="1200" b="1" dirty="0">
              <a:solidFill>
                <a:schemeClr val="bg1"/>
              </a:solidFill>
              <a:latin typeface="AvenirNext LT Com Regular" panose="020B0503020202020204" pitchFamily="34" charset="0"/>
            </a:endParaRPr>
          </a:p>
        </p:txBody>
      </p:sp>
      <p:sp>
        <p:nvSpPr>
          <p:cNvPr id="26" name="TextBox 25">
            <a:extLst>
              <a:ext uri="{FF2B5EF4-FFF2-40B4-BE49-F238E27FC236}">
                <a16:creationId xmlns:a16="http://schemas.microsoft.com/office/drawing/2014/main" id="{BEC00F4B-C576-8F2C-9CAF-4BB9FCACCD02}"/>
              </a:ext>
            </a:extLst>
          </p:cNvPr>
          <p:cNvSpPr txBox="1"/>
          <p:nvPr/>
        </p:nvSpPr>
        <p:spPr>
          <a:xfrm>
            <a:off x="3748107" y="4715982"/>
            <a:ext cx="2807438" cy="615553"/>
          </a:xfrm>
          <a:prstGeom prst="rect">
            <a:avLst/>
          </a:prstGeom>
          <a:noFill/>
          <a:ln w="12700">
            <a:miter lim="400000"/>
          </a:ln>
        </p:spPr>
        <p:txBody>
          <a:bodyPr wrap="square" lIns="0" tIns="0" rIns="0" bIns="0">
            <a:spAutoFit/>
          </a:bodyPr>
          <a:lstStyle/>
          <a:p>
            <a:pPr algn="l">
              <a:lnSpc>
                <a:spcPts val="1200"/>
              </a:lnSpc>
              <a:spcAft>
                <a:spcPts val="800"/>
              </a:spcAft>
            </a:pPr>
            <a:r>
              <a:rPr lang="en-US" sz="1200" dirty="0">
                <a:solidFill>
                  <a:schemeClr val="bg1"/>
                </a:solidFill>
                <a:effectLst/>
              </a:rPr>
              <a:t>Above mandatory contributions, employers can elect to make </a:t>
            </a:r>
            <a:r>
              <a:rPr lang="en-US" sz="1200" b="1" i="0" dirty="0">
                <a:solidFill>
                  <a:schemeClr val="bg1"/>
                </a:solidFill>
                <a:effectLst/>
                <a:latin typeface="AvenirNext LT Com Regular" panose="020B0503020202020204" pitchFamily="34" charset="0"/>
              </a:rPr>
              <a:t>additional non-elective contributions</a:t>
            </a:r>
            <a:r>
              <a:rPr lang="en-US" sz="1200" dirty="0">
                <a:solidFill>
                  <a:schemeClr val="bg1"/>
                </a:solidFill>
                <a:effectLst/>
              </a:rPr>
              <a:t> to each eligible employee in a uniform percentage, up to:</a:t>
            </a:r>
            <a:endParaRPr lang="en-IN" sz="120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49" name="TextBox 48">
            <a:extLst>
              <a:ext uri="{FF2B5EF4-FFF2-40B4-BE49-F238E27FC236}">
                <a16:creationId xmlns:a16="http://schemas.microsoft.com/office/drawing/2014/main" id="{454E6C71-477C-B5F7-6DE0-3C71272D6CED}"/>
              </a:ext>
            </a:extLst>
          </p:cNvPr>
          <p:cNvSpPr txBox="1"/>
          <p:nvPr/>
        </p:nvSpPr>
        <p:spPr>
          <a:xfrm>
            <a:off x="6752786" y="4934492"/>
            <a:ext cx="4867652" cy="288669"/>
          </a:xfrm>
          <a:prstGeom prst="rect">
            <a:avLst/>
          </a:prstGeom>
          <a:noFill/>
          <a:ln w="12700">
            <a:miter lim="400000"/>
          </a:ln>
        </p:spPr>
        <p:txBody>
          <a:bodyPr wrap="square">
            <a:spAutoFit/>
          </a:bodyPr>
          <a:lstStyle/>
          <a:p>
            <a:pPr algn="ctr">
              <a:lnSpc>
                <a:spcPts val="1400"/>
              </a:lnSpc>
              <a:spcAft>
                <a:spcPts val="800"/>
              </a:spcAft>
            </a:pPr>
            <a:r>
              <a:rPr lang="en-US" sz="2000" b="1" i="0" dirty="0">
                <a:solidFill>
                  <a:schemeClr val="bg1"/>
                </a:solidFill>
                <a:effectLst/>
                <a:latin typeface="AvenirNext LT Com Regular" panose="020B0503020202020204" pitchFamily="34" charset="0"/>
              </a:rPr>
              <a:t>10% </a:t>
            </a:r>
            <a:r>
              <a:rPr lang="en-US" sz="1050" dirty="0">
                <a:solidFill>
                  <a:schemeClr val="bg1"/>
                </a:solidFill>
                <a:effectLst/>
              </a:rPr>
              <a:t>of compensation, not to exceed </a:t>
            </a:r>
            <a:r>
              <a:rPr lang="en-US" sz="2000" b="1" i="0" dirty="0">
                <a:solidFill>
                  <a:schemeClr val="bg1"/>
                </a:solidFill>
                <a:effectLst/>
                <a:latin typeface="AvenirNext LT Com Regular" panose="020B0503020202020204" pitchFamily="34" charset="0"/>
              </a:rPr>
              <a:t>$5,100</a:t>
            </a:r>
            <a:endParaRPr lang="en-IN" sz="2000" b="1" i="0" dirty="0">
              <a:solidFill>
                <a:schemeClr val="bg1"/>
              </a:solidFill>
              <a:effectLst/>
              <a:latin typeface="AvenirNext LT Com Regular" panose="020B050302020202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38A1F11A-78BC-F243-2875-7A59D5C41BE9}"/>
              </a:ext>
            </a:extLst>
          </p:cNvPr>
          <p:cNvSpPr txBox="1"/>
          <p:nvPr/>
        </p:nvSpPr>
        <p:spPr>
          <a:xfrm>
            <a:off x="487679" y="5596624"/>
            <a:ext cx="11132759" cy="861774"/>
          </a:xfrm>
          <a:prstGeom prst="rect">
            <a:avLst/>
          </a:prstGeom>
          <a:noFill/>
        </p:spPr>
        <p:txBody>
          <a:bodyPr wrap="square" rtlCol="0" anchor="b">
            <a:spAutoFit/>
          </a:bodyPr>
          <a:lstStyle/>
          <a:p>
            <a:pPr marL="54864" marR="0" lvl="0" indent="-54864" algn="l" defTabSz="914400" rtl="0" eaLnBrk="1" fontAlgn="auto" latinLnBrk="0" hangingPunct="1">
              <a:lnSpc>
                <a:spcPct val="100000"/>
              </a:lnSpc>
              <a:spcBef>
                <a:spcPts val="0"/>
              </a:spcBef>
              <a:spcAft>
                <a:spcPts val="300"/>
              </a:spcAft>
              <a:buClrTx/>
              <a:buSzTx/>
              <a:buFontTx/>
              <a:buNone/>
              <a:tabLst/>
              <a:defRPr/>
            </a:pPr>
            <a:r>
              <a:rPr lang="en-US" sz="800" dirty="0">
                <a:latin typeface="AvenirNext LT Com Regular" panose="020B0503020202020204" pitchFamily="34" charset="0"/>
                <a:ea typeface="Calibri" panose="020F0502020204030204" pitchFamily="34" charset="0"/>
                <a:cs typeface="Times New Roman" panose="02020603050405020304" pitchFamily="18" charset="0"/>
              </a:rPr>
              <a:t>Contribution limits shown apply to SIMPLE IRAs.</a:t>
            </a:r>
            <a:endParaRPr kumimoji="0" lang="en-US" sz="800" b="0" i="0" u="none" strike="noStrike" kern="1200" cap="none" spc="0" normalizeH="0" baseline="30000" noProof="0" dirty="0">
              <a:ln>
                <a:noFill/>
              </a:ln>
              <a:solidFill>
                <a:srgbClr val="000000"/>
              </a:solidFill>
              <a:effectLst/>
              <a:uLnTx/>
              <a:uFillTx/>
              <a:latin typeface="AvenirNext LT Com Regular" panose="020B0503020202020204" pitchFamily="34" charset="0"/>
              <a:ea typeface="+mn-ea"/>
              <a:cs typeface="+mn-cs"/>
            </a:endParaRPr>
          </a:p>
          <a:p>
            <a:pPr marL="54864" marR="0" lvl="0" indent="-54864" algn="l" defTabSz="914400" rtl="0" eaLnBrk="1" fontAlgn="auto" latinLnBrk="0" hangingPunct="1">
              <a:lnSpc>
                <a:spcPct val="100000"/>
              </a:lnSpc>
              <a:spcBef>
                <a:spcPts val="0"/>
              </a:spcBef>
              <a:spcAft>
                <a:spcPts val="300"/>
              </a:spcAft>
              <a:buClrTx/>
              <a:buSzTx/>
              <a:buFontTx/>
              <a:buNone/>
              <a:tabLst/>
              <a:defRPr/>
            </a:pPr>
            <a:r>
              <a:rPr kumimoji="0" lang="en-US" sz="800" b="0" i="0" u="none" strike="noStrike" kern="1200" cap="none" spc="0" normalizeH="0" baseline="30000" noProof="0" dirty="0">
                <a:ln>
                  <a:noFill/>
                </a:ln>
                <a:solidFill>
                  <a:srgbClr val="000000"/>
                </a:solidFill>
                <a:effectLst/>
                <a:uLnTx/>
                <a:uFillTx/>
                <a:latin typeface="AvenirNext LT Com Regular" panose="020B0503020202020204" pitchFamily="34" charset="0"/>
                <a:ea typeface="+mn-ea"/>
                <a:cs typeface="+mn-cs"/>
              </a:rPr>
              <a:t>1 </a:t>
            </a:r>
            <a:r>
              <a:rPr kumimoji="0" lang="en-US" sz="800" b="0" i="0" u="none" strike="noStrike" kern="1200" cap="none" spc="0" normalizeH="0" noProof="0" dirty="0">
                <a:ln>
                  <a:noFill/>
                </a:ln>
                <a:solidFill>
                  <a:srgbClr val="000000"/>
                </a:solidFill>
                <a:effectLst/>
                <a:uLnTx/>
                <a:uFillTx/>
                <a:latin typeface="AvenirNext LT Com Regular" panose="020B0503020202020204" pitchFamily="34" charset="0"/>
                <a:ea typeface="+mn-ea"/>
                <a:cs typeface="+mn-cs"/>
              </a:rPr>
              <a:t>The </a:t>
            </a:r>
            <a:r>
              <a:rPr lang="en-US" sz="800" dirty="0">
                <a:effectLst/>
                <a:latin typeface="AvenirNext LT Com Regular" panose="020B0503020202020204" pitchFamily="34" charset="0"/>
                <a:ea typeface="Calibri" panose="020F0502020204030204" pitchFamily="34" charset="0"/>
                <a:cs typeface="Times New Roman" panose="02020603050405020304" pitchFamily="18" charset="0"/>
              </a:rPr>
              <a:t>higher limit applies to larger employers (those with more than 25 employees who earned at least $5,000 in the prior year) if the employer elects to increase matching contributions to 4% or non-elective contributions to 3%.</a:t>
            </a:r>
            <a:endParaRPr kumimoji="0" lang="en-US" sz="800" b="0" i="0" u="none" strike="noStrike" kern="1200" cap="none" spc="0" normalizeH="0" noProof="0" dirty="0">
              <a:ln>
                <a:noFill/>
              </a:ln>
              <a:solidFill>
                <a:srgbClr val="000000"/>
              </a:solidFill>
              <a:effectLst/>
              <a:uLnTx/>
              <a:uFillTx/>
              <a:latin typeface="AvenirNext LT Com Regular" panose="020B0503020202020204" pitchFamily="34" charset="0"/>
              <a:ea typeface="+mn-ea"/>
              <a:cs typeface="+mn-cs"/>
            </a:endParaRPr>
          </a:p>
          <a:p>
            <a:pPr marL="54864" marR="0" lvl="0" indent="-54864" algn="l" defTabSz="914400" rtl="0" eaLnBrk="1" fontAlgn="auto" latinLnBrk="0" hangingPunct="1">
              <a:lnSpc>
                <a:spcPct val="100000"/>
              </a:lnSpc>
              <a:spcBef>
                <a:spcPts val="0"/>
              </a:spcBef>
              <a:spcAft>
                <a:spcPts val="300"/>
              </a:spcAft>
              <a:buClrTx/>
              <a:buSzTx/>
              <a:buFontTx/>
              <a:buNone/>
              <a:tabLst/>
              <a:defRPr/>
            </a:pPr>
            <a:r>
              <a:rPr kumimoji="0" lang="en-US" sz="800" b="0" i="0" u="none" strike="noStrike" kern="1200" cap="none" spc="0" normalizeH="0" baseline="30000" noProof="0" dirty="0">
                <a:ln>
                  <a:noFill/>
                </a:ln>
                <a:solidFill>
                  <a:srgbClr val="000000"/>
                </a:solidFill>
                <a:effectLst/>
                <a:uLnTx/>
                <a:uFillTx/>
                <a:latin typeface="AvenirNext LT Com Regular" panose="020B0503020202020204" pitchFamily="34" charset="0"/>
                <a:ea typeface="+mn-ea"/>
                <a:cs typeface="+mn-cs"/>
              </a:rPr>
              <a:t>2 </a:t>
            </a:r>
            <a:r>
              <a:rPr lang="en-US" sz="800" dirty="0">
                <a:effectLst/>
                <a:latin typeface="AvenirNext LT Com Regular" panose="020B0503020202020204" pitchFamily="34" charset="0"/>
                <a:ea typeface="Calibri" panose="020F0502020204030204" pitchFamily="34" charset="0"/>
                <a:cs typeface="Times New Roman" panose="02020603050405020304" pitchFamily="18" charset="0"/>
              </a:rPr>
              <a:t>If permitted by the plan.</a:t>
            </a:r>
            <a:r>
              <a:rPr kumimoji="0" lang="en-US" sz="800" b="0" i="0" u="none" strike="noStrike" kern="1200" cap="none" spc="0" normalizeH="0" noProof="0" dirty="0">
                <a:ln>
                  <a:noFill/>
                </a:ln>
                <a:solidFill>
                  <a:srgbClr val="000000"/>
                </a:solidFill>
                <a:effectLst/>
                <a:uLnTx/>
                <a:uFillTx/>
                <a:latin typeface="AvenirNext LT Com Regular" panose="020B0503020202020204" pitchFamily="34" charset="0"/>
                <a:ea typeface="+mn-ea"/>
                <a:cs typeface="+mn-cs"/>
              </a:rPr>
              <a:t> </a:t>
            </a:r>
          </a:p>
          <a:p>
            <a:pPr marL="0" marR="0" lvl="0" indent="0" algn="l" defTabSz="914400" rtl="0" eaLnBrk="1" fontAlgn="auto" latinLnBrk="0" hangingPunct="1">
              <a:lnSpc>
                <a:spcPct val="100000"/>
              </a:lnSpc>
              <a:spcBef>
                <a:spcPts val="0"/>
              </a:spcBef>
              <a:spcAft>
                <a:spcPts val="300"/>
              </a:spcAft>
              <a:buClrTx/>
              <a:buSzTx/>
              <a:buFontTx/>
              <a:buNone/>
              <a:tabLst/>
              <a:defRPr/>
            </a:pPr>
            <a:r>
              <a:rPr lang="en-US" sz="800" kern="1200" baseline="30000" dirty="0">
                <a:latin typeface="AvenirNext LT Com Regular" panose="020B0503020202020204" pitchFamily="34" charset="0"/>
                <a:ea typeface="+mn-ea"/>
                <a:cs typeface="+mn-cs"/>
              </a:rPr>
              <a:t>3</a:t>
            </a:r>
            <a:r>
              <a:rPr kumimoji="0" lang="en-US" sz="800" b="0" i="0" u="none" strike="noStrike" kern="1200" cap="none" spc="0" normalizeH="0" baseline="30000" noProof="0" dirty="0">
                <a:ln>
                  <a:noFill/>
                </a:ln>
                <a:solidFill>
                  <a:srgbClr val="000000"/>
                </a:solidFill>
                <a:effectLst/>
                <a:uLnTx/>
                <a:uFillTx/>
                <a:latin typeface="AvenirNext LT Com Regular" panose="020B0503020202020204" pitchFamily="34" charset="0"/>
                <a:ea typeface="+mn-ea"/>
                <a:cs typeface="+mn-cs"/>
              </a:rPr>
              <a:t> </a:t>
            </a:r>
            <a:r>
              <a:rPr lang="en-US" sz="800" dirty="0">
                <a:effectLst/>
                <a:latin typeface="AvenirNext LT Com Regular" panose="020B0503020202020204" pitchFamily="34" charset="0"/>
                <a:ea typeface="Calibri" panose="020F0502020204030204" pitchFamily="34" charset="0"/>
                <a:cs typeface="Times New Roman" panose="02020603050405020304" pitchFamily="18" charset="0"/>
              </a:rPr>
              <a:t>This higher catch-up limit is effective January 1, 2025, and is only applicable to participants who attain ages 60, 61, 62, or 63 in 2025</a:t>
            </a:r>
            <a:r>
              <a:rPr kumimoji="0" lang="en-US" sz="800" b="0" i="0" u="none" strike="noStrike" kern="1200" cap="none" spc="0" normalizeH="0" baseline="0" noProof="0" dirty="0">
                <a:ln>
                  <a:noFill/>
                </a:ln>
                <a:solidFill>
                  <a:srgbClr val="000000"/>
                </a:solidFill>
                <a:effectLst/>
                <a:uLnTx/>
                <a:uFillTx/>
                <a:latin typeface="AvenirNext LT Com Regular" panose="020B0503020202020204" pitchFamily="34" charset="0"/>
                <a:ea typeface="+mn-ea"/>
                <a:cs typeface="+mn-cs"/>
              </a:rPr>
              <a:t>.</a:t>
            </a:r>
          </a:p>
          <a:p>
            <a:pPr marL="52388" marR="0" lvl="0" indent="-52388" algn="l" defTabSz="914400" rtl="0" eaLnBrk="1" fontAlgn="auto" latinLnBrk="0" hangingPunct="1">
              <a:lnSpc>
                <a:spcPct val="100000"/>
              </a:lnSpc>
              <a:spcBef>
                <a:spcPts val="0"/>
              </a:spcBef>
              <a:spcAft>
                <a:spcPts val="300"/>
              </a:spcAft>
              <a:buClrTx/>
              <a:buSzTx/>
              <a:buFontTx/>
              <a:buNone/>
              <a:defRPr/>
            </a:pPr>
            <a:r>
              <a:rPr lang="en-US" sz="800" baseline="30000" dirty="0">
                <a:latin typeface="AvenirNext LT Com Regular" panose="020B0503020202020204" pitchFamily="34" charset="0"/>
                <a:ea typeface="Calibri" panose="020F0502020204030204" pitchFamily="34" charset="0"/>
                <a:cs typeface="Times New Roman" panose="02020603050405020304" pitchFamily="18" charset="0"/>
              </a:rPr>
              <a:t>4 </a:t>
            </a:r>
            <a:r>
              <a:rPr lang="en-US" sz="800" dirty="0">
                <a:effectLst/>
                <a:latin typeface="AvenirNext LT Com Regular" panose="020B0503020202020204" pitchFamily="34" charset="0"/>
                <a:ea typeface="Calibri" panose="020F0502020204030204" pitchFamily="34" charset="0"/>
                <a:cs typeface="Times New Roman" panose="02020603050405020304" pitchFamily="18" charset="0"/>
              </a:rPr>
              <a:t>The percentage of mandatory employer non-elective contributions is applied on up to $350,000 of compensation for 2025.</a:t>
            </a:r>
            <a:endParaRPr kumimoji="0" lang="en-US" sz="800" b="0" i="0" u="none" strike="noStrike" kern="1200" cap="none" spc="0" normalizeH="0" baseline="0" noProof="0" dirty="0">
              <a:ln>
                <a:noFill/>
              </a:ln>
              <a:solidFill>
                <a:srgbClr val="000000"/>
              </a:solidFill>
              <a:effectLst/>
              <a:uLnTx/>
              <a:uFillTx/>
              <a:latin typeface="AvenirNext LT Com Regular" panose="020B0503020202020204" pitchFamily="34" charset="0"/>
              <a:ea typeface="+mn-ea"/>
              <a:cs typeface="+mn-cs"/>
            </a:endParaRPr>
          </a:p>
        </p:txBody>
      </p:sp>
      <p:sp>
        <p:nvSpPr>
          <p:cNvPr id="32" name="Slide Number Placeholder 3">
            <a:extLst>
              <a:ext uri="{FF2B5EF4-FFF2-40B4-BE49-F238E27FC236}">
                <a16:creationId xmlns:a16="http://schemas.microsoft.com/office/drawing/2014/main" id="{0307B292-620E-A445-9175-A4887800B1FD}"/>
              </a:ext>
              <a:ext uri="{C183D7F6-B498-43B3-948B-1728B52AA6E4}">
                <adec:decorative xmlns:adec="http://schemas.microsoft.com/office/drawing/2017/decorative" val="1"/>
              </a:ext>
            </a:extLst>
          </p:cNvPr>
          <p:cNvSpPr>
            <a:spLocks noGrp="1"/>
          </p:cNvSpPr>
          <p:nvPr>
            <p:ph type="sldNum" sz="quarter" idx="11"/>
          </p:nvPr>
        </p:nvSpPr>
        <p:spPr>
          <a:xfrm>
            <a:off x="10908792" y="6464054"/>
            <a:ext cx="711647" cy="12650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800" b="0" i="0" u="none" strike="noStrike" kern="1200" cap="none" spc="0" normalizeH="0" baseline="0" noProof="0" smtClean="0">
                <a:ln>
                  <a:noFill/>
                </a:ln>
                <a:solidFill>
                  <a:srgbClr val="000000"/>
                </a:solidFill>
                <a:effectLst/>
                <a:uLnTx/>
                <a:uFillTx/>
                <a:latin typeface="AvenirNext LT Com Regular" panose="020B0503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000000"/>
              </a:solidFill>
              <a:effectLst/>
              <a:uLnTx/>
              <a:uFillTx/>
              <a:latin typeface="AvenirNext LT Com Regular" panose="020B0503020202020204" pitchFamily="34" charset="0"/>
              <a:ea typeface="+mn-ea"/>
              <a:cs typeface="+mn-cs"/>
            </a:endParaRPr>
          </a:p>
        </p:txBody>
      </p:sp>
      <p:cxnSp>
        <p:nvCxnSpPr>
          <p:cNvPr id="10" name="Straight Connector 9">
            <a:extLst>
              <a:ext uri="{FF2B5EF4-FFF2-40B4-BE49-F238E27FC236}">
                <a16:creationId xmlns:a16="http://schemas.microsoft.com/office/drawing/2014/main" id="{3195FE27-4E6B-5EAF-F34B-0F23251EBAEA}"/>
              </a:ext>
              <a:ext uri="{C183D7F6-B498-43B3-948B-1728B52AA6E4}">
                <adec:decorative xmlns:adec="http://schemas.microsoft.com/office/drawing/2017/decorative" val="1"/>
              </a:ext>
            </a:extLst>
          </p:cNvPr>
          <p:cNvCxnSpPr>
            <a:cxnSpLocks/>
          </p:cNvCxnSpPr>
          <p:nvPr/>
        </p:nvCxnSpPr>
        <p:spPr>
          <a:xfrm flipH="1">
            <a:off x="5072485" y="3795220"/>
            <a:ext cx="629877" cy="0"/>
          </a:xfrm>
          <a:prstGeom prst="line">
            <a:avLst/>
          </a:prstGeom>
          <a:noFill/>
          <a:ln w="95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055156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1EB04-4056-2422-E3C8-1E06956EA0FC}"/>
              </a:ext>
            </a:extLst>
          </p:cNvPr>
          <p:cNvSpPr>
            <a:spLocks noGrp="1"/>
          </p:cNvSpPr>
          <p:nvPr>
            <p:ph type="title"/>
          </p:nvPr>
        </p:nvSpPr>
        <p:spPr/>
        <p:txBody>
          <a:bodyPr/>
          <a:lstStyle/>
          <a:p>
            <a:pPr rtl="0" eaLnBrk="1" fontAlgn="auto" latinLnBrk="0" hangingPunct="1"/>
            <a:r>
              <a:rPr lang="en-US" sz="2800" b="1" i="0" spc="0" baseline="0" dirty="0">
                <a:ln>
                  <a:noFill/>
                </a:ln>
                <a:solidFill>
                  <a:srgbClr val="0A3266"/>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Start investing as soon as you can</a:t>
            </a:r>
            <a:endParaRPr lang="en-US" dirty="0">
              <a:effectLst/>
            </a:endParaRPr>
          </a:p>
        </p:txBody>
      </p:sp>
      <p:sp>
        <p:nvSpPr>
          <p:cNvPr id="72" name="TextBox 71">
            <a:extLst>
              <a:ext uri="{FF2B5EF4-FFF2-40B4-BE49-F238E27FC236}">
                <a16:creationId xmlns:a16="http://schemas.microsoft.com/office/drawing/2014/main" id="{65DEF539-DEE7-89BB-A1BF-1BDEEED43F4F}"/>
              </a:ext>
            </a:extLst>
          </p:cNvPr>
          <p:cNvSpPr txBox="1"/>
          <p:nvPr/>
        </p:nvSpPr>
        <p:spPr>
          <a:xfrm>
            <a:off x="1069372" y="1040639"/>
            <a:ext cx="1600200"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005F9E"/>
                </a:solidFill>
                <a:latin typeface="AvenirNext LT Com Regular" panose="020B0503020202020204" pitchFamily="34" charset="0"/>
              </a:rPr>
              <a:t>Start now</a:t>
            </a:r>
            <a:endParaRPr kumimoji="0" lang="en-US" sz="2000" b="0" i="0" u="none" strike="noStrike" kern="1200" cap="none" spc="0" normalizeH="0" baseline="0" noProof="0" dirty="0">
              <a:ln>
                <a:noFill/>
              </a:ln>
              <a:solidFill>
                <a:srgbClr val="005F9E"/>
              </a:solidFill>
              <a:effectLst/>
              <a:uLnTx/>
              <a:uFillTx/>
              <a:latin typeface="Avenir Next LT Com Regular" panose="020B0503020202020204" pitchFamily="34" charset="0"/>
              <a:ea typeface="+mn-ea"/>
              <a:cs typeface="+mn-cs"/>
            </a:endParaRPr>
          </a:p>
        </p:txBody>
      </p:sp>
      <p:sp>
        <p:nvSpPr>
          <p:cNvPr id="81" name="TextBox 80">
            <a:extLst>
              <a:ext uri="{FF2B5EF4-FFF2-40B4-BE49-F238E27FC236}">
                <a16:creationId xmlns:a16="http://schemas.microsoft.com/office/drawing/2014/main" id="{FC5A733F-8F99-CFE6-84C8-F542CE632CF6}"/>
              </a:ext>
            </a:extLst>
          </p:cNvPr>
          <p:cNvSpPr txBox="1"/>
          <p:nvPr/>
        </p:nvSpPr>
        <p:spPr>
          <a:xfrm>
            <a:off x="2550919" y="1695688"/>
            <a:ext cx="4166084" cy="338554"/>
          </a:xfrm>
          <a:prstGeom prst="rect">
            <a:avLst/>
          </a:prstGeom>
          <a:noFill/>
          <a:ln w="12700">
            <a:miter lim="400000"/>
          </a:ln>
        </p:spPr>
        <p:txBody>
          <a:bodyPr wrap="square">
            <a:spAutoFit/>
          </a:bodyPr>
          <a:lstStyle/>
          <a:p>
            <a:pPr algn="l"/>
            <a:r>
              <a:rPr lang="en-US" sz="1600" b="1" dirty="0">
                <a:solidFill>
                  <a:schemeClr val="tx1"/>
                </a:solidFill>
                <a:latin typeface="AvenirNext LT Com Regular" panose="020B0503020202020204" pitchFamily="34" charset="0"/>
              </a:rPr>
              <a:t>Adrian </a:t>
            </a:r>
            <a:r>
              <a:rPr lang="en-US" sz="1600" kern="1200" dirty="0">
                <a:solidFill>
                  <a:schemeClr val="tx1"/>
                </a:solidFill>
                <a:latin typeface="AvenirNext LT Com Regular"/>
              </a:rPr>
              <a:t>saves $200 per month for 40 years. </a:t>
            </a:r>
            <a:endParaRPr lang="en-US" sz="1600" dirty="0"/>
          </a:p>
        </p:txBody>
      </p:sp>
      <p:pic>
        <p:nvPicPr>
          <p:cNvPr id="5" name="Picture 4" descr="Chart showing how waiting 10 years to start investing results in lower retirement withdrawals, even when savings per month is larger.&#10;Retirement withdrawals $2343 per month">
            <a:extLst>
              <a:ext uri="{FF2B5EF4-FFF2-40B4-BE49-F238E27FC236}">
                <a16:creationId xmlns:a16="http://schemas.microsoft.com/office/drawing/2014/main" id="{2E035731-F8BE-55F9-C923-1FD0D4A3BFDF}"/>
              </a:ext>
            </a:extLst>
          </p:cNvPr>
          <p:cNvPicPr>
            <a:picLocks noChangeAspect="1"/>
          </p:cNvPicPr>
          <p:nvPr/>
        </p:nvPicPr>
        <p:blipFill>
          <a:blip r:embed="rId3"/>
          <a:stretch>
            <a:fillRect/>
          </a:stretch>
        </p:blipFill>
        <p:spPr>
          <a:xfrm>
            <a:off x="2128517" y="2033062"/>
            <a:ext cx="7065876" cy="902286"/>
          </a:xfrm>
          <a:prstGeom prst="rect">
            <a:avLst/>
          </a:prstGeom>
        </p:spPr>
      </p:pic>
      <p:sp>
        <p:nvSpPr>
          <p:cNvPr id="73" name="TextBox 72">
            <a:extLst>
              <a:ext uri="{FF2B5EF4-FFF2-40B4-BE49-F238E27FC236}">
                <a16:creationId xmlns:a16="http://schemas.microsoft.com/office/drawing/2014/main" id="{36A3B1C6-A8B1-7A9A-825A-EFA1D7474CA1}"/>
              </a:ext>
            </a:extLst>
          </p:cNvPr>
          <p:cNvSpPr txBox="1"/>
          <p:nvPr/>
        </p:nvSpPr>
        <p:spPr>
          <a:xfrm>
            <a:off x="1069371" y="3381018"/>
            <a:ext cx="2408933"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normalizeH="0" baseline="0" noProof="0" dirty="0">
                <a:ln>
                  <a:noFill/>
                </a:ln>
                <a:solidFill>
                  <a:srgbClr val="005F9E"/>
                </a:solidFill>
                <a:effectLst/>
                <a:uLnTx/>
                <a:uFillTx/>
                <a:latin typeface="AvenirNext LT Com Regular" panose="020B0503020202020204" pitchFamily="34" charset="0"/>
                <a:ea typeface="+mn-ea"/>
                <a:cs typeface="+mn-cs"/>
              </a:rPr>
              <a:t>Catch up later</a:t>
            </a:r>
            <a:endParaRPr kumimoji="0" lang="en-US" sz="2000" b="0" i="0" u="none" strike="noStrike" kern="1200" cap="none" normalizeH="0" baseline="0" noProof="0" dirty="0">
              <a:ln>
                <a:noFill/>
              </a:ln>
              <a:solidFill>
                <a:srgbClr val="005F9E"/>
              </a:solidFill>
              <a:effectLst/>
              <a:uLnTx/>
              <a:uFillTx/>
              <a:latin typeface="Avenir Next LT Com Regular" panose="020B0503020202020204" pitchFamily="34" charset="0"/>
              <a:ea typeface="+mn-ea"/>
              <a:cs typeface="+mn-cs"/>
            </a:endParaRPr>
          </a:p>
        </p:txBody>
      </p:sp>
      <p:sp>
        <p:nvSpPr>
          <p:cNvPr id="82" name="TextBox 81">
            <a:extLst>
              <a:ext uri="{FF2B5EF4-FFF2-40B4-BE49-F238E27FC236}">
                <a16:creationId xmlns:a16="http://schemas.microsoft.com/office/drawing/2014/main" id="{38B2BBBF-ABC2-CD98-DD66-8CA5A20CE3CB}"/>
              </a:ext>
            </a:extLst>
          </p:cNvPr>
          <p:cNvSpPr txBox="1"/>
          <p:nvPr/>
        </p:nvSpPr>
        <p:spPr>
          <a:xfrm>
            <a:off x="2550919" y="4117322"/>
            <a:ext cx="3946882" cy="338554"/>
          </a:xfrm>
          <a:prstGeom prst="rect">
            <a:avLst/>
          </a:prstGeom>
          <a:noFill/>
          <a:ln w="12700">
            <a:miter lim="400000"/>
          </a:ln>
        </p:spPr>
        <p:txBody>
          <a:bodyPr wrap="square">
            <a:spAutoFit/>
          </a:bodyPr>
          <a:lstStyle/>
          <a:p>
            <a:pPr algn="l"/>
            <a:r>
              <a:rPr lang="en-US" sz="1600" b="1" i="0" dirty="0">
                <a:solidFill>
                  <a:schemeClr val="tx1"/>
                </a:solidFill>
                <a:latin typeface="AvenirNext LT Com Regular" panose="020B0503020202020204" pitchFamily="34" charset="0"/>
              </a:rPr>
              <a:t>Mai </a:t>
            </a:r>
            <a:r>
              <a:rPr lang="en-US" sz="1600" kern="1200" dirty="0">
                <a:solidFill>
                  <a:schemeClr val="tx1"/>
                </a:solidFill>
                <a:latin typeface="AvenirNext LT Com Regular"/>
              </a:rPr>
              <a:t>saves $400 per month for 30 years. </a:t>
            </a:r>
            <a:endParaRPr lang="en-US" sz="1600" dirty="0"/>
          </a:p>
        </p:txBody>
      </p:sp>
      <p:pic>
        <p:nvPicPr>
          <p:cNvPr id="9" name="Picture 8" descr="Part of above chart.&#10;Retirement withdrawals $2000 per month">
            <a:extLst>
              <a:ext uri="{FF2B5EF4-FFF2-40B4-BE49-F238E27FC236}">
                <a16:creationId xmlns:a16="http://schemas.microsoft.com/office/drawing/2014/main" id="{60AF8A8F-3A09-943F-ED89-6FE272B0A4F6}"/>
              </a:ext>
            </a:extLst>
          </p:cNvPr>
          <p:cNvPicPr>
            <a:picLocks noChangeAspect="1"/>
          </p:cNvPicPr>
          <p:nvPr/>
        </p:nvPicPr>
        <p:blipFill>
          <a:blip r:embed="rId4"/>
          <a:stretch>
            <a:fillRect/>
          </a:stretch>
        </p:blipFill>
        <p:spPr>
          <a:xfrm>
            <a:off x="2128517" y="4442171"/>
            <a:ext cx="5962405" cy="902286"/>
          </a:xfrm>
          <a:prstGeom prst="rect">
            <a:avLst/>
          </a:prstGeom>
        </p:spPr>
      </p:pic>
      <p:pic>
        <p:nvPicPr>
          <p:cNvPr id="76" name="Picture 2">
            <a:extLst>
              <a:ext uri="{FF2B5EF4-FFF2-40B4-BE49-F238E27FC236}">
                <a16:creationId xmlns:a16="http://schemas.microsoft.com/office/drawing/2014/main" id="{EAB23424-DCBF-7321-84F8-14B695DF0105}"/>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1114475" y="4286972"/>
            <a:ext cx="1239339" cy="1239339"/>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cxnSp>
        <p:nvCxnSpPr>
          <p:cNvPr id="71" name="Straight Arrow Connector 70">
            <a:extLst>
              <a:ext uri="{FF2B5EF4-FFF2-40B4-BE49-F238E27FC236}">
                <a16:creationId xmlns:a16="http://schemas.microsoft.com/office/drawing/2014/main" id="{74589481-B587-78B3-6310-50384517E250}"/>
              </a:ext>
              <a:ext uri="{C183D7F6-B498-43B3-948B-1728B52AA6E4}">
                <adec:decorative xmlns:adec="http://schemas.microsoft.com/office/drawing/2017/decorative" val="1"/>
              </a:ext>
            </a:extLst>
          </p:cNvPr>
          <p:cNvCxnSpPr>
            <a:cxnSpLocks/>
          </p:cNvCxnSpPr>
          <p:nvPr/>
        </p:nvCxnSpPr>
        <p:spPr>
          <a:xfrm flipV="1">
            <a:off x="8087837" y="4908710"/>
            <a:ext cx="1085224" cy="4344"/>
          </a:xfrm>
          <a:prstGeom prst="straightConnector1">
            <a:avLst/>
          </a:prstGeom>
          <a:noFill/>
          <a:ln w="9525" cap="flat">
            <a:solidFill>
              <a:srgbClr val="00AEA9"/>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68" name="Rectangle 67">
            <a:extLst>
              <a:ext uri="{FF2B5EF4-FFF2-40B4-BE49-F238E27FC236}">
                <a16:creationId xmlns:a16="http://schemas.microsoft.com/office/drawing/2014/main" id="{0C400937-69EE-CC7E-E8C1-F5A07F5039D9}"/>
              </a:ext>
              <a:ext uri="{C183D7F6-B498-43B3-948B-1728B52AA6E4}">
                <adec:decorative xmlns:adec="http://schemas.microsoft.com/office/drawing/2017/decorative" val="1"/>
              </a:ext>
            </a:extLst>
          </p:cNvPr>
          <p:cNvSpPr/>
          <p:nvPr/>
        </p:nvSpPr>
        <p:spPr>
          <a:xfrm>
            <a:off x="9364239" y="3474473"/>
            <a:ext cx="2244743" cy="1928082"/>
          </a:xfrm>
          <a:prstGeom prst="rect">
            <a:avLst/>
          </a:prstGeom>
          <a:solidFill>
            <a:srgbClr val="16838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80" name="TextBox 79">
            <a:extLst>
              <a:ext uri="{FF2B5EF4-FFF2-40B4-BE49-F238E27FC236}">
                <a16:creationId xmlns:a16="http://schemas.microsoft.com/office/drawing/2014/main" id="{A1F69308-B3B4-B120-E104-5795569D6376}"/>
              </a:ext>
            </a:extLst>
          </p:cNvPr>
          <p:cNvSpPr txBox="1"/>
          <p:nvPr/>
        </p:nvSpPr>
        <p:spPr>
          <a:xfrm>
            <a:off x="9377851" y="3557305"/>
            <a:ext cx="2217518" cy="1768140"/>
          </a:xfrm>
          <a:prstGeom prst="rect">
            <a:avLst/>
          </a:prstGeom>
          <a:noFill/>
        </p:spPr>
        <p:txBody>
          <a:bodyPr wrap="square" lIns="144000" tIns="144000" rIns="144000" bIns="144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AvenirNext LT Com Regular" panose="020B0703020202020204" pitchFamily="34" charset="0"/>
                <a:ea typeface="+mn-ea"/>
                <a:cs typeface="+mn-cs"/>
              </a:rPr>
              <a:t>By waiting just 10 years to start, </a:t>
            </a:r>
            <a:br>
              <a:rPr kumimoji="0" lang="en-US" sz="1600" i="0" u="none" strike="noStrike" kern="1200" cap="none" spc="0" normalizeH="0" baseline="0" noProof="0" dirty="0">
                <a:ln>
                  <a:noFill/>
                </a:ln>
                <a:solidFill>
                  <a:schemeClr val="bg1"/>
                </a:solidFill>
                <a:effectLst/>
                <a:uLnTx/>
                <a:uFillTx/>
                <a:latin typeface="AvenirNext LT Com Regular" panose="020B0703020202020204" pitchFamily="34" charset="0"/>
                <a:ea typeface="+mn-ea"/>
                <a:cs typeface="+mn-cs"/>
              </a:rPr>
            </a:br>
            <a:r>
              <a:rPr kumimoji="0" lang="en-US" sz="1600" b="1" i="0" u="none" strike="noStrike" kern="1200" cap="none" spc="0" normalizeH="0" baseline="0" noProof="0" dirty="0">
                <a:ln>
                  <a:noFill/>
                </a:ln>
                <a:solidFill>
                  <a:schemeClr val="bg1"/>
                </a:solidFill>
                <a:effectLst/>
                <a:uLnTx/>
                <a:uFillTx/>
                <a:latin typeface="AvenirNext LT Com Regular" panose="020B0703020202020204" pitchFamily="34" charset="0"/>
                <a:ea typeface="+mn-ea"/>
                <a:cs typeface="+mn-cs"/>
              </a:rPr>
              <a:t>even twice the monthly contribution isn’t enough to catch up</a:t>
            </a:r>
            <a:r>
              <a:rPr lang="en-US" sz="1600" b="1" dirty="0">
                <a:solidFill>
                  <a:schemeClr val="bg1"/>
                </a:solidFill>
                <a:latin typeface="AvenirNext LT Com Regular" panose="020B0703020202020204" pitchFamily="34" charset="0"/>
              </a:rPr>
              <a:t>.</a:t>
            </a:r>
            <a:endParaRPr kumimoji="0" lang="en-IN" sz="1600" b="1" i="0" u="none" strike="noStrike" kern="1200" cap="none" spc="0" normalizeH="0" baseline="0" noProof="0" dirty="0">
              <a:ln>
                <a:noFill/>
              </a:ln>
              <a:solidFill>
                <a:schemeClr val="bg1"/>
              </a:solidFill>
              <a:effectLst/>
              <a:uLnTx/>
              <a:uFillTx/>
              <a:latin typeface="AvenirNext LT Com Regular"/>
              <a:ea typeface="+mn-ea"/>
              <a:cs typeface="+mn-cs"/>
            </a:endParaRPr>
          </a:p>
        </p:txBody>
      </p:sp>
      <p:cxnSp>
        <p:nvCxnSpPr>
          <p:cNvPr id="78" name="Straight Connector 77">
            <a:extLst>
              <a:ext uri="{FF2B5EF4-FFF2-40B4-BE49-F238E27FC236}">
                <a16:creationId xmlns:a16="http://schemas.microsoft.com/office/drawing/2014/main" id="{61CB87E6-75F6-5B56-8742-330FB5AE1D9E}"/>
              </a:ext>
              <a:ext uri="{C183D7F6-B498-43B3-948B-1728B52AA6E4}">
                <adec:decorative xmlns:adec="http://schemas.microsoft.com/office/drawing/2017/decorative" val="1"/>
              </a:ext>
            </a:extLst>
          </p:cNvPr>
          <p:cNvCxnSpPr>
            <a:cxnSpLocks noChangeAspect="1"/>
          </p:cNvCxnSpPr>
          <p:nvPr/>
        </p:nvCxnSpPr>
        <p:spPr>
          <a:xfrm>
            <a:off x="8087837" y="2975531"/>
            <a:ext cx="0" cy="242076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C51C27A-0592-70BE-AAAB-D8B8797092A0}"/>
              </a:ext>
              <a:ext uri="{C183D7F6-B498-43B3-948B-1728B52AA6E4}">
                <adec:decorative xmlns:adec="http://schemas.microsoft.com/office/drawing/2017/decorative" val="1"/>
              </a:ext>
            </a:extLst>
          </p:cNvPr>
          <p:cNvCxnSpPr>
            <a:cxnSpLocks noChangeAspect="1"/>
          </p:cNvCxnSpPr>
          <p:nvPr/>
        </p:nvCxnSpPr>
        <p:spPr>
          <a:xfrm>
            <a:off x="9193268" y="2071179"/>
            <a:ext cx="0" cy="3325112"/>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9" name="Footer Placeholder 2">
            <a:extLst>
              <a:ext uri="{FF2B5EF4-FFF2-40B4-BE49-F238E27FC236}">
                <a16:creationId xmlns:a16="http://schemas.microsoft.com/office/drawing/2014/main" id="{B730932E-7D15-12ED-02A3-FD51740E08BE}"/>
              </a:ext>
            </a:extLst>
          </p:cNvPr>
          <p:cNvSpPr>
            <a:spLocks noGrp="1"/>
          </p:cNvSpPr>
          <p:nvPr>
            <p:ph type="ftr" sz="quarter" idx="4294967295"/>
          </p:nvPr>
        </p:nvSpPr>
        <p:spPr>
          <a:xfrm>
            <a:off x="571498" y="5961888"/>
            <a:ext cx="11048941" cy="323634"/>
          </a:xfrm>
          <a:prstGeom prst="rect">
            <a:avLst/>
          </a:prstGeom>
        </p:spPr>
        <p:txBody>
          <a:bodyPr/>
          <a:lstStyle/>
          <a:p>
            <a:pPr marL="0" marR="0" lvl="0" indent="0" algn="l" defTabSz="228600" rtl="0" eaLnBrk="1" fontAlgn="auto" latinLnBrk="0" hangingPunct="0">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AvenirNext LT Com Regular"/>
                <a:sym typeface="Avenir Next LT Com Regular"/>
              </a:rPr>
              <a:t>The hypothetical examples assume an 8% average annual return compounded monthly and a 4% annual withdrawal rate after the accumulation period. These are point-in-time views and as such do not take into account</a:t>
            </a:r>
            <a:r>
              <a:rPr kumimoji="0" lang="en-US" sz="800" b="0" i="0" u="none" strike="noStrike" kern="0" cap="none" spc="0" normalizeH="0" noProof="0" dirty="0">
                <a:ln>
                  <a:noFill/>
                </a:ln>
                <a:solidFill>
                  <a:srgbClr val="000000"/>
                </a:solidFill>
                <a:effectLst/>
                <a:uLnTx/>
                <a:uFillTx/>
                <a:latin typeface="AvenirNext LT Com Regular"/>
                <a:sym typeface="Avenir Next LT Com Regular"/>
              </a:rPr>
              <a:t> a</a:t>
            </a:r>
            <a:r>
              <a:rPr kumimoji="0" lang="en-US" sz="800" b="0" i="0" u="none" strike="noStrike" kern="0" cap="none" spc="0" normalizeH="0" baseline="0" noProof="0" dirty="0">
                <a:ln>
                  <a:noFill/>
                </a:ln>
                <a:solidFill>
                  <a:srgbClr val="000000"/>
                </a:solidFill>
                <a:effectLst/>
                <a:uLnTx/>
                <a:uFillTx/>
                <a:latin typeface="AvenirNext LT Com Regular"/>
                <a:sym typeface="Avenir Next LT Com Regular"/>
              </a:rPr>
              <a:t>ny growth or loss during retirement. Without investment growth/loss during retirement, a 4% annual withdrawal rate would deplete retirement savings in 25 years. Examples are for illustrative purposes only and do not reflect the results of any particular investment, which will fluctuate with market conditions, or taxes that may be owed on tax-deferred contributions, including the 10% penalty for withdrawals taken before age 59½. Regular investing does not ensure a profit or protect against loss in a declining market.</a:t>
            </a:r>
          </a:p>
        </p:txBody>
      </p:sp>
      <p:sp>
        <p:nvSpPr>
          <p:cNvPr id="39" name="Slide Number">
            <a:extLst>
              <a:ext uri="{FF2B5EF4-FFF2-40B4-BE49-F238E27FC236}">
                <a16:creationId xmlns:a16="http://schemas.microsoft.com/office/drawing/2014/main" id="{8726C526-5F8E-C207-4B46-2E48ED0CFEC8}"/>
              </a:ext>
              <a:ext uri="{C183D7F6-B498-43B3-948B-1728B52AA6E4}">
                <adec:decorative xmlns:adec="http://schemas.microsoft.com/office/drawing/2017/decorative" val="1"/>
              </a:ext>
            </a:extLst>
          </p:cNvPr>
          <p:cNvSpPr txBox="1">
            <a:spLocks/>
          </p:cNvSpPr>
          <p:nvPr/>
        </p:nvSpPr>
        <p:spPr>
          <a:xfrm>
            <a:off x="10908792" y="6464054"/>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0" marR="0" lvl="0" indent="0" algn="r" defTabSz="2286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smtClean="0">
                <a:ln>
                  <a:noFill/>
                </a:ln>
                <a:solidFill>
                  <a:srgbClr val="000000"/>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7</a:t>
            </a:fld>
            <a:endParaRPr kumimoji="0" lang="en-US" sz="800" b="0" i="0" u="none" strike="noStrike" kern="0" cap="none" spc="0" normalizeH="0" baseline="0" noProof="0" dirty="0">
              <a:ln>
                <a:noFill/>
              </a:ln>
              <a:solidFill>
                <a:srgbClr val="000000"/>
              </a:solidFill>
              <a:effectLst/>
              <a:uLnTx/>
              <a:uFillTx/>
              <a:latin typeface="AvenirNext LT Com Regular" panose="020B0503020202020204" pitchFamily="34" charset="0"/>
              <a:sym typeface="Avenir Next LT Com Regular"/>
            </a:endParaRPr>
          </a:p>
        </p:txBody>
      </p:sp>
      <p:pic>
        <p:nvPicPr>
          <p:cNvPr id="10" name="Picture 4">
            <a:extLst>
              <a:ext uri="{FF2B5EF4-FFF2-40B4-BE49-F238E27FC236}">
                <a16:creationId xmlns:a16="http://schemas.microsoft.com/office/drawing/2014/main" id="{63EAB612-31C5-0E6C-4868-164D72C8A450}"/>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p:blipFill>
        <p:spPr bwMode="auto">
          <a:xfrm>
            <a:off x="1113974" y="1854082"/>
            <a:ext cx="1239339" cy="1239339"/>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74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C67B3-ECA4-55F5-CC46-029EBF115569}"/>
              </a:ext>
            </a:extLst>
          </p:cNvPr>
          <p:cNvSpPr>
            <a:spLocks noGrp="1"/>
          </p:cNvSpPr>
          <p:nvPr>
            <p:ph type="title"/>
          </p:nvPr>
        </p:nvSpPr>
        <p:spPr/>
        <p:txBody>
          <a:bodyPr/>
          <a:lstStyle/>
          <a:p>
            <a:r>
              <a:rPr lang="en-US" spc="0" dirty="0">
                <a:solidFill>
                  <a:srgbClr val="00294B"/>
                </a:solidFill>
              </a:rPr>
              <a:t>Small steps can help you get there</a:t>
            </a:r>
            <a:endParaRPr lang="en-US" dirty="0"/>
          </a:p>
        </p:txBody>
      </p:sp>
      <p:sp>
        <p:nvSpPr>
          <p:cNvPr id="9" name="TextBox 8">
            <a:extLst>
              <a:ext uri="{FF2B5EF4-FFF2-40B4-BE49-F238E27FC236}">
                <a16:creationId xmlns:a16="http://schemas.microsoft.com/office/drawing/2014/main" id="{9A84BD92-3B36-1FD3-8F9D-C49F74CFCFA3}"/>
              </a:ext>
            </a:extLst>
          </p:cNvPr>
          <p:cNvSpPr txBox="1"/>
          <p:nvPr/>
        </p:nvSpPr>
        <p:spPr>
          <a:xfrm>
            <a:off x="1575700" y="1035698"/>
            <a:ext cx="1600200"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005F9E"/>
                </a:solidFill>
                <a:latin typeface="AvenirNext LT Com Regular" panose="020B0503020202020204" pitchFamily="34" charset="0"/>
              </a:rPr>
              <a:t>No increases</a:t>
            </a:r>
            <a:endParaRPr kumimoji="0" lang="en-US" sz="2000" b="1" u="none" strike="noStrike" kern="1200" cap="none" spc="0" normalizeH="0" baseline="0" noProof="0" dirty="0">
              <a:ln>
                <a:noFill/>
              </a:ln>
              <a:solidFill>
                <a:srgbClr val="005F9E"/>
              </a:solidFill>
              <a:effectLst/>
              <a:uLnTx/>
              <a:uFillTx/>
              <a:latin typeface="AvenirNext LT Com Regular" panose="020B0503020202020204" pitchFamily="34" charset="0"/>
            </a:endParaRPr>
          </a:p>
        </p:txBody>
      </p:sp>
      <p:sp>
        <p:nvSpPr>
          <p:cNvPr id="10" name="TextBox 9">
            <a:extLst>
              <a:ext uri="{FF2B5EF4-FFF2-40B4-BE49-F238E27FC236}">
                <a16:creationId xmlns:a16="http://schemas.microsoft.com/office/drawing/2014/main" id="{2E4BF649-0980-44E1-F2C9-E6BED323C7ED}"/>
              </a:ext>
            </a:extLst>
          </p:cNvPr>
          <p:cNvSpPr txBox="1"/>
          <p:nvPr/>
        </p:nvSpPr>
        <p:spPr>
          <a:xfrm>
            <a:off x="3006639" y="1441010"/>
            <a:ext cx="2926250" cy="492443"/>
          </a:xfrm>
          <a:prstGeom prst="rect">
            <a:avLst/>
          </a:prstGeom>
          <a:noFill/>
        </p:spPr>
        <p:txBody>
          <a:bodyPr wrap="square" lIns="0" tIns="0" rIns="0" bIns="0" rtlCol="0">
            <a:spAutoFit/>
          </a:bodyPr>
          <a:lstStyle/>
          <a:p>
            <a:pPr algn="l">
              <a:defRPr/>
            </a:pPr>
            <a:r>
              <a:rPr lang="en-US" sz="1600" b="1" dirty="0">
                <a:solidFill>
                  <a:schemeClr val="tx1"/>
                </a:solidFill>
                <a:latin typeface="AvenirNext LT Com Regular" panose="020B0503020202020204" pitchFamily="34" charset="0"/>
              </a:rPr>
              <a:t>Antonio </a:t>
            </a:r>
            <a:r>
              <a:rPr lang="en-US" sz="1600" dirty="0">
                <a:solidFill>
                  <a:schemeClr val="tx1"/>
                </a:solidFill>
              </a:rPr>
              <a:t>saves 6% of his pay until retirement.</a:t>
            </a:r>
          </a:p>
        </p:txBody>
      </p:sp>
      <p:pic>
        <p:nvPicPr>
          <p:cNvPr id="5" name="Picture 4" descr="Chart showing how increasing retirement contributions each year will increase the amount of available retirement withdrawals each month.&#10;Retirement withdrawals $3658 per month">
            <a:extLst>
              <a:ext uri="{FF2B5EF4-FFF2-40B4-BE49-F238E27FC236}">
                <a16:creationId xmlns:a16="http://schemas.microsoft.com/office/drawing/2014/main" id="{E80FFC44-FAF3-3801-704E-262F7D482A1E}"/>
              </a:ext>
            </a:extLst>
          </p:cNvPr>
          <p:cNvPicPr>
            <a:picLocks noChangeAspect="1"/>
          </p:cNvPicPr>
          <p:nvPr/>
        </p:nvPicPr>
        <p:blipFill>
          <a:blip r:embed="rId3"/>
          <a:stretch>
            <a:fillRect/>
          </a:stretch>
        </p:blipFill>
        <p:spPr>
          <a:xfrm>
            <a:off x="2069686" y="1982142"/>
            <a:ext cx="4621169" cy="896190"/>
          </a:xfrm>
          <a:prstGeom prst="rect">
            <a:avLst/>
          </a:prstGeom>
        </p:spPr>
      </p:pic>
      <p:sp>
        <p:nvSpPr>
          <p:cNvPr id="12" name="TextBox 11">
            <a:extLst>
              <a:ext uri="{FF2B5EF4-FFF2-40B4-BE49-F238E27FC236}">
                <a16:creationId xmlns:a16="http://schemas.microsoft.com/office/drawing/2014/main" id="{D56E9456-C1A6-5A3B-E3C3-2AD9C685D11E}"/>
              </a:ext>
            </a:extLst>
          </p:cNvPr>
          <p:cNvSpPr txBox="1"/>
          <p:nvPr/>
        </p:nvSpPr>
        <p:spPr>
          <a:xfrm>
            <a:off x="1411472" y="3384461"/>
            <a:ext cx="245381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u="none" strike="noStrike" kern="1200" cap="none" normalizeH="0" baseline="0" noProof="0" dirty="0">
                <a:ln>
                  <a:noFill/>
                </a:ln>
                <a:solidFill>
                  <a:srgbClr val="005F9E"/>
                </a:solidFill>
                <a:effectLst/>
                <a:uLnTx/>
                <a:uFillTx/>
                <a:latin typeface="AvenirNext LT Com Regular" panose="020B0503020202020204" pitchFamily="34" charset="0"/>
                <a:ea typeface="+mn-ea"/>
                <a:cs typeface="+mn-cs"/>
              </a:rPr>
              <a:t>Small increases</a:t>
            </a:r>
          </a:p>
        </p:txBody>
      </p:sp>
      <p:sp>
        <p:nvSpPr>
          <p:cNvPr id="14" name="TextBox 13">
            <a:extLst>
              <a:ext uri="{FF2B5EF4-FFF2-40B4-BE49-F238E27FC236}">
                <a16:creationId xmlns:a16="http://schemas.microsoft.com/office/drawing/2014/main" id="{9339162A-779A-F8AB-CE27-79F7B1EC1640}"/>
              </a:ext>
            </a:extLst>
          </p:cNvPr>
          <p:cNvSpPr txBox="1"/>
          <p:nvPr/>
        </p:nvSpPr>
        <p:spPr>
          <a:xfrm>
            <a:off x="3006639" y="3828479"/>
            <a:ext cx="3428406" cy="492443"/>
          </a:xfrm>
          <a:prstGeom prst="rect">
            <a:avLst/>
          </a:prstGeom>
          <a:noFill/>
        </p:spPr>
        <p:txBody>
          <a:bodyPr wrap="square" lIns="0" tIns="0" rIns="0" bIns="0" rtlCol="0" anchor="ctr">
            <a:spAutoFit/>
          </a:bodyPr>
          <a:lstStyle/>
          <a:p>
            <a:pPr lvl="0" algn="l">
              <a:defRPr/>
            </a:pPr>
            <a:r>
              <a:rPr lang="en-US" sz="1600" b="1" dirty="0">
                <a:solidFill>
                  <a:schemeClr val="tx1"/>
                </a:solidFill>
                <a:latin typeface="AvenirNext LT Com Regular" panose="020B0503020202020204" pitchFamily="34" charset="0"/>
              </a:rPr>
              <a:t>Sara</a:t>
            </a:r>
            <a:r>
              <a:rPr lang="en-US" sz="1600" dirty="0">
                <a:solidFill>
                  <a:schemeClr val="tx1"/>
                </a:solidFill>
              </a:rPr>
              <a:t> increases her 6% contribution by 1% each year until it reaches 12%.</a:t>
            </a:r>
          </a:p>
        </p:txBody>
      </p:sp>
      <p:pic>
        <p:nvPicPr>
          <p:cNvPr id="13" name="Picture 12" descr="Chart from above.&#10;Retirement withdrawals $6572 per month">
            <a:extLst>
              <a:ext uri="{FF2B5EF4-FFF2-40B4-BE49-F238E27FC236}">
                <a16:creationId xmlns:a16="http://schemas.microsoft.com/office/drawing/2014/main" id="{2605B067-624B-4ECC-4DFD-CA632AD5085F}"/>
              </a:ext>
            </a:extLst>
          </p:cNvPr>
          <p:cNvPicPr>
            <a:picLocks noChangeAspect="1"/>
          </p:cNvPicPr>
          <p:nvPr/>
        </p:nvPicPr>
        <p:blipFill>
          <a:blip r:embed="rId4"/>
          <a:stretch>
            <a:fillRect/>
          </a:stretch>
        </p:blipFill>
        <p:spPr>
          <a:xfrm>
            <a:off x="2121590" y="4481540"/>
            <a:ext cx="8297375" cy="896190"/>
          </a:xfrm>
          <a:prstGeom prst="rect">
            <a:avLst/>
          </a:prstGeom>
        </p:spPr>
      </p:pic>
      <p:grpSp>
        <p:nvGrpSpPr>
          <p:cNvPr id="6" name="Group 5" descr="$2,914&#10;per month&#10;difference">
            <a:extLst>
              <a:ext uri="{FF2B5EF4-FFF2-40B4-BE49-F238E27FC236}">
                <a16:creationId xmlns:a16="http://schemas.microsoft.com/office/drawing/2014/main" id="{6B0D300A-EF70-7233-25BA-1784ABD44A65}"/>
              </a:ext>
            </a:extLst>
          </p:cNvPr>
          <p:cNvGrpSpPr/>
          <p:nvPr/>
        </p:nvGrpSpPr>
        <p:grpSpPr>
          <a:xfrm>
            <a:off x="6715391" y="1668654"/>
            <a:ext cx="3712272" cy="3347844"/>
            <a:chOff x="6715391" y="1668654"/>
            <a:chExt cx="3712272" cy="3347844"/>
          </a:xfrm>
        </p:grpSpPr>
        <p:cxnSp>
          <p:nvCxnSpPr>
            <p:cNvPr id="17" name="Straight Connector 16">
              <a:extLst>
                <a:ext uri="{FF2B5EF4-FFF2-40B4-BE49-F238E27FC236}">
                  <a16:creationId xmlns:a16="http://schemas.microsoft.com/office/drawing/2014/main" id="{48E6FC41-6F12-0212-CB4F-EE9A0BA92DC0}"/>
                </a:ext>
                <a:ext uri="{C183D7F6-B498-43B3-948B-1728B52AA6E4}">
                  <adec:decorative xmlns:adec="http://schemas.microsoft.com/office/drawing/2017/decorative" val="1"/>
                </a:ext>
              </a:extLst>
            </p:cNvPr>
            <p:cNvCxnSpPr>
              <a:cxnSpLocks noChangeAspect="1"/>
            </p:cNvCxnSpPr>
            <p:nvPr/>
          </p:nvCxnSpPr>
          <p:spPr>
            <a:xfrm>
              <a:off x="6715391" y="1698701"/>
              <a:ext cx="0" cy="2781013"/>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157C8D8-EE54-4464-B2E4-311DAFE51909}"/>
                </a:ext>
                <a:ext uri="{C183D7F6-B498-43B3-948B-1728B52AA6E4}">
                  <adec:decorative xmlns:adec="http://schemas.microsoft.com/office/drawing/2017/decorative" val="1"/>
                </a:ext>
              </a:extLst>
            </p:cNvPr>
            <p:cNvCxnSpPr>
              <a:cxnSpLocks/>
            </p:cNvCxnSpPr>
            <p:nvPr/>
          </p:nvCxnSpPr>
          <p:spPr>
            <a:xfrm>
              <a:off x="6722178" y="3019850"/>
              <a:ext cx="3705485" cy="0"/>
            </a:xfrm>
            <a:prstGeom prst="straightConnector1">
              <a:avLst/>
            </a:prstGeom>
            <a:noFill/>
            <a:ln w="9525" cap="flat">
              <a:solidFill>
                <a:srgbClr val="00AEA9"/>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23" name="TextBox 22" descr="$2,914&#10;per month&#10;difference&#10;">
              <a:extLst>
                <a:ext uri="{FF2B5EF4-FFF2-40B4-BE49-F238E27FC236}">
                  <a16:creationId xmlns:a16="http://schemas.microsoft.com/office/drawing/2014/main" id="{9BE3D3C4-7045-CC7A-8837-3BB1161634CF}"/>
                </a:ext>
              </a:extLst>
            </p:cNvPr>
            <p:cNvSpPr txBox="1"/>
            <p:nvPr/>
          </p:nvSpPr>
          <p:spPr>
            <a:xfrm>
              <a:off x="7510939" y="2362938"/>
              <a:ext cx="2102801" cy="1337253"/>
            </a:xfrm>
            <a:prstGeom prst="rect">
              <a:avLst/>
            </a:prstGeom>
            <a:solidFill>
              <a:srgbClr val="168381"/>
            </a:solidFill>
          </p:spPr>
          <p:txBody>
            <a:bodyPr wrap="square" lIns="144000" tIns="144000" rIns="144000" bIns="144000" rtlCol="0">
              <a:spAutoFit/>
            </a:bodyPr>
            <a:lstStyle/>
            <a:p>
              <a:pPr lvl="0" defTabSz="914400" hangingPunct="1">
                <a:defRPr/>
              </a:pPr>
              <a:r>
                <a:rPr lang="en-US" sz="2800" b="1" kern="1200" dirty="0">
                  <a:solidFill>
                    <a:schemeClr val="bg1"/>
                  </a:solidFill>
                  <a:latin typeface="AvenirNext LT Com Regular" panose="020B0503020202020204" pitchFamily="34" charset="0"/>
                  <a:ea typeface="+mn-ea"/>
                  <a:cs typeface="+mn-cs"/>
                </a:rPr>
                <a:t>$2,914</a:t>
              </a:r>
              <a:br>
                <a:rPr lang="en-US" sz="2800" b="1" kern="1200" dirty="0">
                  <a:solidFill>
                    <a:schemeClr val="bg1"/>
                  </a:solidFill>
                  <a:latin typeface="AvenirNext LT Com Regular" panose="020B0503020202020204" pitchFamily="34" charset="0"/>
                  <a:ea typeface="+mn-ea"/>
                  <a:cs typeface="+mn-cs"/>
                </a:rPr>
              </a:br>
              <a:r>
                <a:rPr lang="en-US" sz="2400" b="1" kern="1200" dirty="0">
                  <a:solidFill>
                    <a:schemeClr val="bg1"/>
                  </a:solidFill>
                  <a:latin typeface="AvenirNext LT Com Regular" panose="020B0503020202020204" pitchFamily="34" charset="0"/>
                  <a:ea typeface="+mn-ea"/>
                  <a:cs typeface="+mn-cs"/>
                </a:rPr>
                <a:t>per month</a:t>
              </a:r>
              <a:endParaRPr lang="en-US" sz="1600" b="1" kern="1200" dirty="0">
                <a:solidFill>
                  <a:schemeClr val="bg1"/>
                </a:solidFill>
                <a:latin typeface="AvenirNext LT Com Regular" panose="020B0503020202020204" pitchFamily="34" charset="0"/>
                <a:ea typeface="+mn-ea"/>
                <a:cs typeface="+mn-cs"/>
              </a:endParaRPr>
            </a:p>
            <a:p>
              <a:pPr lvl="0" defTabSz="914400" hangingPunct="1">
                <a:defRPr/>
              </a:pPr>
              <a:r>
                <a:rPr lang="en-US" sz="1400" kern="1200" dirty="0">
                  <a:solidFill>
                    <a:schemeClr val="bg1"/>
                  </a:solidFill>
                  <a:latin typeface="AvenirNext LT Com Regular" panose="020B0503020202020204" pitchFamily="34" charset="0"/>
                  <a:ea typeface="+mn-ea"/>
                  <a:cs typeface="+mn-cs"/>
                </a:rPr>
                <a:t>difference</a:t>
              </a:r>
            </a:p>
          </p:txBody>
        </p:sp>
        <p:cxnSp>
          <p:nvCxnSpPr>
            <p:cNvPr id="18" name="Straight Connector 17">
              <a:extLst>
                <a:ext uri="{FF2B5EF4-FFF2-40B4-BE49-F238E27FC236}">
                  <a16:creationId xmlns:a16="http://schemas.microsoft.com/office/drawing/2014/main" id="{E32C0355-B0BB-9EF8-1428-61F5517E644C}"/>
                </a:ext>
                <a:ext uri="{C183D7F6-B498-43B3-948B-1728B52AA6E4}">
                  <adec:decorative xmlns:adec="http://schemas.microsoft.com/office/drawing/2017/decorative" val="1"/>
                </a:ext>
              </a:extLst>
            </p:cNvPr>
            <p:cNvCxnSpPr>
              <a:cxnSpLocks noChangeAspect="1"/>
            </p:cNvCxnSpPr>
            <p:nvPr/>
          </p:nvCxnSpPr>
          <p:spPr>
            <a:xfrm>
              <a:off x="10395715" y="1668654"/>
              <a:ext cx="0" cy="3347844"/>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grpSp>
      <p:sp>
        <p:nvSpPr>
          <p:cNvPr id="7" name="Footer Placeholder 2">
            <a:extLst>
              <a:ext uri="{FF2B5EF4-FFF2-40B4-BE49-F238E27FC236}">
                <a16:creationId xmlns:a16="http://schemas.microsoft.com/office/drawing/2014/main" id="{D92E4095-2B93-8546-9EA8-F3D660BEAF8B}"/>
              </a:ext>
            </a:extLst>
          </p:cNvPr>
          <p:cNvSpPr>
            <a:spLocks noGrp="1"/>
          </p:cNvSpPr>
          <p:nvPr>
            <p:ph type="ftr" sz="quarter" idx="4294967295"/>
          </p:nvPr>
        </p:nvSpPr>
        <p:spPr>
          <a:xfrm>
            <a:off x="571498" y="5939577"/>
            <a:ext cx="11048941" cy="323634"/>
          </a:xfrm>
          <a:prstGeom prst="rect">
            <a:avLst/>
          </a:prstGeom>
        </p:spPr>
        <p:txBody>
          <a:bodyPr/>
          <a:lstStyle/>
          <a:p>
            <a:pPr lvl="0" algn="l"/>
            <a:r>
              <a:rPr lang="en-US" sz="800" dirty="0">
                <a:sym typeface="Avenir Next LT Com Regular"/>
              </a:rPr>
              <a:t>These examples assume a starting salary of $50,000, a 2% annual pay increase, a 40-year accumulation period, an 8% average annual return compounded monthly and a 4% annual withdrawal rate after the accumulation period. These are point-in-time views and as such do not take into account any growth or loss during retirement. Without investment growth/loss during retirement, a 4% annual withdrawal rate would deplete retirement savings in 25 years. Examples are for illustrative purposes only and do not reflect the results of any particular investment, which may differ, or taxes that may be owed on tax-deferred contributions, including the additional tax you may have to pay on withdrawals taken before age 59½. Regular investing does not ensure a profit or protect against loss in a declining market. Investors should consider their willingness to keep investing when share prices are declining.</a:t>
            </a:r>
          </a:p>
        </p:txBody>
      </p:sp>
      <p:sp>
        <p:nvSpPr>
          <p:cNvPr id="26" name="Slide Number">
            <a:extLst>
              <a:ext uri="{FF2B5EF4-FFF2-40B4-BE49-F238E27FC236}">
                <a16:creationId xmlns:a16="http://schemas.microsoft.com/office/drawing/2014/main" id="{DD57CF86-D83F-BC5D-615A-B7454EF42D3D}"/>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8</a:t>
            </a:fld>
            <a:endParaRPr lang="en-US" noProof="0" dirty="0">
              <a:sym typeface="Avenir Next LT Com Regular"/>
            </a:endParaRPr>
          </a:p>
        </p:txBody>
      </p:sp>
      <p:pic>
        <p:nvPicPr>
          <p:cNvPr id="19" name="Picture 4">
            <a:extLst>
              <a:ext uri="{FF2B5EF4-FFF2-40B4-BE49-F238E27FC236}">
                <a16:creationId xmlns:a16="http://schemas.microsoft.com/office/drawing/2014/main" id="{FF961432-6083-FFD0-1F8C-19A6B6CD576B}"/>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1450486" y="1838546"/>
            <a:ext cx="1238400" cy="1238400"/>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7CEA46D6-6324-CAB1-F2FD-E7CA875DBC56}"/>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1454214" y="4284880"/>
            <a:ext cx="1238400" cy="1238400"/>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145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F13F32-BF9E-966A-5FDE-6F6AE279A575}"/>
              </a:ext>
            </a:extLst>
          </p:cNvPr>
          <p:cNvSpPr>
            <a:spLocks noGrp="1"/>
          </p:cNvSpPr>
          <p:nvPr>
            <p:ph type="title"/>
          </p:nvPr>
        </p:nvSpPr>
        <p:spPr>
          <a:xfrm>
            <a:off x="571500" y="31623"/>
            <a:ext cx="5524502" cy="786480"/>
          </a:xfrm>
        </p:spPr>
        <p:txBody>
          <a:bodyPr/>
          <a:lstStyle/>
          <a:p>
            <a:r>
              <a:rPr lang="en-US" sz="2800" dirty="0">
                <a:solidFill>
                  <a:srgbClr val="0A3265"/>
                </a:solidFill>
              </a:rPr>
              <a:t>Take advantage of tax benefits</a:t>
            </a:r>
          </a:p>
        </p:txBody>
      </p:sp>
      <p:sp>
        <p:nvSpPr>
          <p:cNvPr id="5" name="Oval 4">
            <a:extLst>
              <a:ext uri="{FF2B5EF4-FFF2-40B4-BE49-F238E27FC236}">
                <a16:creationId xmlns:a16="http://schemas.microsoft.com/office/drawing/2014/main" id="{8E96587E-8D6D-6512-1DE9-AE44C3AE1365}"/>
              </a:ext>
              <a:ext uri="{C183D7F6-B498-43B3-948B-1728B52AA6E4}">
                <adec:decorative xmlns:adec="http://schemas.microsoft.com/office/drawing/2017/decorative" val="1"/>
              </a:ext>
            </a:extLst>
          </p:cNvPr>
          <p:cNvSpPr/>
          <p:nvPr/>
        </p:nvSpPr>
        <p:spPr>
          <a:xfrm>
            <a:off x="5016345" y="1339028"/>
            <a:ext cx="2159244" cy="2159244"/>
          </a:xfrm>
          <a:prstGeom prst="ellipse">
            <a:avLst/>
          </a:prstGeom>
          <a:solidFill>
            <a:schemeClr val="bg1"/>
          </a:solidFill>
          <a:ln w="38100" cap="flat">
            <a:solidFill>
              <a:srgbClr val="0A3265"/>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C41D1675-5483-BF4E-09B5-19C3D5DC32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57281" y="1662779"/>
            <a:ext cx="1477373" cy="1588873"/>
          </a:xfrm>
          <a:prstGeom prst="rect">
            <a:avLst/>
          </a:prstGeom>
        </p:spPr>
      </p:pic>
      <p:sp>
        <p:nvSpPr>
          <p:cNvPr id="13" name="TextBox 12">
            <a:extLst>
              <a:ext uri="{FF2B5EF4-FFF2-40B4-BE49-F238E27FC236}">
                <a16:creationId xmlns:a16="http://schemas.microsoft.com/office/drawing/2014/main" id="{26FB21FC-AAEA-9DB1-8135-1B2C69CC1D9E}"/>
              </a:ext>
            </a:extLst>
          </p:cNvPr>
          <p:cNvSpPr txBox="1"/>
          <p:nvPr/>
        </p:nvSpPr>
        <p:spPr>
          <a:xfrm>
            <a:off x="2034209" y="3715694"/>
            <a:ext cx="8123582" cy="2492990"/>
          </a:xfrm>
          <a:prstGeom prst="rect">
            <a:avLst/>
          </a:prstGeom>
          <a:ln w="12700">
            <a:miter lim="400000"/>
          </a:ln>
        </p:spPr>
        <p:txBody>
          <a:bodyPr wrap="square" lIns="0" tIns="0" rIns="0" bIns="0" rtlCol="0">
            <a:spAutoFit/>
          </a:bodyPr>
          <a:lstStyle/>
          <a:p>
            <a:pPr lvl="0">
              <a:spcAft>
                <a:spcPts val="3600"/>
              </a:spcAft>
              <a:defRPr/>
            </a:pPr>
            <a:r>
              <a:rPr lang="en-US" sz="2800" dirty="0">
                <a:solidFill>
                  <a:srgbClr val="0A3265"/>
                </a:solidFill>
                <a:latin typeface="AvenirNext LT Com Regular" panose="020B0503020202020204" pitchFamily="34" charset="0"/>
              </a:rPr>
              <a:t>Pretax employee contributions reduce your taxable income, so you pay lower taxes.</a:t>
            </a:r>
          </a:p>
          <a:p>
            <a:pPr lvl="0">
              <a:spcBef>
                <a:spcPts val="1200"/>
              </a:spcBef>
              <a:spcAft>
                <a:spcPts val="2400"/>
              </a:spcAft>
              <a:defRPr/>
            </a:pPr>
            <a:r>
              <a:rPr lang="en-US" sz="2400" b="1" dirty="0">
                <a:solidFill>
                  <a:srgbClr val="0A3265"/>
                </a:solidFill>
                <a:latin typeface="AvenirNext LT Com Regular" panose="020B0503020202020204" pitchFamily="34" charset="0"/>
              </a:rPr>
              <a:t>That means that saving won’t cost you as much.</a:t>
            </a:r>
          </a:p>
          <a:p>
            <a:endParaRPr lang="en-US" sz="2200" b="1" dirty="0" err="1">
              <a:solidFill>
                <a:srgbClr val="0A3265"/>
              </a:solidFill>
              <a:latin typeface="+mn-lt"/>
            </a:endParaRPr>
          </a:p>
        </p:txBody>
      </p:sp>
      <p:cxnSp>
        <p:nvCxnSpPr>
          <p:cNvPr id="12" name="Straight Connector 11">
            <a:extLst>
              <a:ext uri="{FF2B5EF4-FFF2-40B4-BE49-F238E27FC236}">
                <a16:creationId xmlns:a16="http://schemas.microsoft.com/office/drawing/2014/main" id="{7F682EDE-3A8A-1B09-9A0E-F03220727E66}"/>
              </a:ext>
              <a:ext uri="{C183D7F6-B498-43B3-948B-1728B52AA6E4}">
                <adec:decorative xmlns:adec="http://schemas.microsoft.com/office/drawing/2017/decorative" val="1"/>
              </a:ext>
            </a:extLst>
          </p:cNvPr>
          <p:cNvCxnSpPr>
            <a:cxnSpLocks/>
          </p:cNvCxnSpPr>
          <p:nvPr/>
        </p:nvCxnSpPr>
        <p:spPr>
          <a:xfrm>
            <a:off x="2609865" y="4911639"/>
            <a:ext cx="6972270" cy="0"/>
          </a:xfrm>
          <a:prstGeom prst="line">
            <a:avLst/>
          </a:prstGeom>
          <a:noFill/>
          <a:ln w="31750" cap="flat">
            <a:solidFill>
              <a:srgbClr val="7BD0E2"/>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8" name="Footer Placeholder 2">
            <a:extLst>
              <a:ext uri="{FF2B5EF4-FFF2-40B4-BE49-F238E27FC236}">
                <a16:creationId xmlns:a16="http://schemas.microsoft.com/office/drawing/2014/main" id="{BC768FFE-EDC7-D417-46CA-3055C21CA092}"/>
              </a:ext>
            </a:extLst>
          </p:cNvPr>
          <p:cNvSpPr>
            <a:spLocks noGrp="1"/>
          </p:cNvSpPr>
          <p:nvPr>
            <p:ph type="ftr" sz="quarter" idx="4294967295"/>
          </p:nvPr>
        </p:nvSpPr>
        <p:spPr>
          <a:xfrm>
            <a:off x="571500" y="6022477"/>
            <a:ext cx="11048941" cy="323634"/>
          </a:xfrm>
          <a:prstGeom prst="rect">
            <a:avLst/>
          </a:prstGeom>
        </p:spPr>
        <p:txBody>
          <a:bodyPr/>
          <a:lstStyle/>
          <a:p>
            <a:pPr lvl="0" algn="l"/>
            <a:r>
              <a:rPr lang="en-US" sz="800" dirty="0">
                <a:sym typeface="Avenir Next LT Com Regular"/>
              </a:rPr>
              <a:t>Roth contributions may be available for your plan.</a:t>
            </a:r>
          </a:p>
        </p:txBody>
      </p:sp>
      <p:sp>
        <p:nvSpPr>
          <p:cNvPr id="11" name="Slide Number Placeholder 3">
            <a:extLst>
              <a:ext uri="{FF2B5EF4-FFF2-40B4-BE49-F238E27FC236}">
                <a16:creationId xmlns:a16="http://schemas.microsoft.com/office/drawing/2014/main" id="{C53D41F6-DF1C-7147-9EFF-1BE0AB900154}"/>
              </a:ext>
              <a:ext uri="{C183D7F6-B498-43B3-948B-1728B52AA6E4}">
                <adec:decorative xmlns:adec="http://schemas.microsoft.com/office/drawing/2017/decorative" val="1"/>
              </a:ext>
            </a:extLst>
          </p:cNvPr>
          <p:cNvSpPr>
            <a:spLocks noGrp="1"/>
          </p:cNvSpPr>
          <p:nvPr>
            <p:ph type="sldNum" sz="quarter" idx="11"/>
          </p:nvPr>
        </p:nvSpPr>
        <p:spPr/>
        <p:txBody>
          <a:bodyPr/>
          <a:lstStyle/>
          <a:p>
            <a:pPr lvl="0"/>
            <a:fld id="{86CB4B4D-7CA3-9044-876B-883B54F8677D}" type="slidenum">
              <a:rPr lang="en-US" noProof="0" smtClean="0"/>
              <a:pPr lvl="0"/>
              <a:t>9</a:t>
            </a:fld>
            <a:endParaRPr lang="en-US" noProof="0" dirty="0"/>
          </a:p>
        </p:txBody>
      </p:sp>
    </p:spTree>
    <p:extLst>
      <p:ext uri="{BB962C8B-B14F-4D97-AF65-F5344CB8AC3E}">
        <p14:creationId xmlns:p14="http://schemas.microsoft.com/office/powerpoint/2010/main" val="53502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0A3266"/>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7E9551-56F1-19DE-DB65-703FE5E2C4B2}"/>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2" name="Title 1">
            <a:extLst>
              <a:ext uri="{FF2B5EF4-FFF2-40B4-BE49-F238E27FC236}">
                <a16:creationId xmlns:a16="http://schemas.microsoft.com/office/drawing/2014/main" id="{D068D976-B65C-FDFD-F01A-87FE3A3D154F}"/>
              </a:ext>
            </a:extLst>
          </p:cNvPr>
          <p:cNvSpPr>
            <a:spLocks noGrp="1"/>
          </p:cNvSpPr>
          <p:nvPr>
            <p:ph type="title"/>
          </p:nvPr>
        </p:nvSpPr>
        <p:spPr>
          <a:xfrm>
            <a:off x="478151" y="1856524"/>
            <a:ext cx="4214815" cy="995232"/>
          </a:xfrm>
        </p:spPr>
        <p:txBody>
          <a:bodyPr/>
          <a:lstStyle/>
          <a:p>
            <a:pPr rtl="0" eaLnBrk="1" fontAlgn="auto" latinLnBrk="0" hangingPunct="1"/>
            <a:r>
              <a:rPr lang="en-US" sz="3600" b="1" i="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What funds should</a:t>
            </a:r>
            <a:br>
              <a:rPr lang="en-US" sz="3600" b="1" i="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br>
            <a:r>
              <a:rPr lang="en-US" sz="3600" b="1" i="0" spc="0" baseline="0" dirty="0">
                <a:ln>
                  <a:noFill/>
                </a:ln>
                <a:solidFill>
                  <a:srgbClr val="FFFFFF"/>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I invest in?</a:t>
            </a:r>
            <a:endParaRPr lang="en-US" dirty="0">
              <a:effectLst/>
            </a:endParaRPr>
          </a:p>
        </p:txBody>
      </p:sp>
      <p:sp>
        <p:nvSpPr>
          <p:cNvPr id="13" name="Text Placeholder 32">
            <a:extLst>
              <a:ext uri="{FF2B5EF4-FFF2-40B4-BE49-F238E27FC236}">
                <a16:creationId xmlns:a16="http://schemas.microsoft.com/office/drawing/2014/main" id="{4BA79BC1-B5E0-426D-A21B-4417805470E4}"/>
              </a:ext>
            </a:extLst>
          </p:cNvPr>
          <p:cNvSpPr txBox="1">
            <a:spLocks/>
          </p:cNvSpPr>
          <p:nvPr/>
        </p:nvSpPr>
        <p:spPr>
          <a:xfrm>
            <a:off x="478152" y="3051780"/>
            <a:ext cx="3857628" cy="14382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marL="0" marR="0" indent="0" algn="l" defTabSz="228600" rtl="0" eaLnBrk="1" latinLnBrk="0" hangingPunct="1">
              <a:lnSpc>
                <a:spcPct val="100000"/>
              </a:lnSpc>
              <a:spcBef>
                <a:spcPts val="600"/>
              </a:spcBef>
              <a:spcAft>
                <a:spcPts val="1800"/>
              </a:spcAft>
              <a:buClrTx/>
              <a:buSzTx/>
              <a:buFont typeface="AvenirNext LT Com Medium" panose="020B0803020202020204" pitchFamily="34" charset="0"/>
              <a:buNone/>
              <a:tabLst/>
              <a:defRPr lang="en-US" sz="2400" b="1" i="0" u="none" strike="noStrike" cap="none" spc="0" baseline="0" smtClean="0">
                <a:ln>
                  <a:noFill/>
                </a:ln>
                <a:solidFill>
                  <a:schemeClr val="accent1"/>
                </a:solidFill>
                <a:uFillTx/>
                <a:latin typeface="+mj-lt"/>
                <a:ea typeface="+mn-ea"/>
                <a:cs typeface="+mn-cs"/>
                <a:sym typeface="Avenir Next LT Com Regular"/>
              </a:defRPr>
            </a:lvl1pPr>
            <a:lvl2pPr marL="284162"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20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2pPr>
            <a:lvl3pPr marL="569913" marR="0" indent="0" algn="l" defTabSz="228600" rtl="0" eaLnBrk="1" latinLnBrk="0" hangingPunct="1">
              <a:lnSpc>
                <a:spcPct val="100000"/>
              </a:lnSpc>
              <a:spcBef>
                <a:spcPts val="0"/>
              </a:spcBef>
              <a:spcAft>
                <a:spcPts val="1800"/>
              </a:spcAft>
              <a:buClrTx/>
              <a:buSzTx/>
              <a:buFont typeface="Arial" panose="020B0604020202020204" pitchFamily="34" charset="0"/>
              <a:buNone/>
              <a:tabLst/>
              <a:defRPr lang="en-US" sz="1800" b="0" i="0" u="none" strike="noStrike" cap="none" spc="0" baseline="0" smtClean="0">
                <a:ln>
                  <a:noFill/>
                </a:ln>
                <a:solidFill>
                  <a:schemeClr val="tx1"/>
                </a:solidFill>
                <a:uFillTx/>
                <a:latin typeface="+mn-lt"/>
                <a:ea typeface="AvenirNext LT Com Regular" panose="020B0503020202020204" pitchFamily="34" charset="0"/>
                <a:cs typeface="AvenirNext LT Com Regular" panose="020B0503020202020204" pitchFamily="34" charset="0"/>
                <a:sym typeface="Avenir Next LT Com Regular"/>
              </a:defRPr>
            </a:lvl3pPr>
            <a:lvl4pPr marL="0" marR="0" indent="342900" algn="l" defTabSz="228600" rtl="0" eaLnBrk="1" latinLnBrk="0" hangingPunct="1">
              <a:lnSpc>
                <a:spcPct val="100000"/>
              </a:lnSpc>
              <a:spcBef>
                <a:spcPts val="0"/>
              </a:spcBef>
              <a:spcAft>
                <a:spcPts val="1800"/>
              </a:spcAft>
              <a:buClrTx/>
              <a:buSzTx/>
              <a:buFontTx/>
              <a:buNone/>
              <a:tabLst/>
              <a:defRPr lang="en-US" sz="1600" b="0" i="0" u="none" strike="noStrike" cap="none" spc="0" baseline="0" smtClean="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4pPr>
            <a:lvl5pPr marL="0" marR="0" indent="457200" algn="l" defTabSz="228600" rtl="0" eaLnBrk="1" latinLnBrk="0" hangingPunct="1">
              <a:lnSpc>
                <a:spcPct val="100000"/>
              </a:lnSpc>
              <a:spcBef>
                <a:spcPts val="0"/>
              </a:spcBef>
              <a:spcAft>
                <a:spcPts val="1800"/>
              </a:spcAft>
              <a:buClrTx/>
              <a:buSzTx/>
              <a:buFontTx/>
              <a:buNone/>
              <a:tabLst/>
              <a:defRPr lang="en-US" sz="1600" b="0" i="0" u="none" strike="noStrike" cap="none" spc="0" baseline="0">
                <a:ln>
                  <a:noFill/>
                </a:ln>
                <a:solidFill>
                  <a:srgbClr val="000000"/>
                </a:solidFill>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5pPr>
            <a:lvl6pPr marL="0" marR="0" indent="5715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6pPr>
            <a:lvl7pPr marL="0" marR="0" indent="6858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7pPr>
            <a:lvl8pPr marL="0" marR="0" indent="8001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8pPr>
            <a:lvl9pPr marL="0" marR="0" indent="914400" algn="l" defTabSz="228600" rtl="0" eaLnBrk="1" latinLnBrk="0" hangingPunct="1">
              <a:lnSpc>
                <a:spcPct val="120000"/>
              </a:lnSpc>
              <a:spcBef>
                <a:spcPts val="1500"/>
              </a:spcBef>
              <a:spcAft>
                <a:spcPts val="0"/>
              </a:spcAft>
              <a:buClrTx/>
              <a:buSzTx/>
              <a:buFontTx/>
              <a:buNone/>
              <a:tabLst/>
              <a:defRPr sz="1800" b="0" i="0" u="none" strike="noStrike" cap="none" spc="0" baseline="0">
                <a:ln>
                  <a:noFill/>
                </a:ln>
                <a:solidFill>
                  <a:srgbClr val="000000"/>
                </a:solidFill>
                <a:uFillTx/>
                <a:latin typeface="Avenir Next LT Com Regular"/>
                <a:ea typeface="Avenir Next LT Com Regular"/>
                <a:cs typeface="Avenir Next LT Com Regular"/>
                <a:sym typeface="Avenir Next LT Com Regular"/>
              </a:defRPr>
            </a:lvl9pPr>
          </a:lstStyle>
          <a:p>
            <a:pPr marL="0" marR="0" lvl="0" indent="0" algn="l" defTabSz="228600" rtl="0" eaLnBrk="1" fontAlgn="auto" latinLnBrk="0" hangingPunct="1">
              <a:lnSpc>
                <a:spcPct val="100000"/>
              </a:lnSpc>
              <a:spcBef>
                <a:spcPts val="600"/>
              </a:spcBef>
              <a:spcAft>
                <a:spcPts val="1800"/>
              </a:spcAft>
              <a:buClrTx/>
              <a:buSzTx/>
              <a:buFont typeface="AvenirNext LT Com Medium" panose="020B0803020202020204" pitchFamily="34" charset="0"/>
              <a:buNone/>
              <a:tabLst/>
              <a:defRPr/>
            </a:pPr>
            <a:r>
              <a:rPr kumimoji="0" lang="en-US" sz="2400" b="0"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Choose investments that </a:t>
            </a:r>
            <a:r>
              <a:rPr kumimoji="0" lang="en-US" sz="2400" b="1" i="0" u="none" strike="noStrike" kern="0" cap="none" spc="0" normalizeH="0" baseline="0" noProof="0" dirty="0">
                <a:ln>
                  <a:noFill/>
                </a:ln>
                <a:solidFill>
                  <a:srgbClr val="FFFFFF"/>
                </a:solidFill>
                <a:effectLst/>
                <a:uLnTx/>
                <a:uFillTx/>
                <a:latin typeface="AvenirNext LT Com Regular"/>
                <a:ea typeface="+mn-ea"/>
                <a:cs typeface="+mn-cs"/>
                <a:sym typeface="Avenir Next LT Com Regular"/>
              </a:rPr>
              <a:t>align with your goals.</a:t>
            </a:r>
          </a:p>
        </p:txBody>
      </p:sp>
      <p:sp>
        <p:nvSpPr>
          <p:cNvPr id="16" name="Slide Number">
            <a:extLst>
              <a:ext uri="{FF2B5EF4-FFF2-40B4-BE49-F238E27FC236}">
                <a16:creationId xmlns:a16="http://schemas.microsoft.com/office/drawing/2014/main" id="{DB6590C3-C897-A810-9833-FE0572C428EE}"/>
              </a:ext>
              <a:ext uri="{C183D7F6-B498-43B3-948B-1728B52AA6E4}">
                <adec:decorative xmlns:adec="http://schemas.microsoft.com/office/drawing/2017/decorative" val="1"/>
              </a:ext>
            </a:extLst>
          </p:cNvPr>
          <p:cNvSpPr txBox="1">
            <a:spLocks/>
          </p:cNvSpPr>
          <p:nvPr/>
        </p:nvSpPr>
        <p:spPr>
          <a:xfrm>
            <a:off x="10908792" y="6464054"/>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0" marR="0" lvl="0" indent="0" algn="r" defTabSz="2286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smtClean="0">
                <a:ln>
                  <a:noFill/>
                </a:ln>
                <a:solidFill>
                  <a:srgbClr val="FFFFFF"/>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10</a:t>
            </a:fld>
            <a:endParaRPr kumimoji="0" lang="en-US" sz="800" b="0" i="0" u="none" strike="noStrike" kern="0" cap="none" spc="0" normalizeH="0" baseline="0" noProof="0" dirty="0">
              <a:ln>
                <a:noFill/>
              </a:ln>
              <a:solidFill>
                <a:srgbClr val="FFFFFF"/>
              </a:solidFill>
              <a:effectLst/>
              <a:uLnTx/>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231209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A38E11A7-EBC5-5293-6A29-3548C1A0D5FA}"/>
              </a:ext>
            </a:extLst>
          </p:cNvPr>
          <p:cNvSpPr>
            <a:spLocks noGrp="1"/>
          </p:cNvSpPr>
          <p:nvPr>
            <p:ph type="title"/>
          </p:nvPr>
        </p:nvSpPr>
        <p:spPr/>
        <p:txBody>
          <a:bodyPr/>
          <a:lstStyle/>
          <a:p>
            <a:r>
              <a:rPr lang="en-US" sz="2800" dirty="0">
                <a:solidFill>
                  <a:srgbClr val="0A3266"/>
                </a:solidFill>
              </a:rPr>
              <a:t>Access a full range of investment options</a:t>
            </a:r>
          </a:p>
        </p:txBody>
      </p:sp>
      <p:sp>
        <p:nvSpPr>
          <p:cNvPr id="19" name="Rectangle 18">
            <a:extLst>
              <a:ext uri="{FF2B5EF4-FFF2-40B4-BE49-F238E27FC236}">
                <a16:creationId xmlns:a16="http://schemas.microsoft.com/office/drawing/2014/main" id="{2B6472B0-C986-5478-3863-854AEC21070F}"/>
              </a:ext>
              <a:ext uri="{C183D7F6-B498-43B3-948B-1728B52AA6E4}">
                <adec:decorative xmlns:adec="http://schemas.microsoft.com/office/drawing/2017/decorative" val="1"/>
              </a:ext>
            </a:extLst>
          </p:cNvPr>
          <p:cNvSpPr/>
          <p:nvPr/>
        </p:nvSpPr>
        <p:spPr>
          <a:xfrm>
            <a:off x="592604" y="1509753"/>
            <a:ext cx="3468906" cy="3988420"/>
          </a:xfrm>
          <a:prstGeom prst="rect">
            <a:avLst/>
          </a:prstGeom>
          <a:solidFill>
            <a:srgbClr val="00294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 name="Oval 2">
            <a:extLst>
              <a:ext uri="{FF2B5EF4-FFF2-40B4-BE49-F238E27FC236}">
                <a16:creationId xmlns:a16="http://schemas.microsoft.com/office/drawing/2014/main" id="{C028C712-3595-092A-771A-CCAC7EA52D00}"/>
              </a:ext>
              <a:ext uri="{C183D7F6-B498-43B3-948B-1728B52AA6E4}">
                <adec:decorative xmlns:adec="http://schemas.microsoft.com/office/drawing/2017/decorative" val="1"/>
              </a:ext>
            </a:extLst>
          </p:cNvPr>
          <p:cNvSpPr/>
          <p:nvPr/>
        </p:nvSpPr>
        <p:spPr>
          <a:xfrm>
            <a:off x="1399210" y="2010303"/>
            <a:ext cx="1855694" cy="1855694"/>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10" name="Picture 9">
            <a:extLst>
              <a:ext uri="{FF2B5EF4-FFF2-40B4-BE49-F238E27FC236}">
                <a16:creationId xmlns:a16="http://schemas.microsoft.com/office/drawing/2014/main" id="{BF2EF0EA-2581-C534-DD4C-07E7EDC43C9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00176" y="2313591"/>
            <a:ext cx="1253762" cy="1138030"/>
          </a:xfrm>
          <a:prstGeom prst="rect">
            <a:avLst/>
          </a:prstGeom>
        </p:spPr>
      </p:pic>
      <p:sp>
        <p:nvSpPr>
          <p:cNvPr id="12" name="TextBox 11">
            <a:extLst>
              <a:ext uri="{FF2B5EF4-FFF2-40B4-BE49-F238E27FC236}">
                <a16:creationId xmlns:a16="http://schemas.microsoft.com/office/drawing/2014/main" id="{D3E1BA37-97A8-4D63-A88A-B1B9936A701F}"/>
              </a:ext>
            </a:extLst>
          </p:cNvPr>
          <p:cNvSpPr txBox="1"/>
          <p:nvPr/>
        </p:nvSpPr>
        <p:spPr>
          <a:xfrm>
            <a:off x="887057" y="4126269"/>
            <a:ext cx="2880000" cy="908627"/>
          </a:xfrm>
          <a:prstGeom prst="rect">
            <a:avLst/>
          </a:prstGeom>
          <a:noFill/>
          <a:ln w="25400">
            <a:noFill/>
            <a:miter lim="400000"/>
          </a:ln>
        </p:spPr>
        <p:txBody>
          <a:bodyPr wrap="square" lIns="0" tIns="45720" rIns="0" bIns="0" rtlCol="0">
            <a:noAutofit/>
          </a:bodyPr>
          <a:lstStyle/>
          <a:p>
            <a:pPr lvl="0">
              <a:defRPr/>
            </a:pPr>
            <a:r>
              <a:rPr kumimoji="0" lang="en-US" sz="1800" b="1"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rPr>
              <a:t>Growth</a:t>
            </a:r>
            <a:r>
              <a:rPr lang="en-US" sz="1800" b="1" kern="0" dirty="0">
                <a:solidFill>
                  <a:schemeClr val="bg1"/>
                </a:solidFill>
                <a:latin typeface="AvenirNext LT Com Regular" panose="020B0503020202020204" pitchFamily="34" charset="0"/>
                <a:sym typeface="Avenir Next LT Com Regular"/>
              </a:rPr>
              <a:t>-</a:t>
            </a:r>
            <a:r>
              <a:rPr kumimoji="0" lang="en-US" sz="1800" b="1" i="0" u="none" strike="noStrike" kern="0" cap="none" spc="0" normalizeH="0" noProof="0" dirty="0">
                <a:ln>
                  <a:noFill/>
                </a:ln>
                <a:solidFill>
                  <a:schemeClr val="bg1"/>
                </a:solidFill>
                <a:effectLst/>
                <a:uLnTx/>
                <a:uFillTx/>
                <a:latin typeface="AvenirNext LT Com Regular" panose="020B0503020202020204" pitchFamily="34" charset="0"/>
                <a:sym typeface="Avenir Next LT Com Regular"/>
              </a:rPr>
              <a:t>oriented </a:t>
            </a:r>
            <a:r>
              <a:rPr lang="en-US" sz="1800" dirty="0">
                <a:solidFill>
                  <a:schemeClr val="bg1"/>
                </a:solidFill>
                <a:latin typeface="AvenirNext LT Com Regular" panose="020B0503020202020204" pitchFamily="34" charset="0"/>
              </a:rPr>
              <a:t>investments have had  higher risk and </a:t>
            </a:r>
            <a:br>
              <a:rPr lang="en-US" sz="1800" dirty="0">
                <a:solidFill>
                  <a:schemeClr val="bg1"/>
                </a:solidFill>
                <a:latin typeface="AvenirNext LT Com Regular" panose="020B0503020202020204" pitchFamily="34" charset="0"/>
              </a:rPr>
            </a:br>
            <a:r>
              <a:rPr lang="en-US" sz="1800" dirty="0">
                <a:solidFill>
                  <a:schemeClr val="bg1"/>
                </a:solidFill>
                <a:latin typeface="AvenirNext LT Com Regular" panose="020B0503020202020204" pitchFamily="34" charset="0"/>
              </a:rPr>
              <a:t>return potential.</a:t>
            </a:r>
            <a:endParaRPr kumimoji="0" lang="en-US" sz="1800"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endParaRPr>
          </a:p>
        </p:txBody>
      </p:sp>
      <p:sp>
        <p:nvSpPr>
          <p:cNvPr id="21" name="Rectangle 20">
            <a:extLst>
              <a:ext uri="{FF2B5EF4-FFF2-40B4-BE49-F238E27FC236}">
                <a16:creationId xmlns:a16="http://schemas.microsoft.com/office/drawing/2014/main" id="{EBA77E8A-9342-0937-2D77-0C49CA6B741A}"/>
              </a:ext>
              <a:ext uri="{C183D7F6-B498-43B3-948B-1728B52AA6E4}">
                <adec:decorative xmlns:adec="http://schemas.microsoft.com/office/drawing/2017/decorative" val="1"/>
              </a:ext>
            </a:extLst>
          </p:cNvPr>
          <p:cNvSpPr/>
          <p:nvPr/>
        </p:nvSpPr>
        <p:spPr>
          <a:xfrm>
            <a:off x="4373002" y="1509753"/>
            <a:ext cx="3468906" cy="398842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15" name="Oval 14">
            <a:extLst>
              <a:ext uri="{FF2B5EF4-FFF2-40B4-BE49-F238E27FC236}">
                <a16:creationId xmlns:a16="http://schemas.microsoft.com/office/drawing/2014/main" id="{17F484B3-25A6-0524-0022-C2551B657DEA}"/>
              </a:ext>
              <a:ext uri="{C183D7F6-B498-43B3-948B-1728B52AA6E4}">
                <adec:decorative xmlns:adec="http://schemas.microsoft.com/office/drawing/2017/decorative" val="1"/>
              </a:ext>
            </a:extLst>
          </p:cNvPr>
          <p:cNvSpPr/>
          <p:nvPr/>
        </p:nvSpPr>
        <p:spPr>
          <a:xfrm>
            <a:off x="5179608" y="2010303"/>
            <a:ext cx="1855694" cy="1855694"/>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7" name="Picture 6">
            <a:extLst>
              <a:ext uri="{FF2B5EF4-FFF2-40B4-BE49-F238E27FC236}">
                <a16:creationId xmlns:a16="http://schemas.microsoft.com/office/drawing/2014/main" id="{A67361AB-9970-67D5-9B52-3383D15E036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386640" y="2273302"/>
            <a:ext cx="1441631" cy="1230661"/>
          </a:xfrm>
          <a:prstGeom prst="rect">
            <a:avLst/>
          </a:prstGeom>
        </p:spPr>
      </p:pic>
      <p:sp>
        <p:nvSpPr>
          <p:cNvPr id="17" name="TextBox 16">
            <a:extLst>
              <a:ext uri="{FF2B5EF4-FFF2-40B4-BE49-F238E27FC236}">
                <a16:creationId xmlns:a16="http://schemas.microsoft.com/office/drawing/2014/main" id="{9D6E3CAE-F459-4FF0-BC0F-A154468BAB44}"/>
              </a:ext>
            </a:extLst>
          </p:cNvPr>
          <p:cNvSpPr txBox="1"/>
          <p:nvPr/>
        </p:nvSpPr>
        <p:spPr>
          <a:xfrm>
            <a:off x="4667455" y="4126269"/>
            <a:ext cx="2880000" cy="1187407"/>
          </a:xfrm>
          <a:prstGeom prst="rect">
            <a:avLst/>
          </a:prstGeom>
          <a:noFill/>
          <a:ln w="25400">
            <a:noFill/>
            <a:miter lim="400000"/>
          </a:ln>
        </p:spPr>
        <p:txBody>
          <a:bodyPr wrap="square" lIns="0" tIns="45720" rIns="0" bIns="0" rtlCol="0">
            <a:noAutofit/>
          </a:bodyPr>
          <a:lstStyle/>
          <a:p>
            <a:pPr lvl="0">
              <a:defRPr/>
            </a:pPr>
            <a:r>
              <a:rPr kumimoji="0" lang="en-US" sz="1800" b="1"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rPr>
              <a:t>Income</a:t>
            </a:r>
            <a:r>
              <a:rPr lang="en-US" sz="1800" b="1" kern="0" dirty="0">
                <a:solidFill>
                  <a:schemeClr val="bg1"/>
                </a:solidFill>
                <a:latin typeface="AvenirNext LT Com Regular" panose="020B0503020202020204" pitchFamily="34" charset="0"/>
                <a:sym typeface="Avenir Next LT Com Regular"/>
              </a:rPr>
              <a:t>-</a:t>
            </a:r>
            <a:r>
              <a:rPr kumimoji="0" lang="en-US" sz="1800" b="1" i="0" u="none" strike="noStrike" kern="0" cap="none" spc="0" normalizeH="0" noProof="0" dirty="0">
                <a:ln>
                  <a:noFill/>
                </a:ln>
                <a:solidFill>
                  <a:schemeClr val="bg1"/>
                </a:solidFill>
                <a:effectLst/>
                <a:uLnTx/>
                <a:uFillTx/>
                <a:latin typeface="AvenirNext LT Com Regular" panose="020B0503020202020204" pitchFamily="34" charset="0"/>
                <a:sym typeface="Avenir Next LT Com Regular"/>
              </a:rPr>
              <a:t>oriented </a:t>
            </a:r>
            <a:r>
              <a:rPr lang="en-US" sz="1800" dirty="0">
                <a:solidFill>
                  <a:schemeClr val="bg1"/>
                </a:solidFill>
                <a:latin typeface="AvenirNext LT Com Regular" panose="020B0503020202020204" pitchFamily="34" charset="0"/>
              </a:rPr>
              <a:t>investments have typically shown lower risk and </a:t>
            </a:r>
            <a:br>
              <a:rPr lang="en-US" sz="1800" dirty="0">
                <a:solidFill>
                  <a:schemeClr val="bg1"/>
                </a:solidFill>
                <a:latin typeface="AvenirNext LT Com Regular" panose="020B0503020202020204" pitchFamily="34" charset="0"/>
              </a:rPr>
            </a:br>
            <a:r>
              <a:rPr lang="en-US" sz="1800" dirty="0">
                <a:solidFill>
                  <a:schemeClr val="bg1"/>
                </a:solidFill>
                <a:latin typeface="AvenirNext LT Com Regular" panose="020B0503020202020204" pitchFamily="34" charset="0"/>
              </a:rPr>
              <a:t>return potential.</a:t>
            </a:r>
            <a:endParaRPr kumimoji="0" lang="en-US" sz="1800"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endParaRPr>
          </a:p>
        </p:txBody>
      </p:sp>
      <p:sp>
        <p:nvSpPr>
          <p:cNvPr id="13" name="Rectangle 12">
            <a:extLst>
              <a:ext uri="{FF2B5EF4-FFF2-40B4-BE49-F238E27FC236}">
                <a16:creationId xmlns:a16="http://schemas.microsoft.com/office/drawing/2014/main" id="{D9424D00-80D8-3BF9-C217-0762947F3D19}"/>
              </a:ext>
              <a:ext uri="{C183D7F6-B498-43B3-948B-1728B52AA6E4}">
                <adec:decorative xmlns:adec="http://schemas.microsoft.com/office/drawing/2017/decorative" val="1"/>
              </a:ext>
            </a:extLst>
          </p:cNvPr>
          <p:cNvSpPr/>
          <p:nvPr/>
        </p:nvSpPr>
        <p:spPr>
          <a:xfrm>
            <a:off x="8153400" y="1512848"/>
            <a:ext cx="3468906" cy="3988420"/>
          </a:xfrm>
          <a:prstGeom prst="rect">
            <a:avLst/>
          </a:prstGeom>
          <a:solidFill>
            <a:srgbClr val="008E77"/>
          </a:solidFill>
          <a:ln w="12700" cap="flat">
            <a:noFill/>
            <a:miter lim="400000"/>
          </a:ln>
          <a:effectLst/>
          <a:sp3d/>
        </p:spPr>
        <p:txBody>
          <a:bodyPr rot="0" spcFirstLastPara="1" vertOverflow="overflow" horzOverflow="overflow" vert="horz" wrap="square" lIns="91440" tIns="91440" rIns="91440" bIns="91440" numCol="1" spcCol="38100" rtlCol="0" anchor="ctr">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Next LT Com Regular" panose="020B0503020202020204" pitchFamily="34" charset="0"/>
            </a:endParaRPr>
          </a:p>
        </p:txBody>
      </p:sp>
      <p:sp>
        <p:nvSpPr>
          <p:cNvPr id="16" name="Oval 15">
            <a:extLst>
              <a:ext uri="{FF2B5EF4-FFF2-40B4-BE49-F238E27FC236}">
                <a16:creationId xmlns:a16="http://schemas.microsoft.com/office/drawing/2014/main" id="{B503678C-48D3-4C0C-CF31-34153ADB6617}"/>
              </a:ext>
              <a:ext uri="{C183D7F6-B498-43B3-948B-1728B52AA6E4}">
                <adec:decorative xmlns:adec="http://schemas.microsoft.com/office/drawing/2017/decorative" val="1"/>
              </a:ext>
            </a:extLst>
          </p:cNvPr>
          <p:cNvSpPr/>
          <p:nvPr/>
        </p:nvSpPr>
        <p:spPr>
          <a:xfrm>
            <a:off x="8960006" y="2007208"/>
            <a:ext cx="1855694" cy="1855694"/>
          </a:xfrm>
          <a:prstGeom prst="ellipse">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9" name="Picture 8">
            <a:extLst>
              <a:ext uri="{FF2B5EF4-FFF2-40B4-BE49-F238E27FC236}">
                <a16:creationId xmlns:a16="http://schemas.microsoft.com/office/drawing/2014/main" id="{0D5A0E83-BBD6-D5C5-1F6D-E7B00F142F4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262299" y="2178745"/>
            <a:ext cx="1251108" cy="1269781"/>
          </a:xfrm>
          <a:prstGeom prst="rect">
            <a:avLst/>
          </a:prstGeom>
        </p:spPr>
      </p:pic>
      <p:sp>
        <p:nvSpPr>
          <p:cNvPr id="18" name="TextBox 17">
            <a:extLst>
              <a:ext uri="{FF2B5EF4-FFF2-40B4-BE49-F238E27FC236}">
                <a16:creationId xmlns:a16="http://schemas.microsoft.com/office/drawing/2014/main" id="{8E9869CC-1F51-4599-BAA5-24BF2B474B8A}"/>
              </a:ext>
            </a:extLst>
          </p:cNvPr>
          <p:cNvSpPr txBox="1"/>
          <p:nvPr/>
        </p:nvSpPr>
        <p:spPr>
          <a:xfrm>
            <a:off x="8447853" y="4123174"/>
            <a:ext cx="2880000" cy="1265466"/>
          </a:xfrm>
          <a:prstGeom prst="rect">
            <a:avLst/>
          </a:prstGeom>
          <a:noFill/>
          <a:ln w="25400">
            <a:noFill/>
            <a:miter lim="400000"/>
          </a:ln>
        </p:spPr>
        <p:txBody>
          <a:bodyPr wrap="square" lIns="0" tIns="45720" rIns="0" bIns="0" rtlCol="0">
            <a:noAutofit/>
          </a:bodyPr>
          <a:lstStyle/>
          <a:p>
            <a:pPr marL="0" marR="0" lvl="0" indent="0" algn="ctr" defTabSz="228600" rtl="0" eaLnBrk="1" fontAlgn="auto" latinLnBrk="0" hangingPunct="0">
              <a:lnSpc>
                <a:spcPct val="100000"/>
              </a:lnSpc>
              <a:spcBef>
                <a:spcPts val="0"/>
              </a:spcBef>
              <a:spcAft>
                <a:spcPts val="0"/>
              </a:spcAft>
              <a:buClrTx/>
              <a:buSzTx/>
              <a:buFontTx/>
              <a:buNone/>
              <a:tabLst/>
              <a:defRPr/>
            </a:pPr>
            <a:r>
              <a:rPr lang="en-US" sz="1800" b="1" kern="0" dirty="0">
                <a:solidFill>
                  <a:schemeClr val="bg1"/>
                </a:solidFill>
                <a:latin typeface="AvenirNext LT Com Regular" panose="020B0503020202020204" pitchFamily="34" charset="0"/>
                <a:sym typeface="Avenir Next LT Com Regular"/>
              </a:rPr>
              <a:t>Capital preservation </a:t>
            </a:r>
            <a:r>
              <a:rPr lang="en-US" sz="1800" kern="0" dirty="0">
                <a:solidFill>
                  <a:schemeClr val="bg1"/>
                </a:solidFill>
                <a:latin typeface="AvenirNext LT Com Regular" panose="020B0503020202020204" pitchFamily="34" charset="0"/>
                <a:sym typeface="Avenir Next LT Com Regular"/>
              </a:rPr>
              <a:t>investments aim to preserve your savings but have low return potential.</a:t>
            </a:r>
            <a:endParaRPr kumimoji="0" lang="en-US" sz="1800" i="0"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endParaRPr>
          </a:p>
        </p:txBody>
      </p:sp>
      <p:sp>
        <p:nvSpPr>
          <p:cNvPr id="31" name="Slide Number">
            <a:extLst>
              <a:ext uri="{FF2B5EF4-FFF2-40B4-BE49-F238E27FC236}">
                <a16:creationId xmlns:a16="http://schemas.microsoft.com/office/drawing/2014/main" id="{F2CC665A-5F5C-9BBD-E810-5CEBDE3843D2}"/>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11</a:t>
            </a:fld>
            <a:endParaRPr lang="en-US" noProof="0" dirty="0">
              <a:sym typeface="Avenir Next LT Com Regular"/>
            </a:endParaRPr>
          </a:p>
        </p:txBody>
      </p:sp>
    </p:spTree>
    <p:extLst>
      <p:ext uri="{BB962C8B-B14F-4D97-AF65-F5344CB8AC3E}">
        <p14:creationId xmlns:p14="http://schemas.microsoft.com/office/powerpoint/2010/main" val="370668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006CB-A231-464E-0D93-03D4D47CC33E}"/>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17D711A-ADD8-726C-8904-F2262E5D7BF5}"/>
              </a:ext>
            </a:extLst>
          </p:cNvPr>
          <p:cNvSpPr>
            <a:spLocks noGrp="1"/>
          </p:cNvSpPr>
          <p:nvPr>
            <p:ph type="title"/>
          </p:nvPr>
        </p:nvSpPr>
        <p:spPr/>
        <p:txBody>
          <a:bodyPr/>
          <a:lstStyle/>
          <a:p>
            <a:r>
              <a:rPr lang="en-US" sz="2800" dirty="0">
                <a:solidFill>
                  <a:srgbClr val="0A3266"/>
                </a:solidFill>
              </a:rPr>
              <a:t>Target date funds simplify investing</a:t>
            </a:r>
            <a:endParaRPr lang="en-US" sz="2800" dirty="0"/>
          </a:p>
        </p:txBody>
      </p:sp>
      <p:sp>
        <p:nvSpPr>
          <p:cNvPr id="18" name="TextBox 17">
            <a:extLst>
              <a:ext uri="{FF2B5EF4-FFF2-40B4-BE49-F238E27FC236}">
                <a16:creationId xmlns:a16="http://schemas.microsoft.com/office/drawing/2014/main" id="{5DC9B852-6EC0-8CA0-4C10-E949DEC50302}"/>
              </a:ext>
              <a:ext uri="{C183D7F6-B498-43B3-948B-1728B52AA6E4}">
                <adec:decorative xmlns:adec="http://schemas.microsoft.com/office/drawing/2017/decorative" val="1"/>
              </a:ext>
            </a:extLst>
          </p:cNvPr>
          <p:cNvSpPr txBox="1"/>
          <p:nvPr/>
        </p:nvSpPr>
        <p:spPr>
          <a:xfrm>
            <a:off x="6889011" y="1270402"/>
            <a:ext cx="2568887" cy="365760"/>
          </a:xfrm>
          <a:prstGeom prst="homePlate">
            <a:avLst/>
          </a:prstGeom>
          <a:solidFill>
            <a:schemeClr val="accent5">
              <a:lumMod val="75000"/>
            </a:schemeClr>
          </a:solidFill>
          <a:ln w="12700">
            <a:solidFill>
              <a:schemeClr val="bg1"/>
            </a:solidFill>
            <a:miter lim="400000"/>
          </a:ln>
        </p:spPr>
        <p:txBody>
          <a:bodyPr wrap="square" lIns="0" tIns="0" rIns="0" bIns="0" rtlCol="0" anchor="ctr" anchorCtr="0">
            <a:noAutofit/>
          </a:bodyPr>
          <a:lstStyle/>
          <a:p>
            <a:endParaRPr lang="en-US" sz="1000" dirty="0">
              <a:solidFill>
                <a:schemeClr val="bg1"/>
              </a:solidFill>
              <a:latin typeface="AvenirNext LT Com Regular" panose="020B0503020202020204" pitchFamily="34" charset="0"/>
            </a:endParaRPr>
          </a:p>
        </p:txBody>
      </p:sp>
      <p:sp>
        <p:nvSpPr>
          <p:cNvPr id="16" name="TextBox 15">
            <a:extLst>
              <a:ext uri="{FF2B5EF4-FFF2-40B4-BE49-F238E27FC236}">
                <a16:creationId xmlns:a16="http://schemas.microsoft.com/office/drawing/2014/main" id="{68FA354C-7E0E-442E-E289-A64CAB515B5E}"/>
              </a:ext>
              <a:ext uri="{C183D7F6-B498-43B3-948B-1728B52AA6E4}">
                <adec:decorative xmlns:adec="http://schemas.microsoft.com/office/drawing/2017/decorative" val="1"/>
              </a:ext>
            </a:extLst>
          </p:cNvPr>
          <p:cNvSpPr txBox="1"/>
          <p:nvPr/>
        </p:nvSpPr>
        <p:spPr>
          <a:xfrm>
            <a:off x="4482574" y="1270402"/>
            <a:ext cx="2593789" cy="365760"/>
          </a:xfrm>
          <a:prstGeom prst="homePlate">
            <a:avLst/>
          </a:prstGeom>
          <a:solidFill>
            <a:schemeClr val="bg2">
              <a:lumMod val="50000"/>
            </a:schemeClr>
          </a:solidFill>
          <a:ln w="12700">
            <a:solidFill>
              <a:schemeClr val="bg1"/>
            </a:solidFill>
            <a:miter lim="400000"/>
          </a:ln>
        </p:spPr>
        <p:txBody>
          <a:bodyPr wrap="square" lIns="0" tIns="0" rIns="0" bIns="0" rtlCol="0" anchor="ctr" anchorCtr="0">
            <a:noAutofit/>
          </a:bodyPr>
          <a:lstStyle/>
          <a:p>
            <a:endParaRPr lang="en-US" sz="1000" dirty="0">
              <a:solidFill>
                <a:schemeClr val="bg1"/>
              </a:solidFill>
              <a:latin typeface="AvenirNext LT Com Regular" panose="020B0503020202020204" pitchFamily="34" charset="0"/>
            </a:endParaRPr>
          </a:p>
        </p:txBody>
      </p:sp>
      <p:sp>
        <p:nvSpPr>
          <p:cNvPr id="15" name="TextBox 14">
            <a:extLst>
              <a:ext uri="{FF2B5EF4-FFF2-40B4-BE49-F238E27FC236}">
                <a16:creationId xmlns:a16="http://schemas.microsoft.com/office/drawing/2014/main" id="{C888855C-BEDF-A1BB-B6D5-DCCF402DEEA5}"/>
              </a:ext>
              <a:ext uri="{C183D7F6-B498-43B3-948B-1728B52AA6E4}">
                <adec:decorative xmlns:adec="http://schemas.microsoft.com/office/drawing/2017/decorative" val="1"/>
              </a:ext>
            </a:extLst>
          </p:cNvPr>
          <p:cNvSpPr txBox="1"/>
          <p:nvPr/>
        </p:nvSpPr>
        <p:spPr>
          <a:xfrm>
            <a:off x="2101754" y="1270402"/>
            <a:ext cx="2565780" cy="365760"/>
          </a:xfrm>
          <a:prstGeom prst="homePlate">
            <a:avLst/>
          </a:prstGeom>
          <a:solidFill>
            <a:srgbClr val="0A3266"/>
          </a:solidFill>
          <a:ln w="12700">
            <a:solidFill>
              <a:schemeClr val="bg1"/>
            </a:solidFill>
            <a:miter lim="400000"/>
          </a:ln>
        </p:spPr>
        <p:txBody>
          <a:bodyPr wrap="square" lIns="0" tIns="0" rIns="0" bIns="0" rtlCol="0" anchor="ctr" anchorCtr="0">
            <a:noAutofit/>
          </a:bodyPr>
          <a:lstStyle/>
          <a:p>
            <a:endParaRPr lang="en-US" sz="1000" dirty="0">
              <a:solidFill>
                <a:schemeClr val="bg1"/>
              </a:solidFill>
              <a:latin typeface="AvenirNext LT Com Regular" panose="020B0503020202020204" pitchFamily="34" charset="0"/>
            </a:endParaRPr>
          </a:p>
        </p:txBody>
      </p:sp>
      <p:sp>
        <p:nvSpPr>
          <p:cNvPr id="19" name="Rectangle 18">
            <a:extLst>
              <a:ext uri="{FF2B5EF4-FFF2-40B4-BE49-F238E27FC236}">
                <a16:creationId xmlns:a16="http://schemas.microsoft.com/office/drawing/2014/main" id="{C8DD9E69-8FAC-4D24-3D90-BD4FB17B3837}"/>
              </a:ext>
              <a:ext uri="{C183D7F6-B498-43B3-948B-1728B52AA6E4}">
                <adec:decorative xmlns:adec="http://schemas.microsoft.com/office/drawing/2017/decorative" val="1"/>
              </a:ext>
            </a:extLst>
          </p:cNvPr>
          <p:cNvSpPr/>
          <p:nvPr/>
        </p:nvSpPr>
        <p:spPr>
          <a:xfrm>
            <a:off x="2101754" y="1636162"/>
            <a:ext cx="7154671" cy="843576"/>
          </a:xfrm>
          <a:prstGeom prst="rect">
            <a:avLst/>
          </a:prstGeom>
          <a:solidFill>
            <a:schemeClr val="bg2">
              <a:lumMod val="20000"/>
              <a:lumOff val="8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21" name="Straight Connector 20">
            <a:extLst>
              <a:ext uri="{FF2B5EF4-FFF2-40B4-BE49-F238E27FC236}">
                <a16:creationId xmlns:a16="http://schemas.microsoft.com/office/drawing/2014/main" id="{85A668A1-6DF7-28B6-24B3-65A7217A331E}"/>
              </a:ext>
              <a:ext uri="{C183D7F6-B498-43B3-948B-1728B52AA6E4}">
                <adec:decorative xmlns:adec="http://schemas.microsoft.com/office/drawing/2017/decorative" val="1"/>
              </a:ext>
            </a:extLst>
          </p:cNvPr>
          <p:cNvCxnSpPr>
            <a:cxnSpLocks/>
          </p:cNvCxnSpPr>
          <p:nvPr/>
        </p:nvCxnSpPr>
        <p:spPr>
          <a:xfrm flipV="1">
            <a:off x="4482574" y="1636162"/>
            <a:ext cx="0" cy="843576"/>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a:extLst>
              <a:ext uri="{FF2B5EF4-FFF2-40B4-BE49-F238E27FC236}">
                <a16:creationId xmlns:a16="http://schemas.microsoft.com/office/drawing/2014/main" id="{8EAB23B2-1465-D738-8DFB-434B28B961F1}"/>
              </a:ext>
              <a:ext uri="{C183D7F6-B498-43B3-948B-1728B52AA6E4}">
                <adec:decorative xmlns:adec="http://schemas.microsoft.com/office/drawing/2017/decorative" val="1"/>
              </a:ext>
            </a:extLst>
          </p:cNvPr>
          <p:cNvCxnSpPr>
            <a:cxnSpLocks/>
          </p:cNvCxnSpPr>
          <p:nvPr/>
        </p:nvCxnSpPr>
        <p:spPr>
          <a:xfrm flipV="1">
            <a:off x="6889011" y="1636162"/>
            <a:ext cx="0" cy="843576"/>
          </a:xfrm>
          <a:prstGeom prst="line">
            <a:avLst/>
          </a:prstGeom>
          <a:noFill/>
          <a:ln w="12700"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4" name="TextBox 3">
            <a:extLst>
              <a:ext uri="{FF2B5EF4-FFF2-40B4-BE49-F238E27FC236}">
                <a16:creationId xmlns:a16="http://schemas.microsoft.com/office/drawing/2014/main" id="{96F9FE7C-BCF2-7AB9-3CC3-61062669DB8F}"/>
              </a:ext>
            </a:extLst>
          </p:cNvPr>
          <p:cNvSpPr txBox="1"/>
          <p:nvPr/>
        </p:nvSpPr>
        <p:spPr>
          <a:xfrm>
            <a:off x="2619000" y="1388025"/>
            <a:ext cx="1387656" cy="153888"/>
          </a:xfrm>
          <a:prstGeom prst="rect">
            <a:avLst/>
          </a:prstGeom>
          <a:ln w="12700">
            <a:miter lim="400000"/>
          </a:ln>
        </p:spPr>
        <p:txBody>
          <a:bodyPr wrap="square" lIns="0" tIns="0" rIns="0" bIns="0" rtlCol="0">
            <a:spAutoFit/>
          </a:bodyPr>
          <a:lstStyle/>
          <a:p>
            <a:r>
              <a:rPr lang="en-US" sz="1000" dirty="0">
                <a:solidFill>
                  <a:schemeClr val="bg1"/>
                </a:solidFill>
                <a:latin typeface="AvenirNext LT Com Regular" panose="020B0503020202020204" pitchFamily="34" charset="0"/>
              </a:rPr>
              <a:t>Early career</a:t>
            </a:r>
          </a:p>
        </p:txBody>
      </p:sp>
      <p:sp>
        <p:nvSpPr>
          <p:cNvPr id="11" name="TextBox 10">
            <a:extLst>
              <a:ext uri="{FF2B5EF4-FFF2-40B4-BE49-F238E27FC236}">
                <a16:creationId xmlns:a16="http://schemas.microsoft.com/office/drawing/2014/main" id="{CA3C280D-4E6D-51CB-B3F4-CCE993563722}"/>
              </a:ext>
            </a:extLst>
          </p:cNvPr>
          <p:cNvSpPr txBox="1"/>
          <p:nvPr/>
        </p:nvSpPr>
        <p:spPr>
          <a:xfrm>
            <a:off x="2284223" y="1740295"/>
            <a:ext cx="2057210" cy="415498"/>
          </a:xfrm>
          <a:prstGeom prst="rect">
            <a:avLst/>
          </a:prstGeom>
          <a:ln w="12700">
            <a:miter lim="400000"/>
          </a:ln>
        </p:spPr>
        <p:txBody>
          <a:bodyPr wrap="square" lIns="0" tIns="0" rIns="0" bIns="0" rtlCol="0">
            <a:spAutoFit/>
          </a:bodyPr>
          <a:lstStyle/>
          <a:p>
            <a:r>
              <a:rPr lang="en-US" sz="900" dirty="0">
                <a:latin typeface="AvenirNext LT Com Regular" panose="020B0503020202020204" pitchFamily="34" charset="0"/>
              </a:rPr>
              <a:t>Seek to grow wealth and manage risk with growth-oriented equities and a prudent allocation to defensive bonds.</a:t>
            </a:r>
          </a:p>
        </p:txBody>
      </p:sp>
      <p:sp>
        <p:nvSpPr>
          <p:cNvPr id="5" name="TextBox 4">
            <a:extLst>
              <a:ext uri="{FF2B5EF4-FFF2-40B4-BE49-F238E27FC236}">
                <a16:creationId xmlns:a16="http://schemas.microsoft.com/office/drawing/2014/main" id="{3916B288-42A0-995E-2C0C-63A1B87F609E}"/>
              </a:ext>
            </a:extLst>
          </p:cNvPr>
          <p:cNvSpPr txBox="1"/>
          <p:nvPr/>
        </p:nvSpPr>
        <p:spPr>
          <a:xfrm>
            <a:off x="5014244" y="1388025"/>
            <a:ext cx="1387656" cy="153888"/>
          </a:xfrm>
          <a:prstGeom prst="rect">
            <a:avLst/>
          </a:prstGeom>
          <a:ln w="12700">
            <a:miter lim="400000"/>
          </a:ln>
        </p:spPr>
        <p:txBody>
          <a:bodyPr wrap="square" lIns="0" tIns="0" rIns="0" bIns="0" rtlCol="0">
            <a:spAutoFit/>
          </a:bodyPr>
          <a:lstStyle/>
          <a:p>
            <a:r>
              <a:rPr lang="en-US" sz="1000" dirty="0">
                <a:solidFill>
                  <a:schemeClr val="bg1"/>
                </a:solidFill>
                <a:latin typeface="AvenirNext LT Com Regular" panose="020B0503020202020204" pitchFamily="34" charset="0"/>
              </a:rPr>
              <a:t>Mid-career</a:t>
            </a:r>
          </a:p>
        </p:txBody>
      </p:sp>
      <p:sp>
        <p:nvSpPr>
          <p:cNvPr id="12" name="TextBox 11">
            <a:extLst>
              <a:ext uri="{FF2B5EF4-FFF2-40B4-BE49-F238E27FC236}">
                <a16:creationId xmlns:a16="http://schemas.microsoft.com/office/drawing/2014/main" id="{90007BDE-7340-AD20-93A4-4A0349FA245F}"/>
              </a:ext>
            </a:extLst>
          </p:cNvPr>
          <p:cNvSpPr txBox="1"/>
          <p:nvPr/>
        </p:nvSpPr>
        <p:spPr>
          <a:xfrm>
            <a:off x="4673362" y="1740295"/>
            <a:ext cx="2069421" cy="415498"/>
          </a:xfrm>
          <a:prstGeom prst="rect">
            <a:avLst/>
          </a:prstGeom>
          <a:ln w="12700">
            <a:miter lim="400000"/>
          </a:ln>
        </p:spPr>
        <p:txBody>
          <a:bodyPr wrap="square" lIns="0" tIns="0" rIns="0" bIns="0" rtlCol="0">
            <a:spAutoFit/>
          </a:bodyPr>
          <a:lstStyle/>
          <a:p>
            <a:r>
              <a:rPr lang="en-US" sz="900" dirty="0">
                <a:latin typeface="AvenirNext LT Com Regular" panose="020B0503020202020204" pitchFamily="34" charset="0"/>
              </a:rPr>
              <a:t>Begin to balance growth and income via diversified bonds and dividend-paying equities.</a:t>
            </a:r>
          </a:p>
        </p:txBody>
      </p:sp>
      <p:sp>
        <p:nvSpPr>
          <p:cNvPr id="6" name="TextBox 5">
            <a:extLst>
              <a:ext uri="{FF2B5EF4-FFF2-40B4-BE49-F238E27FC236}">
                <a16:creationId xmlns:a16="http://schemas.microsoft.com/office/drawing/2014/main" id="{82E2C678-A19C-E862-C2B5-FEC15E90CB28}"/>
              </a:ext>
            </a:extLst>
          </p:cNvPr>
          <p:cNvSpPr txBox="1"/>
          <p:nvPr/>
        </p:nvSpPr>
        <p:spPr>
          <a:xfrm>
            <a:off x="7376415" y="1388025"/>
            <a:ext cx="1387656" cy="153888"/>
          </a:xfrm>
          <a:prstGeom prst="rect">
            <a:avLst/>
          </a:prstGeom>
          <a:ln w="12700">
            <a:miter lim="400000"/>
          </a:ln>
        </p:spPr>
        <p:txBody>
          <a:bodyPr wrap="square" lIns="0" tIns="0" rIns="0" bIns="0" rtlCol="0">
            <a:spAutoFit/>
          </a:bodyPr>
          <a:lstStyle/>
          <a:p>
            <a:r>
              <a:rPr lang="en-US" sz="1000" dirty="0">
                <a:solidFill>
                  <a:schemeClr val="bg1"/>
                </a:solidFill>
                <a:latin typeface="AvenirNext LT Com Regular" panose="020B0503020202020204" pitchFamily="34" charset="0"/>
              </a:rPr>
              <a:t>In retirement</a:t>
            </a:r>
          </a:p>
        </p:txBody>
      </p:sp>
      <p:sp>
        <p:nvSpPr>
          <p:cNvPr id="13" name="TextBox 12">
            <a:extLst>
              <a:ext uri="{FF2B5EF4-FFF2-40B4-BE49-F238E27FC236}">
                <a16:creationId xmlns:a16="http://schemas.microsoft.com/office/drawing/2014/main" id="{E7AFCE4C-909D-0F00-A18A-4D139D4A45C3}"/>
              </a:ext>
            </a:extLst>
          </p:cNvPr>
          <p:cNvSpPr txBox="1"/>
          <p:nvPr/>
        </p:nvSpPr>
        <p:spPr>
          <a:xfrm>
            <a:off x="6969256" y="1740295"/>
            <a:ext cx="2215648" cy="553998"/>
          </a:xfrm>
          <a:prstGeom prst="rect">
            <a:avLst/>
          </a:prstGeom>
          <a:ln w="12700">
            <a:miter lim="400000"/>
          </a:ln>
        </p:spPr>
        <p:txBody>
          <a:bodyPr wrap="square" lIns="0" tIns="0" rIns="0" bIns="0" rtlCol="0">
            <a:spAutoFit/>
          </a:bodyPr>
          <a:lstStyle/>
          <a:p>
            <a:r>
              <a:rPr lang="en-US" sz="900" kern="100" dirty="0">
                <a:latin typeface="AvenirNext LT Com Regular" panose="020B0503020202020204" pitchFamily="34" charset="0"/>
              </a:rPr>
              <a:t>Seek to preserve wealth and deliver sustainable income with less-volatile dividend-paying equities and higher quality bonds.</a:t>
            </a:r>
          </a:p>
        </p:txBody>
      </p:sp>
      <p:sp>
        <p:nvSpPr>
          <p:cNvPr id="14" name="TextBox 13">
            <a:extLst>
              <a:ext uri="{FF2B5EF4-FFF2-40B4-BE49-F238E27FC236}">
                <a16:creationId xmlns:a16="http://schemas.microsoft.com/office/drawing/2014/main" id="{DB6FDA81-D65F-DA78-23BF-B4C55C8F9C11}"/>
              </a:ext>
            </a:extLst>
          </p:cNvPr>
          <p:cNvSpPr txBox="1"/>
          <p:nvPr/>
        </p:nvSpPr>
        <p:spPr>
          <a:xfrm>
            <a:off x="4637676" y="2218046"/>
            <a:ext cx="2140792" cy="215444"/>
          </a:xfrm>
          <a:prstGeom prst="rect">
            <a:avLst/>
          </a:prstGeom>
          <a:ln w="12700">
            <a:miter lim="400000"/>
          </a:ln>
        </p:spPr>
        <p:txBody>
          <a:bodyPr wrap="square" lIns="0" tIns="0" rIns="0" bIns="0" rtlCol="0">
            <a:spAutoFit/>
          </a:bodyPr>
          <a:lstStyle/>
          <a:p>
            <a:r>
              <a:rPr lang="en-US" sz="700" b="1" dirty="0">
                <a:latin typeface="AvenirNext LT Com Cn" panose="020B0506020202020204" pitchFamily="34" charset="0"/>
              </a:rPr>
              <a:t>American Funds Target Date Retirement Series glide path by individual underlying fund allocation and overall fund category</a:t>
            </a:r>
          </a:p>
        </p:txBody>
      </p:sp>
      <p:pic>
        <p:nvPicPr>
          <p:cNvPr id="8" name="Picture 7" descr="A schematic chart shows the glide path of asset allocations in target date funds as they transition from an investor’s early career (with a higher emphasis on equity-focused funds) through mid-career into retirement (with a higher emphasis on fixed-income funds).">
            <a:extLst>
              <a:ext uri="{FF2B5EF4-FFF2-40B4-BE49-F238E27FC236}">
                <a16:creationId xmlns:a16="http://schemas.microsoft.com/office/drawing/2014/main" id="{A53A8399-F566-4743-6772-757D1361CF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4628" y="2424901"/>
            <a:ext cx="7772400" cy="3233318"/>
          </a:xfrm>
          <a:prstGeom prst="rect">
            <a:avLst/>
          </a:prstGeom>
        </p:spPr>
      </p:pic>
      <p:sp>
        <p:nvSpPr>
          <p:cNvPr id="2" name="Footer Placeholder 2">
            <a:extLst>
              <a:ext uri="{FF2B5EF4-FFF2-40B4-BE49-F238E27FC236}">
                <a16:creationId xmlns:a16="http://schemas.microsoft.com/office/drawing/2014/main" id="{93972CE9-9DC2-FC56-9ADC-320AEC61F1D1}"/>
              </a:ext>
            </a:extLst>
          </p:cNvPr>
          <p:cNvSpPr txBox="1">
            <a:spLocks/>
          </p:cNvSpPr>
          <p:nvPr/>
        </p:nvSpPr>
        <p:spPr>
          <a:xfrm>
            <a:off x="571498" y="5496083"/>
            <a:ext cx="11048941" cy="850555"/>
          </a:xfrm>
          <a:prstGeom prst="rect">
            <a:avLst/>
          </a:prstGeom>
        </p:spPr>
        <p:txBody>
          <a:bodyPr lIns="0" tIns="0" rIns="0" bIns="0" anchor="b"/>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algn="l"/>
            <a:r>
              <a:rPr lang="en-US" sz="800" dirty="0"/>
              <a:t>Although target date portfolios are managed for investors on a projected retirement date time frame, the allocation strategy does not guarantee that investors' retirement goals will be met. Investment professionals manage the portfolio, moving it from a more growth-oriented strategy to a more income-oriented focus as the target date gets closer. The target date is the year that corresponds roughly to the year in which an investor is assumed to retire and begin taking withdrawals. For the American Funds target date series, investment professionals continue to manage each portfolio for approximately 30 years after it reaches its target date. </a:t>
            </a:r>
          </a:p>
          <a:p>
            <a:pPr algn="l">
              <a:lnSpc>
                <a:spcPts val="900"/>
              </a:lnSpc>
            </a:pPr>
            <a:r>
              <a:rPr lang="en-US" sz="800" dirty="0"/>
              <a:t>The target allocations shown for the American Funds series are as of December 31, 2024, and are subject to the oversight committee's discretion. The investment adviser anticipates assets will be invested within a range that deviates no more than 10% above or below the allocations shown in the prospectus. Underlying funds may be added or removed during the year. Visit capitalgroup.com for current allocations.</a:t>
            </a:r>
          </a:p>
        </p:txBody>
      </p:sp>
      <p:sp>
        <p:nvSpPr>
          <p:cNvPr id="9" name="Slide Number">
            <a:extLst>
              <a:ext uri="{FF2B5EF4-FFF2-40B4-BE49-F238E27FC236}">
                <a16:creationId xmlns:a16="http://schemas.microsoft.com/office/drawing/2014/main" id="{812D5E2B-E65B-E819-0D2E-CA13AC96711A}"/>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12</a:t>
            </a:fld>
            <a:endParaRPr lang="en-US" noProof="0" dirty="0">
              <a:sym typeface="Avenir Next LT Com Regular"/>
            </a:endParaRPr>
          </a:p>
        </p:txBody>
      </p:sp>
    </p:spTree>
    <p:extLst>
      <p:ext uri="{BB962C8B-B14F-4D97-AF65-F5344CB8AC3E}">
        <p14:creationId xmlns:p14="http://schemas.microsoft.com/office/powerpoint/2010/main" val="204943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B268099-61C9-68F1-DE4C-FF145D004A00}"/>
              </a:ext>
            </a:extLst>
          </p:cNvPr>
          <p:cNvSpPr>
            <a:spLocks noGrp="1"/>
          </p:cNvSpPr>
          <p:nvPr>
            <p:ph type="title"/>
          </p:nvPr>
        </p:nvSpPr>
        <p:spPr/>
        <p:txBody>
          <a:bodyPr/>
          <a:lstStyle/>
          <a:p>
            <a:pPr rtl="0" eaLnBrk="1" fontAlgn="auto" latinLnBrk="0" hangingPunct="1"/>
            <a:r>
              <a:rPr lang="en-US" sz="2800" b="1" i="0" spc="0" baseline="0" dirty="0">
                <a:ln>
                  <a:noFill/>
                </a:ln>
                <a:solidFill>
                  <a:srgbClr val="00294B"/>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Choosing a target date fund is easy</a:t>
            </a:r>
            <a:endParaRPr lang="en-US" dirty="0">
              <a:effectLst/>
            </a:endParaRPr>
          </a:p>
        </p:txBody>
      </p:sp>
      <p:sp>
        <p:nvSpPr>
          <p:cNvPr id="13" name="TextBox 12">
            <a:extLst>
              <a:ext uri="{FF2B5EF4-FFF2-40B4-BE49-F238E27FC236}">
                <a16:creationId xmlns:a16="http://schemas.microsoft.com/office/drawing/2014/main" id="{B6EF31E7-7E98-CCC1-91F6-356B488D1037}"/>
              </a:ext>
            </a:extLst>
          </p:cNvPr>
          <p:cNvSpPr txBox="1"/>
          <p:nvPr/>
        </p:nvSpPr>
        <p:spPr>
          <a:xfrm>
            <a:off x="571498" y="1131111"/>
            <a:ext cx="3806833" cy="307777"/>
          </a:xfrm>
          <a:prstGeom prst="rect">
            <a:avLst/>
          </a:prstGeom>
          <a:ln w="12700">
            <a:miter lim="400000"/>
          </a:ln>
        </p:spPr>
        <p:txBody>
          <a:bodyPr wrap="square" lIns="0" tIns="0" rIns="0" bIns="0" rtlCol="0">
            <a:spAutoFit/>
          </a:bodyPr>
          <a:lstStyle/>
          <a:p>
            <a:pPr algn="l"/>
            <a:r>
              <a:rPr lang="en-US" sz="2000" b="1" dirty="0">
                <a:solidFill>
                  <a:srgbClr val="005F9E"/>
                </a:solidFill>
                <a:latin typeface="AvenirNext LT Com Regular" panose="020B0503020202020204" pitchFamily="34" charset="0"/>
              </a:rPr>
              <a:t>When do you plan to retire?</a:t>
            </a:r>
          </a:p>
        </p:txBody>
      </p:sp>
      <p:sp>
        <p:nvSpPr>
          <p:cNvPr id="8" name="Rectangle 7">
            <a:extLst>
              <a:ext uri="{FF2B5EF4-FFF2-40B4-BE49-F238E27FC236}">
                <a16:creationId xmlns:a16="http://schemas.microsoft.com/office/drawing/2014/main" id="{8E206AFF-7E0D-5EC2-4D62-6CC130CEE2BA}"/>
              </a:ext>
              <a:ext uri="{C183D7F6-B498-43B3-948B-1728B52AA6E4}">
                <adec:decorative xmlns:adec="http://schemas.microsoft.com/office/drawing/2017/decorative" val="1"/>
              </a:ext>
            </a:extLst>
          </p:cNvPr>
          <p:cNvSpPr/>
          <p:nvPr/>
        </p:nvSpPr>
        <p:spPr>
          <a:xfrm>
            <a:off x="571498" y="1550894"/>
            <a:ext cx="11048208" cy="4329953"/>
          </a:xfrm>
          <a:prstGeom prst="rect">
            <a:avLst/>
          </a:prstGeom>
          <a:solidFill>
            <a:schemeClr val="bg1">
              <a:lumMod val="9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 name="Rectangle 3">
            <a:extLst>
              <a:ext uri="{FF2B5EF4-FFF2-40B4-BE49-F238E27FC236}">
                <a16:creationId xmlns:a16="http://schemas.microsoft.com/office/drawing/2014/main" id="{037B32CC-7E02-F672-92B5-B610A520B18B}"/>
              </a:ext>
            </a:extLst>
          </p:cNvPr>
          <p:cNvSpPr/>
          <p:nvPr/>
        </p:nvSpPr>
        <p:spPr>
          <a:xfrm>
            <a:off x="2106425" y="1840805"/>
            <a:ext cx="1546578" cy="1546578"/>
          </a:xfrm>
          <a:prstGeom prst="rect">
            <a:avLst/>
          </a:prstGeom>
          <a:solidFill>
            <a:schemeClr val="bg1"/>
          </a:solidFill>
          <a:ln w="25400" cap="flat">
            <a:solidFill>
              <a:srgbClr val="16838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defTabSz="457200"/>
            <a:r>
              <a:rPr lang="en-US" sz="3600" b="1" dirty="0">
                <a:solidFill>
                  <a:srgbClr val="168381"/>
                </a:solidFill>
                <a:latin typeface="AvenirNext LT Com Medium" panose="020B0503020202020204" pitchFamily="34" charset="0"/>
              </a:rPr>
              <a:t>1986</a:t>
            </a:r>
          </a:p>
        </p:txBody>
      </p:sp>
      <p:sp>
        <p:nvSpPr>
          <p:cNvPr id="77" name="Rectangle 76">
            <a:extLst>
              <a:ext uri="{FF2B5EF4-FFF2-40B4-BE49-F238E27FC236}">
                <a16:creationId xmlns:a16="http://schemas.microsoft.com/office/drawing/2014/main" id="{59830215-A037-48FA-09D5-6AEB06E58289}"/>
              </a:ext>
            </a:extLst>
          </p:cNvPr>
          <p:cNvSpPr>
            <a:spLocks noChangeAspect="1"/>
          </p:cNvSpPr>
          <p:nvPr/>
        </p:nvSpPr>
        <p:spPr>
          <a:xfrm>
            <a:off x="2058568" y="3476081"/>
            <a:ext cx="1642290" cy="1846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0" tIns="0" rIns="0" bIns="0" spcCol="38100" anchor="ctr">
            <a:spAutoFit/>
          </a:bodyPr>
          <a:lstStyle/>
          <a:p>
            <a:pPr lvl="0" algn="ctr" defTabSz="457200" hangingPunct="0">
              <a:defRPr/>
            </a:pPr>
            <a:r>
              <a:rPr lang="en-US" sz="1200" kern="0" dirty="0">
                <a:solidFill>
                  <a:schemeClr val="tx1"/>
                </a:solidFill>
                <a:latin typeface="AvenirNext LT Com Regular" panose="020B0503020202020204" pitchFamily="34" charset="0"/>
                <a:ea typeface="Avenir Next LT Com Regular"/>
                <a:cs typeface="Avenir Next LT Com Regular"/>
                <a:sym typeface="Avenir Next LT Com Regular"/>
              </a:rPr>
              <a:t>Year you were born</a:t>
            </a:r>
          </a:p>
        </p:txBody>
      </p:sp>
      <p:sp>
        <p:nvSpPr>
          <p:cNvPr id="48" name="Rectangle 47">
            <a:extLst>
              <a:ext uri="{FF2B5EF4-FFF2-40B4-BE49-F238E27FC236}">
                <a16:creationId xmlns:a16="http://schemas.microsoft.com/office/drawing/2014/main" id="{670C57C3-600D-8149-B928-BE954BAB80E3}"/>
              </a:ext>
            </a:extLst>
          </p:cNvPr>
          <p:cNvSpPr>
            <a:spLocks noChangeAspect="1"/>
          </p:cNvSpPr>
          <p:nvPr/>
        </p:nvSpPr>
        <p:spPr>
          <a:xfrm>
            <a:off x="3899339" y="2367964"/>
            <a:ext cx="677255"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AvenirNext LT Com Regular"/>
                <a:ea typeface="Avenir Next LT Com Regular"/>
                <a:cs typeface="Avenir Next LT Com Regular"/>
                <a:sym typeface="Avenir Next LT Com Regular"/>
              </a:rPr>
              <a:t>+</a:t>
            </a:r>
          </a:p>
        </p:txBody>
      </p:sp>
      <p:sp>
        <p:nvSpPr>
          <p:cNvPr id="52" name="Rectangle 51">
            <a:extLst>
              <a:ext uri="{FF2B5EF4-FFF2-40B4-BE49-F238E27FC236}">
                <a16:creationId xmlns:a16="http://schemas.microsoft.com/office/drawing/2014/main" id="{8059F638-0336-491F-654F-C82E8F1C3413}"/>
              </a:ext>
            </a:extLst>
          </p:cNvPr>
          <p:cNvSpPr/>
          <p:nvPr/>
        </p:nvSpPr>
        <p:spPr>
          <a:xfrm>
            <a:off x="4846089" y="1840805"/>
            <a:ext cx="1546578" cy="1546578"/>
          </a:xfrm>
          <a:prstGeom prst="rect">
            <a:avLst/>
          </a:prstGeom>
          <a:solidFill>
            <a:schemeClr val="bg1"/>
          </a:solidFill>
          <a:ln w="25400" cap="flat">
            <a:solidFill>
              <a:srgbClr val="16838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defTabSz="457200"/>
            <a:r>
              <a:rPr lang="en-US" sz="3600" b="1" dirty="0">
                <a:solidFill>
                  <a:srgbClr val="168381"/>
                </a:solidFill>
                <a:latin typeface="AvenirNext LT Com Medium" panose="020B0503020202020204" pitchFamily="34" charset="0"/>
              </a:rPr>
              <a:t>65</a:t>
            </a:r>
            <a:endParaRPr kumimoji="0" lang="en-US" sz="3600" b="0" i="0" u="none" strike="noStrike" cap="none" spc="0" normalizeH="0" baseline="0" dirty="0">
              <a:ln>
                <a:noFill/>
              </a:ln>
              <a:solidFill>
                <a:srgbClr val="168381"/>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49" name="Rectangle 48">
            <a:extLst>
              <a:ext uri="{FF2B5EF4-FFF2-40B4-BE49-F238E27FC236}">
                <a16:creationId xmlns:a16="http://schemas.microsoft.com/office/drawing/2014/main" id="{DCAE4FF3-A9C5-D442-B85C-27C31B9CF128}"/>
              </a:ext>
            </a:extLst>
          </p:cNvPr>
          <p:cNvSpPr>
            <a:spLocks noChangeAspect="1"/>
          </p:cNvSpPr>
          <p:nvPr/>
        </p:nvSpPr>
        <p:spPr>
          <a:xfrm>
            <a:off x="6654250" y="2367964"/>
            <a:ext cx="677255"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tx1"/>
                </a:solidFill>
                <a:effectLst/>
                <a:uLnTx/>
                <a:uFillTx/>
                <a:latin typeface="AvenirNext LT Com Regular"/>
                <a:ea typeface="Avenir Next LT Com Regular"/>
                <a:cs typeface="Avenir Next LT Com Regular"/>
                <a:sym typeface="Avenir Next LT Com Regular"/>
              </a:rPr>
              <a:t>=</a:t>
            </a:r>
          </a:p>
        </p:txBody>
      </p:sp>
      <p:sp>
        <p:nvSpPr>
          <p:cNvPr id="54" name="Rectangle 53">
            <a:extLst>
              <a:ext uri="{FF2B5EF4-FFF2-40B4-BE49-F238E27FC236}">
                <a16:creationId xmlns:a16="http://schemas.microsoft.com/office/drawing/2014/main" id="{37949043-021D-001C-B888-A92CAA642C91}"/>
              </a:ext>
            </a:extLst>
          </p:cNvPr>
          <p:cNvSpPr/>
          <p:nvPr/>
        </p:nvSpPr>
        <p:spPr>
          <a:xfrm>
            <a:off x="7585445" y="1847411"/>
            <a:ext cx="1546578" cy="1546578"/>
          </a:xfrm>
          <a:prstGeom prst="rect">
            <a:avLst/>
          </a:prstGeom>
          <a:solidFill>
            <a:schemeClr val="accent1"/>
          </a:solidFill>
          <a:ln w="25400" cap="flat">
            <a:solidFill>
              <a:srgbClr val="005F9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defTabSz="457200"/>
            <a:r>
              <a:rPr lang="en-US" sz="3600" b="1" dirty="0">
                <a:solidFill>
                  <a:schemeClr val="bg1"/>
                </a:solidFill>
                <a:latin typeface="AvenirNext LT Com Medium" panose="020B0503020202020204" pitchFamily="34" charset="0"/>
              </a:rPr>
              <a:t>2051</a:t>
            </a:r>
            <a:endParaRPr kumimoji="0" lang="en-US" sz="3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30" name="Rectangle 29">
            <a:extLst>
              <a:ext uri="{FF2B5EF4-FFF2-40B4-BE49-F238E27FC236}">
                <a16:creationId xmlns:a16="http://schemas.microsoft.com/office/drawing/2014/main" id="{B5358687-7064-4548-8F6C-7EE640DEDEBB}"/>
              </a:ext>
            </a:extLst>
          </p:cNvPr>
          <p:cNvSpPr>
            <a:spLocks noChangeAspect="1"/>
          </p:cNvSpPr>
          <p:nvPr/>
        </p:nvSpPr>
        <p:spPr>
          <a:xfrm>
            <a:off x="7059204" y="3484285"/>
            <a:ext cx="2570573" cy="1846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1200" u="none" strike="noStrike" kern="0" cap="none" spc="0" normalizeH="0" baseline="0" noProof="0" dirty="0">
                <a:ln>
                  <a:noFill/>
                </a:ln>
                <a:solidFill>
                  <a:schemeClr val="tx1"/>
                </a:solidFill>
                <a:effectLst/>
                <a:uLnTx/>
                <a:uFillTx/>
                <a:latin typeface="AvenirNext LT Com Regular" panose="020B0503020202020204" pitchFamily="34" charset="0"/>
                <a:ea typeface="Avenir Next LT Com Regular"/>
                <a:cs typeface="Avenir Next LT Com Regular"/>
                <a:sym typeface="Avenir Next LT Com Regular"/>
              </a:rPr>
              <a:t>Approximate retirement year</a:t>
            </a:r>
          </a:p>
        </p:txBody>
      </p:sp>
      <p:sp>
        <p:nvSpPr>
          <p:cNvPr id="37" name="Bent Up Arrow 36">
            <a:extLst>
              <a:ext uri="{FF2B5EF4-FFF2-40B4-BE49-F238E27FC236}">
                <a16:creationId xmlns:a16="http://schemas.microsoft.com/office/drawing/2014/main" id="{5F9AF4D9-CB2B-F09F-FC2F-8458D0EA4A9A}"/>
              </a:ext>
              <a:ext uri="{C183D7F6-B498-43B3-948B-1728B52AA6E4}">
                <adec:decorative xmlns:adec="http://schemas.microsoft.com/office/drawing/2017/decorative" val="1"/>
              </a:ext>
            </a:extLst>
          </p:cNvPr>
          <p:cNvSpPr/>
          <p:nvPr/>
        </p:nvSpPr>
        <p:spPr>
          <a:xfrm rot="10800000" flipH="1">
            <a:off x="9317115" y="2600324"/>
            <a:ext cx="1538935" cy="967615"/>
          </a:xfrm>
          <a:prstGeom prst="bentUpArrow">
            <a:avLst>
              <a:gd name="adj1" fmla="val 6367"/>
              <a:gd name="adj2" fmla="val 10443"/>
              <a:gd name="adj3" fmla="val 11817"/>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 name="Rectangle 1">
            <a:extLst>
              <a:ext uri="{FF2B5EF4-FFF2-40B4-BE49-F238E27FC236}">
                <a16:creationId xmlns:a16="http://schemas.microsoft.com/office/drawing/2014/main" id="{926C5F68-F8F7-B038-4CE7-9CF834DEAC26}"/>
              </a:ext>
            </a:extLst>
          </p:cNvPr>
          <p:cNvSpPr/>
          <p:nvPr/>
        </p:nvSpPr>
        <p:spPr>
          <a:xfrm>
            <a:off x="848693" y="3746473"/>
            <a:ext cx="10494613" cy="188860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spcFirstLastPara="1" lIns="182880" tIns="251999" rIns="182880" bIns="91440" spcCol="38100"/>
          <a:lstStyle/>
          <a:p>
            <a:pPr marL="0" marR="0" lvl="0" indent="0" algn="l" defTabSz="457200" rtl="0" eaLnBrk="1" fontAlgn="auto" latinLnBrk="0" hangingPunct="0">
              <a:lnSpc>
                <a:spcPts val="2000"/>
              </a:lnSpc>
              <a:spcBef>
                <a:spcPts val="0"/>
              </a:spcBef>
              <a:spcAft>
                <a:spcPts val="0"/>
              </a:spcAft>
              <a:buClrTx/>
              <a:buSzTx/>
              <a:buFontTx/>
              <a:buNone/>
              <a:tabLst/>
              <a:defRPr/>
            </a:pPr>
            <a:r>
              <a:rPr kumimoji="0" lang="en-US" sz="1800" b="1" u="none" strike="noStrike" kern="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      Check the box next to the target date fund that’s closest to your</a:t>
            </a:r>
            <a:r>
              <a:rPr kumimoji="0" lang="en-US" sz="1800" b="1" u="none" strike="noStrike" kern="0" cap="none" spc="0" normalizeH="0" baseline="0" noProof="0" dirty="0">
                <a:ln>
                  <a:noFill/>
                </a:ln>
                <a:solidFill>
                  <a:schemeClr val="bg1"/>
                </a:solidFill>
                <a:effectLst/>
                <a:uLnTx/>
                <a:uFillTx/>
                <a:latin typeface="AvenirNext LT Com Regular" panose="020B0503020202020204" pitchFamily="34" charset="0"/>
                <a:sym typeface="Avenir Next LT Com Regular"/>
              </a:rPr>
              <a:t> </a:t>
            </a:r>
            <a:r>
              <a:rPr kumimoji="0" lang="en-US" sz="1800" b="1" u="none" strike="noStrike" kern="0" cap="none" spc="0" normalizeH="0" baseline="0" noProof="0" dirty="0">
                <a:ln>
                  <a:noFill/>
                </a:ln>
                <a:solidFill>
                  <a:schemeClr val="bg1"/>
                </a:solidFill>
                <a:effectLst/>
                <a:uLnTx/>
                <a:uFillTx/>
                <a:latin typeface="AvenirNext LT Com Regular" panose="020B0503020202020204" pitchFamily="34" charset="0"/>
                <a:ea typeface="Avenir Next LT Com Regular"/>
                <a:cs typeface="Avenir Next LT Com Regular"/>
                <a:sym typeface="Avenir Next LT Com Regular"/>
              </a:rPr>
              <a:t>retirement year.</a:t>
            </a:r>
          </a:p>
        </p:txBody>
      </p:sp>
      <p:sp>
        <p:nvSpPr>
          <p:cNvPr id="9" name="Rectangle 8">
            <a:extLst>
              <a:ext uri="{FF2B5EF4-FFF2-40B4-BE49-F238E27FC236}">
                <a16:creationId xmlns:a16="http://schemas.microsoft.com/office/drawing/2014/main" id="{D876FE8A-A6F1-0447-328B-FE3F69D47DA0}"/>
              </a:ext>
              <a:ext uri="{C183D7F6-B498-43B3-948B-1728B52AA6E4}">
                <adec:decorative xmlns:adec="http://schemas.microsoft.com/office/drawing/2017/decorative" val="1"/>
              </a:ext>
            </a:extLst>
          </p:cNvPr>
          <p:cNvSpPr>
            <a:spLocks noChangeAspect="1"/>
          </p:cNvSpPr>
          <p:nvPr/>
        </p:nvSpPr>
        <p:spPr>
          <a:xfrm>
            <a:off x="1403084" y="4482963"/>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10" name="Rectangle 9">
            <a:extLst>
              <a:ext uri="{FF2B5EF4-FFF2-40B4-BE49-F238E27FC236}">
                <a16:creationId xmlns:a16="http://schemas.microsoft.com/office/drawing/2014/main" id="{B95FBB09-69CE-208B-E991-153EFF1DCA1B}"/>
              </a:ext>
            </a:extLst>
          </p:cNvPr>
          <p:cNvSpPr>
            <a:spLocks noChangeAspect="1"/>
          </p:cNvSpPr>
          <p:nvPr/>
        </p:nvSpPr>
        <p:spPr>
          <a:xfrm>
            <a:off x="1648444"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2070</a:t>
            </a:r>
          </a:p>
        </p:txBody>
      </p:sp>
      <p:sp>
        <p:nvSpPr>
          <p:cNvPr id="19" name="Rectangle 18">
            <a:extLst>
              <a:ext uri="{FF2B5EF4-FFF2-40B4-BE49-F238E27FC236}">
                <a16:creationId xmlns:a16="http://schemas.microsoft.com/office/drawing/2014/main" id="{81548FB5-21CC-8148-A452-41CB0FB9AE19}"/>
              </a:ext>
              <a:ext uri="{C183D7F6-B498-43B3-948B-1728B52AA6E4}">
                <adec:decorative xmlns:adec="http://schemas.microsoft.com/office/drawing/2017/decorative" val="1"/>
              </a:ext>
            </a:extLst>
          </p:cNvPr>
          <p:cNvSpPr>
            <a:spLocks noChangeAspect="1"/>
          </p:cNvSpPr>
          <p:nvPr/>
        </p:nvSpPr>
        <p:spPr>
          <a:xfrm>
            <a:off x="3469723" y="4482963"/>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38" name="Rectangle 37">
            <a:extLst>
              <a:ext uri="{FF2B5EF4-FFF2-40B4-BE49-F238E27FC236}">
                <a16:creationId xmlns:a16="http://schemas.microsoft.com/office/drawing/2014/main" id="{6BB44DBD-8A00-3776-DAB7-64163517EFB4}"/>
              </a:ext>
            </a:extLst>
          </p:cNvPr>
          <p:cNvSpPr>
            <a:spLocks noChangeAspect="1"/>
          </p:cNvSpPr>
          <p:nvPr/>
        </p:nvSpPr>
        <p:spPr>
          <a:xfrm>
            <a:off x="3710881"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2065</a:t>
            </a:r>
          </a:p>
        </p:txBody>
      </p:sp>
      <p:sp>
        <p:nvSpPr>
          <p:cNvPr id="53" name="Rectangle 52">
            <a:extLst>
              <a:ext uri="{FF2B5EF4-FFF2-40B4-BE49-F238E27FC236}">
                <a16:creationId xmlns:a16="http://schemas.microsoft.com/office/drawing/2014/main" id="{9C6646D1-C100-CB2C-D885-3AEAE0008D08}"/>
              </a:ext>
              <a:ext uri="{C183D7F6-B498-43B3-948B-1728B52AA6E4}">
                <adec:decorative xmlns:adec="http://schemas.microsoft.com/office/drawing/2017/decorative" val="1"/>
              </a:ext>
            </a:extLst>
          </p:cNvPr>
          <p:cNvSpPr>
            <a:spLocks noChangeAspect="1"/>
          </p:cNvSpPr>
          <p:nvPr/>
        </p:nvSpPr>
        <p:spPr>
          <a:xfrm>
            <a:off x="5532161" y="448296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55" name="Rectangle 54">
            <a:extLst>
              <a:ext uri="{FF2B5EF4-FFF2-40B4-BE49-F238E27FC236}">
                <a16:creationId xmlns:a16="http://schemas.microsoft.com/office/drawing/2014/main" id="{4A36F3CB-AA0B-A1A6-16F9-960139D9F1A2}"/>
              </a:ext>
            </a:extLst>
          </p:cNvPr>
          <p:cNvSpPr>
            <a:spLocks noChangeAspect="1"/>
          </p:cNvSpPr>
          <p:nvPr/>
        </p:nvSpPr>
        <p:spPr>
          <a:xfrm>
            <a:off x="5820088"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2060</a:t>
            </a:r>
          </a:p>
        </p:txBody>
      </p:sp>
      <p:sp>
        <p:nvSpPr>
          <p:cNvPr id="65" name="Rectangle 64">
            <a:extLst>
              <a:ext uri="{FF2B5EF4-FFF2-40B4-BE49-F238E27FC236}">
                <a16:creationId xmlns:a16="http://schemas.microsoft.com/office/drawing/2014/main" id="{5FF2BFF2-97E7-FB10-70CD-FFF0E51151E8}"/>
              </a:ext>
              <a:ext uri="{C183D7F6-B498-43B3-948B-1728B52AA6E4}">
                <adec:decorative xmlns:adec="http://schemas.microsoft.com/office/drawing/2017/decorative" val="1"/>
              </a:ext>
            </a:extLst>
          </p:cNvPr>
          <p:cNvSpPr>
            <a:spLocks noChangeAspect="1"/>
          </p:cNvSpPr>
          <p:nvPr/>
        </p:nvSpPr>
        <p:spPr>
          <a:xfrm>
            <a:off x="7641367" y="4460887"/>
            <a:ext cx="210312" cy="210312"/>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66" name="Rectangle 65">
            <a:extLst>
              <a:ext uri="{FF2B5EF4-FFF2-40B4-BE49-F238E27FC236}">
                <a16:creationId xmlns:a16="http://schemas.microsoft.com/office/drawing/2014/main" id="{37BFBFBF-300E-2F55-C49A-749FBBC57B72}"/>
              </a:ext>
            </a:extLst>
          </p:cNvPr>
          <p:cNvSpPr>
            <a:spLocks noChangeAspect="1"/>
          </p:cNvSpPr>
          <p:nvPr/>
        </p:nvSpPr>
        <p:spPr>
          <a:xfrm>
            <a:off x="7946472" y="4406398"/>
            <a:ext cx="772240"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sym typeface="Avenir Next LT Com Regular"/>
              </a:rPr>
              <a:t>2055</a:t>
            </a:r>
          </a:p>
        </p:txBody>
      </p:sp>
      <p:pic>
        <p:nvPicPr>
          <p:cNvPr id="3" name="Picture 5">
            <a:extLst>
              <a:ext uri="{FF2B5EF4-FFF2-40B4-BE49-F238E27FC236}">
                <a16:creationId xmlns:a16="http://schemas.microsoft.com/office/drawing/2014/main" id="{AC9C7F33-52E6-C9D1-4563-187234E71CB2}"/>
              </a:ext>
              <a:ext uri="{C183D7F6-B498-43B3-948B-1728B52AA6E4}">
                <adec:decorative xmlns:adec="http://schemas.microsoft.com/office/drawing/2017/decorative" val="1"/>
              </a:ext>
            </a:extLst>
          </p:cNvPr>
          <p:cNvPicPr>
            <a:picLocks noChangeAspect="1"/>
          </p:cNvPicPr>
          <p:nvPr/>
        </p:nvPicPr>
        <p:blipFill>
          <a:blip r:embed="rId3">
            <a:alphaModFix/>
            <a:lum bright="70000" contrast="-70000"/>
            <a:extLst>
              <a:ext uri="{28A0092B-C50C-407E-A947-70E740481C1C}">
                <a14:useLocalDpi xmlns:a14="http://schemas.microsoft.com/office/drawing/2010/main"/>
              </a:ext>
            </a:extLst>
          </a:blip>
          <a:srcRect/>
          <a:stretch>
            <a:fillRect/>
          </a:stretch>
        </p:blipFill>
        <p:spPr bwMode="auto">
          <a:xfrm>
            <a:off x="9503068" y="4200164"/>
            <a:ext cx="794610" cy="831600"/>
          </a:xfrm>
          <a:prstGeom prst="rect">
            <a:avLst/>
          </a:prstGeom>
          <a:noFill/>
          <a:ln>
            <a:noFill/>
          </a:ln>
        </p:spPr>
      </p:pic>
      <p:sp>
        <p:nvSpPr>
          <p:cNvPr id="72" name="Rectangle 71">
            <a:extLst>
              <a:ext uri="{FF2B5EF4-FFF2-40B4-BE49-F238E27FC236}">
                <a16:creationId xmlns:a16="http://schemas.microsoft.com/office/drawing/2014/main" id="{9A7C7EF1-A398-AF3C-7002-0F910243EE3A}"/>
              </a:ext>
              <a:ext uri="{C183D7F6-B498-43B3-948B-1728B52AA6E4}">
                <adec:decorative xmlns:adec="http://schemas.microsoft.com/office/drawing/2017/decorative" val="1"/>
              </a:ext>
            </a:extLst>
          </p:cNvPr>
          <p:cNvSpPr>
            <a:spLocks noChangeAspect="1"/>
          </p:cNvSpPr>
          <p:nvPr/>
        </p:nvSpPr>
        <p:spPr>
          <a:xfrm>
            <a:off x="9771267" y="448296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73" name="Rectangle 72">
            <a:extLst>
              <a:ext uri="{FF2B5EF4-FFF2-40B4-BE49-F238E27FC236}">
                <a16:creationId xmlns:a16="http://schemas.microsoft.com/office/drawing/2014/main" id="{F237FCE1-CFB2-13AB-18C8-AC02474F9420}"/>
              </a:ext>
            </a:extLst>
          </p:cNvPr>
          <p:cNvSpPr>
            <a:spLocks noChangeAspect="1"/>
          </p:cNvSpPr>
          <p:nvPr/>
        </p:nvSpPr>
        <p:spPr>
          <a:xfrm>
            <a:off x="10016568" y="440639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b="1" u="none" strike="noStrike" kern="0" cap="none" spc="0" normalizeH="0" baseline="0" noProof="0" dirty="0">
                <a:ln>
                  <a:noFill/>
                </a:ln>
                <a:solidFill>
                  <a:schemeClr val="bg1"/>
                </a:solidFill>
                <a:effectLst/>
                <a:uLnTx/>
                <a:uFillTx/>
                <a:latin typeface="AvenirNext LT Com Medium" panose="020B0503020202020204" pitchFamily="34" charset="0"/>
                <a:sym typeface="Avenir Next LT Com Regular"/>
              </a:rPr>
              <a:t>2050</a:t>
            </a:r>
          </a:p>
        </p:txBody>
      </p:sp>
      <p:sp>
        <p:nvSpPr>
          <p:cNvPr id="11" name="Rectangle 10">
            <a:extLst>
              <a:ext uri="{FF2B5EF4-FFF2-40B4-BE49-F238E27FC236}">
                <a16:creationId xmlns:a16="http://schemas.microsoft.com/office/drawing/2014/main" id="{66C66782-790B-60A6-22D9-43C074E08C18}"/>
              </a:ext>
              <a:ext uri="{C183D7F6-B498-43B3-948B-1728B52AA6E4}">
                <adec:decorative xmlns:adec="http://schemas.microsoft.com/office/drawing/2017/decorative" val="1"/>
              </a:ext>
            </a:extLst>
          </p:cNvPr>
          <p:cNvSpPr>
            <a:spLocks noChangeAspect="1"/>
          </p:cNvSpPr>
          <p:nvPr/>
        </p:nvSpPr>
        <p:spPr>
          <a:xfrm>
            <a:off x="1403084" y="4776487"/>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15" name="Rectangle 14">
            <a:extLst>
              <a:ext uri="{FF2B5EF4-FFF2-40B4-BE49-F238E27FC236}">
                <a16:creationId xmlns:a16="http://schemas.microsoft.com/office/drawing/2014/main" id="{1C9526B9-6C42-187C-CA52-0EC89B82F306}"/>
              </a:ext>
            </a:extLst>
          </p:cNvPr>
          <p:cNvSpPr/>
          <p:nvPr/>
        </p:nvSpPr>
        <p:spPr>
          <a:xfrm>
            <a:off x="1648444"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2045</a:t>
            </a:r>
          </a:p>
        </p:txBody>
      </p:sp>
      <p:sp>
        <p:nvSpPr>
          <p:cNvPr id="40" name="Rectangle 39">
            <a:extLst>
              <a:ext uri="{FF2B5EF4-FFF2-40B4-BE49-F238E27FC236}">
                <a16:creationId xmlns:a16="http://schemas.microsoft.com/office/drawing/2014/main" id="{A576DFAF-1C2E-A6D6-E177-397C372B6D2A}"/>
              </a:ext>
              <a:ext uri="{C183D7F6-B498-43B3-948B-1728B52AA6E4}">
                <adec:decorative xmlns:adec="http://schemas.microsoft.com/office/drawing/2017/decorative" val="1"/>
              </a:ext>
            </a:extLst>
          </p:cNvPr>
          <p:cNvSpPr>
            <a:spLocks noChangeAspect="1"/>
          </p:cNvSpPr>
          <p:nvPr/>
        </p:nvSpPr>
        <p:spPr>
          <a:xfrm>
            <a:off x="3469723" y="4776487"/>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42" name="Rectangle 41">
            <a:extLst>
              <a:ext uri="{FF2B5EF4-FFF2-40B4-BE49-F238E27FC236}">
                <a16:creationId xmlns:a16="http://schemas.microsoft.com/office/drawing/2014/main" id="{C98CB98C-D5DF-A365-739D-ED1389377D7B}"/>
              </a:ext>
            </a:extLst>
          </p:cNvPr>
          <p:cNvSpPr/>
          <p:nvPr/>
        </p:nvSpPr>
        <p:spPr>
          <a:xfrm>
            <a:off x="3710881"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2040</a:t>
            </a:r>
          </a:p>
        </p:txBody>
      </p:sp>
      <p:sp>
        <p:nvSpPr>
          <p:cNvPr id="57" name="Rectangle 56">
            <a:extLst>
              <a:ext uri="{FF2B5EF4-FFF2-40B4-BE49-F238E27FC236}">
                <a16:creationId xmlns:a16="http://schemas.microsoft.com/office/drawing/2014/main" id="{5DB0BBAF-FE55-FB55-956A-88675A540401}"/>
              </a:ext>
              <a:ext uri="{C183D7F6-B498-43B3-948B-1728B52AA6E4}">
                <adec:decorative xmlns:adec="http://schemas.microsoft.com/office/drawing/2017/decorative" val="1"/>
              </a:ext>
            </a:extLst>
          </p:cNvPr>
          <p:cNvSpPr>
            <a:spLocks noChangeAspect="1"/>
          </p:cNvSpPr>
          <p:nvPr/>
        </p:nvSpPr>
        <p:spPr>
          <a:xfrm>
            <a:off x="5532160" y="4776485"/>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58" name="Rectangle 57">
            <a:extLst>
              <a:ext uri="{FF2B5EF4-FFF2-40B4-BE49-F238E27FC236}">
                <a16:creationId xmlns:a16="http://schemas.microsoft.com/office/drawing/2014/main" id="{F1A3657D-1027-FB2C-D305-3F36C1B6899B}"/>
              </a:ext>
            </a:extLst>
          </p:cNvPr>
          <p:cNvSpPr/>
          <p:nvPr/>
        </p:nvSpPr>
        <p:spPr>
          <a:xfrm>
            <a:off x="5820087" y="4712474"/>
            <a:ext cx="772240"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2035</a:t>
            </a:r>
          </a:p>
        </p:txBody>
      </p:sp>
      <p:sp>
        <p:nvSpPr>
          <p:cNvPr id="62" name="Rectangle 61">
            <a:extLst>
              <a:ext uri="{FF2B5EF4-FFF2-40B4-BE49-F238E27FC236}">
                <a16:creationId xmlns:a16="http://schemas.microsoft.com/office/drawing/2014/main" id="{DF030736-4DD3-9D0F-7EF1-94DD44FF247C}"/>
              </a:ext>
              <a:ext uri="{C183D7F6-B498-43B3-948B-1728B52AA6E4}">
                <adec:decorative xmlns:adec="http://schemas.microsoft.com/office/drawing/2017/decorative" val="1"/>
              </a:ext>
            </a:extLst>
          </p:cNvPr>
          <p:cNvSpPr>
            <a:spLocks noChangeAspect="1"/>
          </p:cNvSpPr>
          <p:nvPr/>
        </p:nvSpPr>
        <p:spPr>
          <a:xfrm>
            <a:off x="7641367" y="4762237"/>
            <a:ext cx="210312" cy="210312"/>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63" name="Rectangle 62">
            <a:extLst>
              <a:ext uri="{FF2B5EF4-FFF2-40B4-BE49-F238E27FC236}">
                <a16:creationId xmlns:a16="http://schemas.microsoft.com/office/drawing/2014/main" id="{70C7270B-D165-9D56-571B-277B701CD246}"/>
              </a:ext>
            </a:extLst>
          </p:cNvPr>
          <p:cNvSpPr/>
          <p:nvPr/>
        </p:nvSpPr>
        <p:spPr>
          <a:xfrm>
            <a:off x="7949988"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2030</a:t>
            </a:r>
          </a:p>
        </p:txBody>
      </p:sp>
      <p:sp>
        <p:nvSpPr>
          <p:cNvPr id="74" name="Rectangle 73">
            <a:extLst>
              <a:ext uri="{FF2B5EF4-FFF2-40B4-BE49-F238E27FC236}">
                <a16:creationId xmlns:a16="http://schemas.microsoft.com/office/drawing/2014/main" id="{53141C85-4DA0-169F-ABCC-4A3751276D31}"/>
              </a:ext>
              <a:ext uri="{C183D7F6-B498-43B3-948B-1728B52AA6E4}">
                <adec:decorative xmlns:adec="http://schemas.microsoft.com/office/drawing/2017/decorative" val="1"/>
              </a:ext>
            </a:extLst>
          </p:cNvPr>
          <p:cNvSpPr>
            <a:spLocks noChangeAspect="1"/>
          </p:cNvSpPr>
          <p:nvPr/>
        </p:nvSpPr>
        <p:spPr>
          <a:xfrm>
            <a:off x="9771266" y="4776485"/>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68" name="Rectangle 67">
            <a:extLst>
              <a:ext uri="{FF2B5EF4-FFF2-40B4-BE49-F238E27FC236}">
                <a16:creationId xmlns:a16="http://schemas.microsoft.com/office/drawing/2014/main" id="{C443FC69-6F1D-EA9B-A499-402124EAB39D}"/>
              </a:ext>
            </a:extLst>
          </p:cNvPr>
          <p:cNvSpPr/>
          <p:nvPr/>
        </p:nvSpPr>
        <p:spPr>
          <a:xfrm>
            <a:off x="10013820" y="4712474"/>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2025</a:t>
            </a:r>
          </a:p>
        </p:txBody>
      </p:sp>
      <p:sp>
        <p:nvSpPr>
          <p:cNvPr id="16" name="Rectangle 15">
            <a:extLst>
              <a:ext uri="{FF2B5EF4-FFF2-40B4-BE49-F238E27FC236}">
                <a16:creationId xmlns:a16="http://schemas.microsoft.com/office/drawing/2014/main" id="{35760C21-96DA-6757-E37D-B5E79F5C2076}"/>
              </a:ext>
              <a:ext uri="{C183D7F6-B498-43B3-948B-1728B52AA6E4}">
                <adec:decorative xmlns:adec="http://schemas.microsoft.com/office/drawing/2017/decorative" val="1"/>
              </a:ext>
            </a:extLst>
          </p:cNvPr>
          <p:cNvSpPr>
            <a:spLocks noChangeAspect="1"/>
          </p:cNvSpPr>
          <p:nvPr/>
        </p:nvSpPr>
        <p:spPr>
          <a:xfrm>
            <a:off x="1403084" y="507282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17" name="Rectangle 16">
            <a:extLst>
              <a:ext uri="{FF2B5EF4-FFF2-40B4-BE49-F238E27FC236}">
                <a16:creationId xmlns:a16="http://schemas.microsoft.com/office/drawing/2014/main" id="{7FDF74D9-D211-5E00-0494-742380BD730A}"/>
              </a:ext>
            </a:extLst>
          </p:cNvPr>
          <p:cNvSpPr/>
          <p:nvPr/>
        </p:nvSpPr>
        <p:spPr>
          <a:xfrm>
            <a:off x="1648444" y="500880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2020</a:t>
            </a:r>
          </a:p>
        </p:txBody>
      </p:sp>
      <p:sp>
        <p:nvSpPr>
          <p:cNvPr id="43" name="Rectangle 42">
            <a:extLst>
              <a:ext uri="{FF2B5EF4-FFF2-40B4-BE49-F238E27FC236}">
                <a16:creationId xmlns:a16="http://schemas.microsoft.com/office/drawing/2014/main" id="{23E6B0DA-83AE-4B30-2201-460C95FFFBF7}"/>
              </a:ext>
              <a:ext uri="{C183D7F6-B498-43B3-948B-1728B52AA6E4}">
                <adec:decorative xmlns:adec="http://schemas.microsoft.com/office/drawing/2017/decorative" val="1"/>
              </a:ext>
            </a:extLst>
          </p:cNvPr>
          <p:cNvSpPr>
            <a:spLocks noChangeAspect="1"/>
          </p:cNvSpPr>
          <p:nvPr/>
        </p:nvSpPr>
        <p:spPr>
          <a:xfrm>
            <a:off x="3469723" y="5072821"/>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44" name="Rectangle 43">
            <a:extLst>
              <a:ext uri="{FF2B5EF4-FFF2-40B4-BE49-F238E27FC236}">
                <a16:creationId xmlns:a16="http://schemas.microsoft.com/office/drawing/2014/main" id="{A3E7E1AD-9961-2841-3E06-C0118DABB801}"/>
              </a:ext>
            </a:extLst>
          </p:cNvPr>
          <p:cNvSpPr/>
          <p:nvPr/>
        </p:nvSpPr>
        <p:spPr>
          <a:xfrm>
            <a:off x="3710881" y="5008808"/>
            <a:ext cx="772241"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2015</a:t>
            </a:r>
          </a:p>
        </p:txBody>
      </p:sp>
      <p:sp>
        <p:nvSpPr>
          <p:cNvPr id="59" name="Rectangle 58">
            <a:extLst>
              <a:ext uri="{FF2B5EF4-FFF2-40B4-BE49-F238E27FC236}">
                <a16:creationId xmlns:a16="http://schemas.microsoft.com/office/drawing/2014/main" id="{B274D171-E62B-0653-4217-13D52B6C3467}"/>
              </a:ext>
              <a:ext uri="{C183D7F6-B498-43B3-948B-1728B52AA6E4}">
                <adec:decorative xmlns:adec="http://schemas.microsoft.com/office/drawing/2017/decorative" val="1"/>
              </a:ext>
            </a:extLst>
          </p:cNvPr>
          <p:cNvSpPr>
            <a:spLocks noChangeAspect="1"/>
          </p:cNvSpPr>
          <p:nvPr/>
        </p:nvSpPr>
        <p:spPr>
          <a:xfrm>
            <a:off x="5532160" y="5072819"/>
            <a:ext cx="181816" cy="181816"/>
          </a:xfrm>
          <a:prstGeom prst="rect">
            <a:avLst/>
          </a:prstGeom>
          <a:noFill/>
          <a:ln w="19050" cap="flat">
            <a:solidFill>
              <a:schemeClr val="bg1">
                <a:alpha val="80426"/>
              </a:schemeClr>
            </a:solidFill>
            <a:miter lim="400000"/>
          </a:ln>
          <a:effectLst/>
          <a:sp3d/>
        </p:spPr>
        <p:style>
          <a:lnRef idx="0">
            <a:scrgbClr r="0" g="0" b="0"/>
          </a:lnRef>
          <a:fillRef idx="0">
            <a:scrgbClr r="0" g="0" b="0"/>
          </a:fillRef>
          <a:effectRef idx="0">
            <a:scrgbClr r="0" g="0" b="0"/>
          </a:effectRef>
          <a:fontRef idx="none"/>
        </p:style>
        <p:txBody>
          <a:bodyPr spcFirstLastPara="1" lIns="38100" tIns="38100" rIns="38100" bIns="3810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venir Next LT Com Regular"/>
              <a:ea typeface="Avenir Next LT Com Regular"/>
              <a:cs typeface="Avenir Next LT Com Regular"/>
              <a:sym typeface="Avenir Next LT Com Regular"/>
            </a:endParaRPr>
          </a:p>
        </p:txBody>
      </p:sp>
      <p:sp>
        <p:nvSpPr>
          <p:cNvPr id="60" name="Rectangle 59">
            <a:extLst>
              <a:ext uri="{FF2B5EF4-FFF2-40B4-BE49-F238E27FC236}">
                <a16:creationId xmlns:a16="http://schemas.microsoft.com/office/drawing/2014/main" id="{F6E23A70-9EF8-B057-4597-4A92A0D77392}"/>
              </a:ext>
            </a:extLst>
          </p:cNvPr>
          <p:cNvSpPr/>
          <p:nvPr/>
        </p:nvSpPr>
        <p:spPr>
          <a:xfrm>
            <a:off x="5820087" y="5008808"/>
            <a:ext cx="772240" cy="3192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lIns="0" tIns="0" rIns="0" bIns="0" spcCol="38100" anchor="ctr">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a:pPr>
            <a:r>
              <a:rPr kumimoji="0" lang="en-US" sz="2000" u="none" strike="noStrike" kern="0" cap="none" spc="0" normalizeH="0" baseline="0" noProof="0" dirty="0">
                <a:ln>
                  <a:noFill/>
                </a:ln>
                <a:solidFill>
                  <a:schemeClr val="bg1">
                    <a:alpha val="79000"/>
                  </a:schemeClr>
                </a:solidFill>
                <a:effectLst/>
                <a:uLnTx/>
                <a:uFillTx/>
                <a:latin typeface="AvenirNext LT Com Regular" panose="020B0503020202020204" pitchFamily="34" charset="0"/>
                <a:ea typeface="Avenir Next LT Com Regular"/>
                <a:cs typeface="Avenir Next LT Com Regular"/>
                <a:sym typeface="Avenir Next LT Com Regular"/>
              </a:rPr>
              <a:t>2010</a:t>
            </a:r>
          </a:p>
        </p:txBody>
      </p:sp>
      <p:sp>
        <p:nvSpPr>
          <p:cNvPr id="51" name="Footer Placeholder 2">
            <a:extLst>
              <a:ext uri="{FF2B5EF4-FFF2-40B4-BE49-F238E27FC236}">
                <a16:creationId xmlns:a16="http://schemas.microsoft.com/office/drawing/2014/main" id="{354CDA14-5E14-1B46-837F-25D7D235E777}"/>
              </a:ext>
            </a:extLst>
          </p:cNvPr>
          <p:cNvSpPr>
            <a:spLocks noGrp="1"/>
          </p:cNvSpPr>
          <p:nvPr>
            <p:ph type="ftr" sz="quarter" idx="4294967295"/>
          </p:nvPr>
        </p:nvSpPr>
        <p:spPr>
          <a:xfrm>
            <a:off x="571498" y="5961888"/>
            <a:ext cx="11048941" cy="323634"/>
          </a:xfrm>
          <a:prstGeom prst="rect">
            <a:avLst/>
          </a:prstGeom>
        </p:spPr>
        <p:txBody>
          <a:bodyPr/>
          <a:lstStyle/>
          <a:p>
            <a:pPr lvl="0" algn="l"/>
            <a:r>
              <a:rPr lang="en-US" sz="800" noProof="0" dirty="0">
                <a:solidFill>
                  <a:schemeClr val="tx1"/>
                </a:solidFill>
                <a:sym typeface="Avenir Next LT Com Regular"/>
              </a:rPr>
              <a:t>This table assumes you will begin taking retirement withdrawals at age 65. </a:t>
            </a:r>
          </a:p>
          <a:p>
            <a:pPr lvl="0" algn="l"/>
            <a:r>
              <a:rPr lang="en-US" sz="800" noProof="0" dirty="0">
                <a:solidFill>
                  <a:schemeClr val="tx1"/>
                </a:solidFill>
                <a:sym typeface="Avenir Next LT Com Regular"/>
              </a:rPr>
              <a:t>If you plan to begin taking withdrawals at another time, you may want to choose another target date fund that better aligns with your retirement goals.</a:t>
            </a:r>
          </a:p>
        </p:txBody>
      </p:sp>
      <p:sp>
        <p:nvSpPr>
          <p:cNvPr id="50" name="Slide Number">
            <a:extLst>
              <a:ext uri="{FF2B5EF4-FFF2-40B4-BE49-F238E27FC236}">
                <a16:creationId xmlns:a16="http://schemas.microsoft.com/office/drawing/2014/main" id="{C6D216C7-B054-CD74-C9E1-EFFD226F268E}"/>
              </a:ex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ym typeface="Avenir Next LT Com Regular"/>
              </a:rPr>
              <a:pPr lvl="0"/>
              <a:t>13</a:t>
            </a:fld>
            <a:endParaRPr lang="en-US" noProof="0" dirty="0">
              <a:sym typeface="Avenir Next LT Com Regular"/>
            </a:endParaRPr>
          </a:p>
        </p:txBody>
      </p:sp>
    </p:spTree>
    <p:extLst>
      <p:ext uri="{BB962C8B-B14F-4D97-AF65-F5344CB8AC3E}">
        <p14:creationId xmlns:p14="http://schemas.microsoft.com/office/powerpoint/2010/main" val="23959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0A326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1DA703-1DA4-CA64-C932-A2104DFF5673}"/>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 y="0"/>
            <a:ext cx="12191999" cy="6858000"/>
          </a:xfrm>
          <a:prstGeom prst="rect">
            <a:avLst/>
          </a:prstGeom>
        </p:spPr>
      </p:pic>
      <p:sp>
        <p:nvSpPr>
          <p:cNvPr id="8" name="Title 2">
            <a:extLst>
              <a:ext uri="{FF2B5EF4-FFF2-40B4-BE49-F238E27FC236}">
                <a16:creationId xmlns:a16="http://schemas.microsoft.com/office/drawing/2014/main" id="{C8E1A2AF-0744-A5EF-9BAF-B9418CCBA3F9}"/>
              </a:ext>
            </a:extLst>
          </p:cNvPr>
          <p:cNvSpPr>
            <a:spLocks noGrp="1"/>
          </p:cNvSpPr>
          <p:nvPr>
            <p:ph type="title"/>
          </p:nvPr>
        </p:nvSpPr>
        <p:spPr>
          <a:xfrm>
            <a:off x="572232" y="1731885"/>
            <a:ext cx="11048208" cy="838200"/>
          </a:xfrm>
        </p:spPr>
        <p:txBody>
          <a:bodyPr/>
          <a:lstStyle/>
          <a:p>
            <a:r>
              <a:rPr lang="en-US" sz="3600" dirty="0">
                <a:solidFill>
                  <a:schemeClr val="bg1"/>
                </a:solidFill>
              </a:rPr>
              <a:t>How do I stay </a:t>
            </a:r>
            <a:br>
              <a:rPr lang="en-US" sz="3600" dirty="0">
                <a:solidFill>
                  <a:schemeClr val="bg1"/>
                </a:solidFill>
              </a:rPr>
            </a:br>
            <a:r>
              <a:rPr lang="en-US" sz="3600" dirty="0">
                <a:solidFill>
                  <a:schemeClr val="bg1"/>
                </a:solidFill>
              </a:rPr>
              <a:t>the course?</a:t>
            </a:r>
          </a:p>
        </p:txBody>
      </p:sp>
      <p:sp>
        <p:nvSpPr>
          <p:cNvPr id="11" name="TextBox 10">
            <a:extLst>
              <a:ext uri="{FF2B5EF4-FFF2-40B4-BE49-F238E27FC236}">
                <a16:creationId xmlns:a16="http://schemas.microsoft.com/office/drawing/2014/main" id="{BBFF10F8-F0EF-AC26-5AF0-357A96C3AD2A}"/>
              </a:ext>
            </a:extLst>
          </p:cNvPr>
          <p:cNvSpPr txBox="1"/>
          <p:nvPr/>
        </p:nvSpPr>
        <p:spPr>
          <a:xfrm>
            <a:off x="594002" y="2795096"/>
            <a:ext cx="4086227" cy="738664"/>
          </a:xfrm>
          <a:prstGeom prst="rect">
            <a:avLst/>
          </a:prstGeom>
          <a:ln w="12700">
            <a:miter lim="400000"/>
          </a:ln>
        </p:spPr>
        <p:txBody>
          <a:bodyPr wrap="square" lIns="0" tIns="0" rIns="0" bIns="0" rtlCol="0">
            <a:spAutoFit/>
          </a:bodyPr>
          <a:lstStyle/>
          <a:p>
            <a:pPr algn="l">
              <a:spcAft>
                <a:spcPts val="1800"/>
              </a:spcAft>
              <a:defRPr/>
            </a:pPr>
            <a:r>
              <a:rPr lang="en-US" sz="2400" b="1" dirty="0">
                <a:solidFill>
                  <a:schemeClr val="bg1"/>
                </a:solidFill>
                <a:latin typeface="AvenirNext LT Com Regular" panose="020B0503020202020204" pitchFamily="34" charset="0"/>
              </a:rPr>
              <a:t>Stay focused </a:t>
            </a:r>
            <a:r>
              <a:rPr lang="en-US" sz="2400" dirty="0">
                <a:solidFill>
                  <a:schemeClr val="bg1"/>
                </a:solidFill>
                <a:latin typeface="AvenirNext LT Com Regular" panose="020B0503020202020204" pitchFamily="34" charset="0"/>
              </a:rPr>
              <a:t>on your </a:t>
            </a:r>
            <a:br>
              <a:rPr lang="en-US" sz="2400" dirty="0">
                <a:solidFill>
                  <a:schemeClr val="bg1"/>
                </a:solidFill>
                <a:latin typeface="AvenirNext LT Com Regular" panose="020B0503020202020204" pitchFamily="34" charset="0"/>
              </a:rPr>
            </a:br>
            <a:r>
              <a:rPr lang="en-US" sz="2400" dirty="0">
                <a:solidFill>
                  <a:schemeClr val="bg1"/>
                </a:solidFill>
                <a:latin typeface="AvenirNext LT Com Regular" panose="020B0503020202020204" pitchFamily="34" charset="0"/>
              </a:rPr>
              <a:t>retirement plan.</a:t>
            </a:r>
          </a:p>
        </p:txBody>
      </p:sp>
      <p:sp>
        <p:nvSpPr>
          <p:cNvPr id="2" name="Slide Number">
            <a:extLst>
              <a:ext uri="{FF2B5EF4-FFF2-40B4-BE49-F238E27FC236}">
                <a16:creationId xmlns:a16="http://schemas.microsoft.com/office/drawing/2014/main" id="{10442DAD-D805-20D5-A1E7-5C48EC0AD64C}"/>
              </a:ext>
              <a:ext uri="{C183D7F6-B498-43B3-948B-1728B52AA6E4}">
                <adec:decorative xmlns:adec="http://schemas.microsoft.com/office/drawing/2017/decorative" val="1"/>
              </a:ext>
            </a:extLst>
          </p:cNvPr>
          <p:cNvSpPr txBox="1">
            <a:spLocks/>
          </p:cNvSpPr>
          <p:nvPr/>
        </p:nvSpPr>
        <p:spPr>
          <a:xfrm>
            <a:off x="10908792" y="6464054"/>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0" marR="0" lvl="0" indent="0" algn="r" defTabSz="2286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smtClean="0">
                <a:ln>
                  <a:noFill/>
                </a:ln>
                <a:solidFill>
                  <a:srgbClr val="FFFFFF"/>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14</a:t>
            </a:fld>
            <a:endParaRPr kumimoji="0" lang="en-US" sz="800" b="0" i="0" u="none" strike="noStrike" kern="0" cap="none" spc="0" normalizeH="0" baseline="0" noProof="0" dirty="0">
              <a:ln>
                <a:noFill/>
              </a:ln>
              <a:solidFill>
                <a:srgbClr val="FFFFFF"/>
              </a:solidFill>
              <a:effectLst/>
              <a:uLnTx/>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343987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BA0922-7DFB-1272-F345-36D8EF20F191}"/>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28609" y="0"/>
            <a:ext cx="7763391" cy="6858000"/>
          </a:xfrm>
          <a:prstGeom prst="rect">
            <a:avLst/>
          </a:prstGeom>
        </p:spPr>
      </p:pic>
      <p:sp>
        <p:nvSpPr>
          <p:cNvPr id="13" name="Rectangle 12">
            <a:extLst>
              <a:ext uri="{FF2B5EF4-FFF2-40B4-BE49-F238E27FC236}">
                <a16:creationId xmlns:a16="http://schemas.microsoft.com/office/drawing/2014/main" id="{B7F00003-2D5B-5E6E-E6E5-C064370691CE}"/>
              </a:ext>
              <a:ext uri="{C183D7F6-B498-43B3-948B-1728B52AA6E4}">
                <adec:decorative xmlns:adec="http://schemas.microsoft.com/office/drawing/2017/decorative" val="1"/>
              </a:ext>
            </a:extLst>
          </p:cNvPr>
          <p:cNvSpPr/>
          <p:nvPr/>
        </p:nvSpPr>
        <p:spPr>
          <a:xfrm>
            <a:off x="0" y="0"/>
            <a:ext cx="4724399"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0" name="Straight Connector 9">
            <a:extLst>
              <a:ext uri="{FF2B5EF4-FFF2-40B4-BE49-F238E27FC236}">
                <a16:creationId xmlns:a16="http://schemas.microsoft.com/office/drawing/2014/main" id="{79DDFBF7-C02E-EF62-C6E6-7CD73F0226E3}"/>
              </a:ext>
              <a:ext uri="{C183D7F6-B498-43B3-948B-1728B52AA6E4}">
                <adec:decorative xmlns:adec="http://schemas.microsoft.com/office/drawing/2017/decorative" val="1"/>
              </a:ext>
            </a:extLst>
          </p:cNvPr>
          <p:cNvCxnSpPr/>
          <p:nvPr/>
        </p:nvCxnSpPr>
        <p:spPr>
          <a:xfrm>
            <a:off x="533399" y="1741714"/>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21" name="Title 20">
            <a:extLst>
              <a:ext uri="{FF2B5EF4-FFF2-40B4-BE49-F238E27FC236}">
                <a16:creationId xmlns:a16="http://schemas.microsoft.com/office/drawing/2014/main" id="{852A5757-80C8-D11D-CE73-AA63F6E776A6}"/>
              </a:ext>
            </a:extLst>
          </p:cNvPr>
          <p:cNvSpPr>
            <a:spLocks noGrp="1"/>
          </p:cNvSpPr>
          <p:nvPr>
            <p:ph type="title"/>
          </p:nvPr>
        </p:nvSpPr>
        <p:spPr>
          <a:xfrm>
            <a:off x="797276" y="1639444"/>
            <a:ext cx="3367456" cy="1886139"/>
          </a:xfrm>
        </p:spPr>
        <p:txBody>
          <a:bodyPr/>
          <a:lstStyle/>
          <a:p>
            <a:r>
              <a:rPr lang="en-US" sz="5400" b="0" dirty="0">
                <a:solidFill>
                  <a:schemeClr val="accent1">
                    <a:lumMod val="20000"/>
                    <a:lumOff val="80000"/>
                  </a:schemeClr>
                </a:solidFill>
              </a:rPr>
              <a:t>Tune</a:t>
            </a:r>
            <a:r>
              <a:rPr lang="en-US" sz="5400" b="0" dirty="0">
                <a:solidFill>
                  <a:schemeClr val="bg1"/>
                </a:solidFill>
              </a:rPr>
              <a:t> </a:t>
            </a:r>
            <a:r>
              <a:rPr lang="en-US" sz="5400" dirty="0">
                <a:solidFill>
                  <a:schemeClr val="bg1"/>
                </a:solidFill>
              </a:rPr>
              <a:t>out</a:t>
            </a:r>
            <a:r>
              <a:rPr lang="en-US" sz="5400" b="0" dirty="0">
                <a:solidFill>
                  <a:schemeClr val="bg1"/>
                </a:solidFill>
              </a:rPr>
              <a:t> </a:t>
            </a:r>
            <a:br>
              <a:rPr lang="en-US" sz="5400" dirty="0">
                <a:solidFill>
                  <a:schemeClr val="bg1"/>
                </a:solidFill>
              </a:rPr>
            </a:br>
            <a:r>
              <a:rPr lang="en-US" sz="5400" b="0" dirty="0">
                <a:solidFill>
                  <a:schemeClr val="accent1">
                    <a:lumMod val="20000"/>
                    <a:lumOff val="80000"/>
                  </a:schemeClr>
                </a:solidFill>
              </a:rPr>
              <a:t>the</a:t>
            </a:r>
            <a:r>
              <a:rPr lang="en-US" sz="5400" dirty="0">
                <a:solidFill>
                  <a:schemeClr val="accent1">
                    <a:lumMod val="20000"/>
                    <a:lumOff val="80000"/>
                  </a:schemeClr>
                </a:solidFill>
              </a:rPr>
              <a:t> </a:t>
            </a:r>
            <a:r>
              <a:rPr lang="en-US" sz="5400" dirty="0">
                <a:solidFill>
                  <a:schemeClr val="bg1"/>
                </a:solidFill>
              </a:rPr>
              <a:t>noise</a:t>
            </a:r>
          </a:p>
        </p:txBody>
      </p:sp>
      <p:cxnSp>
        <p:nvCxnSpPr>
          <p:cNvPr id="11" name="Straight Connector 10">
            <a:extLst>
              <a:ext uri="{FF2B5EF4-FFF2-40B4-BE49-F238E27FC236}">
                <a16:creationId xmlns:a16="http://schemas.microsoft.com/office/drawing/2014/main" id="{C14B6292-C1CF-2714-7DEC-4BE1AA391849}"/>
              </a:ext>
              <a:ext uri="{C183D7F6-B498-43B3-948B-1728B52AA6E4}">
                <adec:decorative xmlns:adec="http://schemas.microsoft.com/office/drawing/2017/decorative" val="1"/>
              </a:ext>
            </a:extLst>
          </p:cNvPr>
          <p:cNvCxnSpPr/>
          <p:nvPr/>
        </p:nvCxnSpPr>
        <p:spPr>
          <a:xfrm>
            <a:off x="533399" y="3722914"/>
            <a:ext cx="3548743" cy="0"/>
          </a:xfrm>
          <a:prstGeom prst="line">
            <a:avLst/>
          </a:prstGeom>
          <a:noFill/>
          <a:ln w="31750" cap="flat">
            <a:solidFill>
              <a:schemeClr val="bg1"/>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3" name="Slide Number">
            <a:extLst>
              <a:ext uri="{FF2B5EF4-FFF2-40B4-BE49-F238E27FC236}">
                <a16:creationId xmlns:a16="http://schemas.microsoft.com/office/drawing/2014/main" id="{3C5417C5-055E-0F4B-11CE-49328CDC62FF}"/>
              </a:ext>
              <a:ext uri="{C183D7F6-B498-43B3-948B-1728B52AA6E4}">
                <adec:decorative xmlns:adec="http://schemas.microsoft.com/office/drawing/2017/decorative" val="1"/>
              </a:ext>
            </a:extLst>
          </p:cNvPr>
          <p:cNvSpPr txBox="1">
            <a:spLocks/>
          </p:cNvSpPr>
          <p:nvPr/>
        </p:nvSpPr>
        <p:spPr>
          <a:xfrm>
            <a:off x="10908853" y="6472575"/>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marL="0" marR="0" lvl="0" indent="0" algn="r" defTabSz="228600" rtl="0" eaLnBrk="1" fontAlgn="auto" latinLnBrk="0" hangingPunct="0">
              <a:lnSpc>
                <a:spcPct val="100000"/>
              </a:lnSpc>
              <a:spcBef>
                <a:spcPts val="0"/>
              </a:spcBef>
              <a:spcAft>
                <a:spcPts val="0"/>
              </a:spcAft>
              <a:buClrTx/>
              <a:buSzTx/>
              <a:buFontTx/>
              <a:buNone/>
              <a:tabLst/>
              <a:defRPr/>
            </a:pPr>
            <a:fld id="{86CB4B4D-7CA3-9044-876B-883B54F8677D}" type="slidenum">
              <a:rPr kumimoji="0" lang="en-US" sz="800" b="0" i="0" u="none" strike="noStrike" kern="0" cap="none" spc="0" normalizeH="0" baseline="0" noProof="0" smtClean="0">
                <a:ln>
                  <a:noFill/>
                </a:ln>
                <a:solidFill>
                  <a:srgbClr val="FFFFFF"/>
                </a:solidFill>
                <a:effectLst/>
                <a:uLnTx/>
                <a:uFillTx/>
                <a:latin typeface="AvenirNext LT Com Regular" panose="020B0503020202020204" pitchFamily="34" charset="0"/>
                <a:sym typeface="Avenir Next LT Com Regular"/>
              </a:rPr>
              <a:pPr marL="0" marR="0" lvl="0" indent="0" algn="r" defTabSz="228600" rtl="0" eaLnBrk="1" fontAlgn="auto" latinLnBrk="0" hangingPunct="0">
                <a:lnSpc>
                  <a:spcPct val="100000"/>
                </a:lnSpc>
                <a:spcBef>
                  <a:spcPts val="0"/>
                </a:spcBef>
                <a:spcAft>
                  <a:spcPts val="0"/>
                </a:spcAft>
                <a:buClrTx/>
                <a:buSzTx/>
                <a:buFontTx/>
                <a:buNone/>
                <a:tabLst/>
                <a:defRPr/>
              </a:pPr>
              <a:t>15</a:t>
            </a:fld>
            <a:endParaRPr kumimoji="0" lang="en-US" sz="800" b="0" i="0" u="none" strike="noStrike" kern="0" cap="none" spc="0" normalizeH="0" baseline="0" noProof="0" dirty="0">
              <a:ln>
                <a:noFill/>
              </a:ln>
              <a:solidFill>
                <a:srgbClr val="FFFFFF"/>
              </a:solidFill>
              <a:effectLst/>
              <a:uLnTx/>
              <a:uFillTx/>
              <a:latin typeface="AvenirNext LT Com Regular" panose="020B0503020202020204" pitchFamily="34" charset="0"/>
              <a:sym typeface="Avenir Next LT Com Regular"/>
            </a:endParaRPr>
          </a:p>
        </p:txBody>
      </p:sp>
    </p:spTree>
    <p:extLst>
      <p:ext uri="{BB962C8B-B14F-4D97-AF65-F5344CB8AC3E}">
        <p14:creationId xmlns:p14="http://schemas.microsoft.com/office/powerpoint/2010/main" val="443176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9150F6-5F1C-3D3C-D9A9-A95FAB685451}"/>
              </a:ext>
              <a:ext uri="{C183D7F6-B498-43B3-948B-1728B52AA6E4}">
                <adec:decorative xmlns:adec="http://schemas.microsoft.com/office/drawing/2017/decorative" val="0"/>
              </a:ext>
            </a:extLst>
          </p:cNvPr>
          <p:cNvSpPr>
            <a:spLocks noGrp="1"/>
          </p:cNvSpPr>
          <p:nvPr>
            <p:ph type="title"/>
          </p:nvPr>
        </p:nvSpPr>
        <p:spPr>
          <a:xfrm>
            <a:off x="571498" y="0"/>
            <a:ext cx="11048208" cy="838200"/>
          </a:xfrm>
        </p:spPr>
        <p:txBody>
          <a:bodyPr/>
          <a:lstStyle/>
          <a:p>
            <a:r>
              <a:rPr lang="en-US" sz="2800" dirty="0">
                <a:solidFill>
                  <a:srgbClr val="00294B"/>
                </a:solidFill>
              </a:rPr>
              <a:t>A long-term approach can pay off</a:t>
            </a:r>
          </a:p>
        </p:txBody>
      </p:sp>
      <p:sp>
        <p:nvSpPr>
          <p:cNvPr id="35" name="Text Placeholder 34">
            <a:extLst>
              <a:ext uri="{FF2B5EF4-FFF2-40B4-BE49-F238E27FC236}">
                <a16:creationId xmlns:a16="http://schemas.microsoft.com/office/drawing/2014/main" id="{CB133320-2CA9-8654-FAE6-6A4016FBB172}"/>
              </a:ext>
            </a:extLst>
          </p:cNvPr>
          <p:cNvSpPr>
            <a:spLocks noGrp="1"/>
          </p:cNvSpPr>
          <p:nvPr>
            <p:ph type="body" sz="quarter" idx="15"/>
          </p:nvPr>
        </p:nvSpPr>
        <p:spPr/>
        <p:txBody>
          <a:bodyPr/>
          <a:lstStyle/>
          <a:p>
            <a:r>
              <a:rPr lang="en-US" dirty="0"/>
              <a:t>A hypothetical investment in the S&amp;P 500 Index over 30 years (1995–2024) with dividends reinvested</a:t>
            </a:r>
          </a:p>
        </p:txBody>
      </p:sp>
      <p:graphicFrame>
        <p:nvGraphicFramePr>
          <p:cNvPr id="14" name="Chart 13" descr="A chart of a hypothetical investment in the S&amp;P 500 Index over 30 years, from 1995 to 2024. The investment grows from $1,000 to over $22,254.">
            <a:extLst>
              <a:ext uri="{FF2B5EF4-FFF2-40B4-BE49-F238E27FC236}">
                <a16:creationId xmlns:a16="http://schemas.microsoft.com/office/drawing/2014/main" id="{87731D9A-1301-A461-5839-64ED68929F8F}"/>
              </a:ext>
            </a:extLst>
          </p:cNvPr>
          <p:cNvGraphicFramePr/>
          <p:nvPr>
            <p:extLst>
              <p:ext uri="{D42A27DB-BD31-4B8C-83A1-F6EECF244321}">
                <p14:modId xmlns:p14="http://schemas.microsoft.com/office/powerpoint/2010/main" val="1896192018"/>
              </p:ext>
            </p:extLst>
          </p:nvPr>
        </p:nvGraphicFramePr>
        <p:xfrm>
          <a:off x="569114" y="1843202"/>
          <a:ext cx="11286297" cy="4375118"/>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a:extLst>
              <a:ext uri="{FF2B5EF4-FFF2-40B4-BE49-F238E27FC236}">
                <a16:creationId xmlns:a16="http://schemas.microsoft.com/office/drawing/2014/main" id="{99283032-017E-245E-6CA7-EF1080CB0931}"/>
              </a:ext>
              <a:ext uri="{C183D7F6-B498-43B3-948B-1728B52AA6E4}">
                <adec:decorative xmlns:adec="http://schemas.microsoft.com/office/drawing/2017/decorative" val="1"/>
              </a:ext>
            </a:extLst>
          </p:cNvPr>
          <p:cNvSpPr/>
          <p:nvPr/>
        </p:nvSpPr>
        <p:spPr>
          <a:xfrm>
            <a:off x="11496012" y="2212141"/>
            <a:ext cx="150050" cy="150050"/>
          </a:xfrm>
          <a:prstGeom prst="ellipse">
            <a:avLst/>
          </a:prstGeom>
          <a:noFill/>
          <a:ln w="25400" cap="flat">
            <a:solidFill>
              <a:srgbClr val="C00000"/>
            </a:solidFill>
            <a:prstDash val="sysDot"/>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cxnSp>
        <p:nvCxnSpPr>
          <p:cNvPr id="10" name="Straight Connector 9">
            <a:extLst>
              <a:ext uri="{FF2B5EF4-FFF2-40B4-BE49-F238E27FC236}">
                <a16:creationId xmlns:a16="http://schemas.microsoft.com/office/drawing/2014/main" id="{37B07BAB-58CA-69A2-E604-896EF20E0E65}"/>
              </a:ext>
              <a:ext uri="{C183D7F6-B498-43B3-948B-1728B52AA6E4}">
                <adec:decorative xmlns:adec="http://schemas.microsoft.com/office/drawing/2017/decorative" val="1"/>
              </a:ext>
            </a:extLst>
          </p:cNvPr>
          <p:cNvCxnSpPr/>
          <p:nvPr/>
        </p:nvCxnSpPr>
        <p:spPr>
          <a:xfrm flipH="1">
            <a:off x="1372775" y="2266146"/>
            <a:ext cx="10198262" cy="0"/>
          </a:xfrm>
          <a:prstGeom prst="line">
            <a:avLst/>
          </a:prstGeom>
          <a:noFill/>
          <a:ln w="6350" cap="flat">
            <a:solidFill>
              <a:schemeClr val="bg2"/>
            </a:solidFill>
            <a:prstDash val="solid"/>
            <a:miter lim="400000"/>
          </a:ln>
          <a:effectLst/>
          <a:sp3d/>
        </p:spPr>
        <p:style>
          <a:lnRef idx="0">
            <a:scrgbClr r="0" g="0" b="0"/>
          </a:lnRef>
          <a:fillRef idx="0">
            <a:scrgbClr r="0" g="0" b="0"/>
          </a:fillRef>
          <a:effectRef idx="0">
            <a:scrgbClr r="0" g="0" b="0"/>
          </a:effectRef>
          <a:fontRef idx="none"/>
        </p:style>
      </p:cxnSp>
      <p:sp>
        <p:nvSpPr>
          <p:cNvPr id="11" name="TextBox 10">
            <a:extLst>
              <a:ext uri="{FF2B5EF4-FFF2-40B4-BE49-F238E27FC236}">
                <a16:creationId xmlns:a16="http://schemas.microsoft.com/office/drawing/2014/main" id="{D3967457-277F-D3BD-E60A-96F106CDD24A}"/>
              </a:ext>
              <a:ext uri="{C183D7F6-B498-43B3-948B-1728B52AA6E4}">
                <adec:decorative xmlns:adec="http://schemas.microsoft.com/office/drawing/2017/decorative" val="1"/>
              </a:ext>
            </a:extLst>
          </p:cNvPr>
          <p:cNvSpPr txBox="1"/>
          <p:nvPr/>
        </p:nvSpPr>
        <p:spPr>
          <a:xfrm>
            <a:off x="352492" y="1898741"/>
            <a:ext cx="520860" cy="184666"/>
          </a:xfrm>
          <a:prstGeom prst="rect">
            <a:avLst/>
          </a:prstGeom>
          <a:ln w="12700">
            <a:miter lim="400000"/>
          </a:ln>
        </p:spPr>
        <p:txBody>
          <a:bodyPr wrap="square" lIns="0" tIns="0" rIns="0" bIns="0" rtlCol="0">
            <a:spAutoFit/>
          </a:bodyPr>
          <a:lstStyle/>
          <a:p>
            <a:r>
              <a:rPr lang="en-US" sz="1200" dirty="0">
                <a:latin typeface="+mn-lt"/>
              </a:rPr>
              <a:t>$</a:t>
            </a:r>
          </a:p>
        </p:txBody>
      </p:sp>
      <p:sp>
        <p:nvSpPr>
          <p:cNvPr id="13" name="Footer Placeholder 2">
            <a:extLst>
              <a:ext uri="{FF2B5EF4-FFF2-40B4-BE49-F238E27FC236}">
                <a16:creationId xmlns:a16="http://schemas.microsoft.com/office/drawing/2014/main" id="{3C455425-CEF5-5644-ABD6-9FF5B635B456}"/>
              </a:ext>
            </a:extLst>
          </p:cNvPr>
          <p:cNvSpPr>
            <a:spLocks noGrp="1"/>
          </p:cNvSpPr>
          <p:nvPr>
            <p:ph type="ftr" sz="quarter" idx="10"/>
          </p:nvPr>
        </p:nvSpPr>
        <p:spPr>
          <a:xfrm>
            <a:off x="571498" y="5961888"/>
            <a:ext cx="11048941" cy="323634"/>
          </a:xfrm>
          <a:prstGeom prst="rect">
            <a:avLst/>
          </a:prstGeom>
        </p:spPr>
        <p:txBody>
          <a:bodyPr lIns="0" tIns="0" rIns="0" bIns="0" anchor="b">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228600" rtl="0" fontAlgn="auto" latinLnBrk="0" hangingPunct="0">
              <a:lnSpc>
                <a:spcPct val="100000"/>
              </a:lnSpc>
              <a:spcBef>
                <a:spcPts val="0"/>
              </a:spcBef>
              <a:spcAft>
                <a:spcPts val="30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Next LT Com Regular" panose="020B0503020202020204" pitchFamily="34" charset="0"/>
                <a:cs typeface="AvenirNext LT Com Regular" panose="020B0503020202020204" pitchFamily="34" charset="0"/>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pPr lvl="0"/>
            <a:r>
              <a:rPr lang="en-US" dirty="0">
                <a:solidFill>
                  <a:srgbClr val="222222"/>
                </a:solidFill>
                <a:effectLst/>
              </a:rPr>
              <a:t>Returns in this hypothetical example are based on a one-time investment of $1,000 in the S&amp;P 500 Index from January 1, 1995, to December 31, 2024, and reflect dividends reinvested. The S&amp;P 500 Index is a market capitalization-weighted index based on the results of approximately 500 widely held common stocks. The index is unmanaged, and its results include reinvested dividends and/or distributions but do not reflect the effect of sales charges, commissions, account fees, expenses or U.S. federal income taxes. Investors cannot invest directly in an index. Past results are not predictive of future results.</a:t>
            </a:r>
            <a:endParaRPr lang="en-US" dirty="0"/>
          </a:p>
        </p:txBody>
      </p:sp>
      <p:sp>
        <p:nvSpPr>
          <p:cNvPr id="16" name="Slide Number Placeholder 4">
            <a:extLst>
              <a:ext uri="{FF2B5EF4-FFF2-40B4-BE49-F238E27FC236}">
                <a16:creationId xmlns:a16="http://schemas.microsoft.com/office/drawing/2014/main" id="{1D01548A-5242-4CA8-3646-F31AB7E65173}"/>
              </a:ext>
              <a:ext uri="{C183D7F6-B498-43B3-948B-1728B52AA6E4}">
                <adec:decorative xmlns:adec="http://schemas.microsoft.com/office/drawing/2017/decorative" val="1"/>
              </a:ext>
            </a:extLst>
          </p:cNvPr>
          <p:cNvSpPr>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16</a:t>
            </a:fld>
            <a:endParaRPr lang="en-US" noProof="0">
              <a:sym typeface="Avenir Next LT Com Regular"/>
            </a:endParaRPr>
          </a:p>
        </p:txBody>
      </p:sp>
      <p:pic>
        <p:nvPicPr>
          <p:cNvPr id="29" name="Picture 28">
            <a:extLst>
              <a:ext uri="{FF2B5EF4-FFF2-40B4-BE49-F238E27FC236}">
                <a16:creationId xmlns:a16="http://schemas.microsoft.com/office/drawing/2014/main" id="{4FEF0150-7CCB-5B5D-19F0-684E97A8CFC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281684" y="1898741"/>
            <a:ext cx="1213209" cy="451143"/>
          </a:xfrm>
          <a:prstGeom prst="rect">
            <a:avLst/>
          </a:prstGeom>
        </p:spPr>
      </p:pic>
      <p:pic>
        <p:nvPicPr>
          <p:cNvPr id="33" name="Picture 32">
            <a:extLst>
              <a:ext uri="{FF2B5EF4-FFF2-40B4-BE49-F238E27FC236}">
                <a16:creationId xmlns:a16="http://schemas.microsoft.com/office/drawing/2014/main" id="{99DBEDED-4871-30FF-2040-0A0538130DE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259069" y="4886859"/>
            <a:ext cx="1097375" cy="445047"/>
          </a:xfrm>
          <a:prstGeom prst="rect">
            <a:avLst/>
          </a:prstGeom>
        </p:spPr>
      </p:pic>
      <p:pic>
        <p:nvPicPr>
          <p:cNvPr id="43" name="Picture 42">
            <a:extLst>
              <a:ext uri="{FF2B5EF4-FFF2-40B4-BE49-F238E27FC236}">
                <a16:creationId xmlns:a16="http://schemas.microsoft.com/office/drawing/2014/main" id="{2B46793A-C045-DBCA-75A4-94872B0425C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8732" y="5403840"/>
            <a:ext cx="10723793" cy="554784"/>
          </a:xfrm>
          <a:prstGeom prst="rect">
            <a:avLst/>
          </a:prstGeom>
        </p:spPr>
      </p:pic>
    </p:spTree>
    <p:extLst>
      <p:ext uri="{BB962C8B-B14F-4D97-AF65-F5344CB8AC3E}">
        <p14:creationId xmlns:p14="http://schemas.microsoft.com/office/powerpoint/2010/main" val="60397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0299-8BA9-DF00-BB13-EAC1A68B4F63}"/>
              </a:ext>
            </a:extLst>
          </p:cNvPr>
          <p:cNvSpPr>
            <a:spLocks noGrp="1"/>
          </p:cNvSpPr>
          <p:nvPr>
            <p:ph type="title"/>
          </p:nvPr>
        </p:nvSpPr>
        <p:spPr/>
        <p:txBody>
          <a:bodyPr/>
          <a:lstStyle/>
          <a:p>
            <a:r>
              <a:rPr lang="en-US" dirty="0">
                <a:solidFill>
                  <a:srgbClr val="0A3266"/>
                </a:solidFill>
              </a:rPr>
              <a:t>The value of a return</a:t>
            </a:r>
            <a:endParaRPr lang="en-US" dirty="0"/>
          </a:p>
        </p:txBody>
      </p:sp>
      <p:sp>
        <p:nvSpPr>
          <p:cNvPr id="21" name="TextBox 20">
            <a:extLst>
              <a:ext uri="{FF2B5EF4-FFF2-40B4-BE49-F238E27FC236}">
                <a16:creationId xmlns:a16="http://schemas.microsoft.com/office/drawing/2014/main" id="{55035FA9-78EB-CF06-2F2C-EECE6256858E}"/>
              </a:ext>
            </a:extLst>
          </p:cNvPr>
          <p:cNvSpPr txBox="1"/>
          <p:nvPr/>
        </p:nvSpPr>
        <p:spPr>
          <a:xfrm>
            <a:off x="2934706" y="970251"/>
            <a:ext cx="6440127" cy="492443"/>
          </a:xfrm>
          <a:prstGeom prst="rect">
            <a:avLst/>
          </a:prstGeom>
          <a:noFill/>
        </p:spPr>
        <p:txBody>
          <a:bodyPr wrap="square" lIns="0" tIns="0" rIns="0" bIns="0" rtlCol="0" anchor="ctr">
            <a:spAutoFit/>
          </a:bodyPr>
          <a:lstStyle/>
          <a:p>
            <a:pPr lvl="0" algn="l">
              <a:defRPr/>
            </a:pPr>
            <a:r>
              <a:rPr lang="en-US" sz="1600" b="1" dirty="0">
                <a:solidFill>
                  <a:schemeClr val="tx1"/>
                </a:solidFill>
                <a:latin typeface="AvenirNext LT Com Regular" panose="020B0503020202020204" pitchFamily="34" charset="0"/>
              </a:rPr>
              <a:t>Bruce </a:t>
            </a:r>
            <a:r>
              <a:rPr lang="en-US" sz="1600" dirty="0">
                <a:solidFill>
                  <a:schemeClr val="tx1"/>
                </a:solidFill>
                <a:latin typeface="AvenirNext LT Com Regular" panose="020B0503020202020204" pitchFamily="34" charset="0"/>
              </a:rPr>
              <a:t>keeps his money out of the market </a:t>
            </a:r>
            <a:br>
              <a:rPr lang="en-US" sz="1600" dirty="0">
                <a:solidFill>
                  <a:schemeClr val="tx1"/>
                </a:solidFill>
                <a:latin typeface="AvenirNext LT Com Regular" panose="020B0503020202020204" pitchFamily="34" charset="0"/>
              </a:rPr>
            </a:br>
            <a:r>
              <a:rPr lang="en-US" sz="1600" dirty="0">
                <a:solidFill>
                  <a:schemeClr val="tx1"/>
                </a:solidFill>
                <a:latin typeface="AvenirNext LT Com Regular" panose="020B0503020202020204" pitchFamily="34" charset="0"/>
              </a:rPr>
              <a:t>and does not earn a return</a:t>
            </a:r>
            <a:r>
              <a:rPr lang="en-US" dirty="0">
                <a:solidFill>
                  <a:schemeClr val="tx1"/>
                </a:solidFill>
                <a:latin typeface="AvenirNext LT Com Regular" panose="020B0503020202020204" pitchFamily="34" charset="0"/>
              </a:rPr>
              <a:t>.</a:t>
            </a:r>
            <a:endParaRPr lang="en-US" dirty="0">
              <a:solidFill>
                <a:schemeClr val="tx1"/>
              </a:solidFill>
              <a:latin typeface="Avenir Next LT Com Regular" panose="020B0503020202020204" pitchFamily="34" charset="0"/>
            </a:endParaRPr>
          </a:p>
        </p:txBody>
      </p:sp>
      <p:sp>
        <p:nvSpPr>
          <p:cNvPr id="24" name="TextBox 23">
            <a:extLst>
              <a:ext uri="{FF2B5EF4-FFF2-40B4-BE49-F238E27FC236}">
                <a16:creationId xmlns:a16="http://schemas.microsoft.com/office/drawing/2014/main" id="{A25BAAC0-1E04-4F95-BB6D-1D53528F5BB8}"/>
              </a:ext>
            </a:extLst>
          </p:cNvPr>
          <p:cNvSpPr txBox="1"/>
          <p:nvPr/>
        </p:nvSpPr>
        <p:spPr>
          <a:xfrm>
            <a:off x="2934706" y="1587005"/>
            <a:ext cx="2840649" cy="184666"/>
          </a:xfrm>
          <a:prstGeom prst="rect">
            <a:avLst/>
          </a:prstGeom>
          <a:noFill/>
        </p:spPr>
        <p:txBody>
          <a:bodyPr wrap="square" lIns="0" tIns="0" rIns="0" bIns="0" rtlCol="0">
            <a:spAutoFit/>
          </a:bodyPr>
          <a:lstStyle/>
          <a:p>
            <a:pPr lvl="0" algn="l">
              <a:defRPr/>
            </a:pPr>
            <a:r>
              <a:rPr lang="en-US" sz="1200" dirty="0">
                <a:latin typeface="+mn-lt"/>
              </a:rPr>
              <a:t>He saves $1,000 per month.</a:t>
            </a:r>
          </a:p>
        </p:txBody>
      </p:sp>
      <p:pic>
        <p:nvPicPr>
          <p:cNvPr id="5" name="Picture 4" descr="Chart showing how investing in the market each month could lead to much greater retirement withdrawals.&#10;Retirement withdrawals $1600 per month">
            <a:extLst>
              <a:ext uri="{FF2B5EF4-FFF2-40B4-BE49-F238E27FC236}">
                <a16:creationId xmlns:a16="http://schemas.microsoft.com/office/drawing/2014/main" id="{CAE648E5-E2B5-4CBB-22C1-EFA1427BF984}"/>
              </a:ext>
            </a:extLst>
          </p:cNvPr>
          <p:cNvPicPr>
            <a:picLocks noChangeAspect="1"/>
          </p:cNvPicPr>
          <p:nvPr/>
        </p:nvPicPr>
        <p:blipFill>
          <a:blip r:embed="rId3"/>
          <a:stretch>
            <a:fillRect/>
          </a:stretch>
        </p:blipFill>
        <p:spPr>
          <a:xfrm>
            <a:off x="2572362" y="1853392"/>
            <a:ext cx="4230991" cy="896190"/>
          </a:xfrm>
          <a:prstGeom prst="rect">
            <a:avLst/>
          </a:prstGeom>
        </p:spPr>
      </p:pic>
      <p:sp>
        <p:nvSpPr>
          <p:cNvPr id="25" name="TextBox 24">
            <a:extLst>
              <a:ext uri="{FF2B5EF4-FFF2-40B4-BE49-F238E27FC236}">
                <a16:creationId xmlns:a16="http://schemas.microsoft.com/office/drawing/2014/main" id="{95DA4953-4E88-F3C4-ED62-BC260E9CAEFE}"/>
              </a:ext>
            </a:extLst>
          </p:cNvPr>
          <p:cNvSpPr txBox="1"/>
          <p:nvPr/>
        </p:nvSpPr>
        <p:spPr>
          <a:xfrm>
            <a:off x="2964172" y="3288214"/>
            <a:ext cx="4135418" cy="492443"/>
          </a:xfrm>
          <a:prstGeom prst="rect">
            <a:avLst/>
          </a:prstGeom>
          <a:noFill/>
        </p:spPr>
        <p:txBody>
          <a:bodyPr wrap="square" lIns="0" tIns="0" rIns="0" bIns="0" rtlCol="0">
            <a:spAutoFit/>
          </a:bodyPr>
          <a:lstStyle/>
          <a:p>
            <a:pPr lvl="0" algn="l">
              <a:defRPr/>
            </a:pPr>
            <a:r>
              <a:rPr lang="en-US" sz="1600" b="1" dirty="0">
                <a:solidFill>
                  <a:schemeClr val="tx1"/>
                </a:solidFill>
                <a:latin typeface="AvenirNext LT Com Regular" panose="020B0503020202020204" pitchFamily="34" charset="0"/>
              </a:rPr>
              <a:t>Allison </a:t>
            </a:r>
            <a:r>
              <a:rPr lang="en-US" sz="1600" dirty="0">
                <a:solidFill>
                  <a:schemeClr val="tx1"/>
                </a:solidFill>
                <a:latin typeface="AvenirNext LT Com Regular" panose="020B0503020202020204" pitchFamily="34" charset="0"/>
              </a:rPr>
              <a:t>invests in a hypothetical </a:t>
            </a:r>
            <a:br>
              <a:rPr lang="en-US" sz="1600" dirty="0">
                <a:solidFill>
                  <a:schemeClr val="tx1"/>
                </a:solidFill>
                <a:latin typeface="AvenirNext LT Com Regular" panose="020B0503020202020204" pitchFamily="34" charset="0"/>
              </a:rPr>
            </a:br>
            <a:r>
              <a:rPr lang="en-US" sz="1600" dirty="0">
                <a:solidFill>
                  <a:schemeClr val="tx1"/>
                </a:solidFill>
                <a:latin typeface="AvenirNext LT Com Regular" panose="020B0503020202020204" pitchFamily="34" charset="0"/>
              </a:rPr>
              <a:t>investment earning 8% annual return.</a:t>
            </a:r>
            <a:endParaRPr lang="en-US" sz="1600" dirty="0">
              <a:solidFill>
                <a:schemeClr val="tx1"/>
              </a:solidFill>
              <a:latin typeface="Avenir Next LT Com Regular" panose="020B0503020202020204" pitchFamily="34" charset="0"/>
            </a:endParaRPr>
          </a:p>
        </p:txBody>
      </p:sp>
      <p:sp>
        <p:nvSpPr>
          <p:cNvPr id="26" name="TextBox 25">
            <a:extLst>
              <a:ext uri="{FF2B5EF4-FFF2-40B4-BE49-F238E27FC236}">
                <a16:creationId xmlns:a16="http://schemas.microsoft.com/office/drawing/2014/main" id="{2BB4A04B-06A4-A36F-10FB-8D671675D2C7}"/>
              </a:ext>
            </a:extLst>
          </p:cNvPr>
          <p:cNvSpPr txBox="1"/>
          <p:nvPr/>
        </p:nvSpPr>
        <p:spPr>
          <a:xfrm>
            <a:off x="2964172" y="3925036"/>
            <a:ext cx="3889743" cy="184666"/>
          </a:xfrm>
          <a:prstGeom prst="rect">
            <a:avLst/>
          </a:prstGeom>
          <a:noFill/>
        </p:spPr>
        <p:txBody>
          <a:bodyPr wrap="square" lIns="0" tIns="0" rIns="0" bIns="0" rtlCol="0" anchor="ctr">
            <a:spAutoFit/>
          </a:bodyPr>
          <a:lstStyle/>
          <a:p>
            <a:pPr lvl="0" algn="l">
              <a:defRPr/>
            </a:pPr>
            <a:r>
              <a:rPr lang="en-US" sz="1200" dirty="0">
                <a:latin typeface="+mn-lt"/>
              </a:rPr>
              <a:t>She invests $250 per month — ¼ of what Bruce saves!</a:t>
            </a:r>
          </a:p>
        </p:txBody>
      </p:sp>
      <p:pic>
        <p:nvPicPr>
          <p:cNvPr id="10" name="Picture 9" descr="Part of above chart.&#10;Retirement withdrawals $2929  per month">
            <a:extLst>
              <a:ext uri="{FF2B5EF4-FFF2-40B4-BE49-F238E27FC236}">
                <a16:creationId xmlns:a16="http://schemas.microsoft.com/office/drawing/2014/main" id="{ABF9DC83-D919-2A9B-352C-0B2061DAF395}"/>
              </a:ext>
            </a:extLst>
          </p:cNvPr>
          <p:cNvPicPr>
            <a:picLocks noChangeAspect="1"/>
          </p:cNvPicPr>
          <p:nvPr/>
        </p:nvPicPr>
        <p:blipFill>
          <a:blip r:embed="rId4"/>
          <a:stretch>
            <a:fillRect/>
          </a:stretch>
        </p:blipFill>
        <p:spPr>
          <a:xfrm>
            <a:off x="2546334" y="4237924"/>
            <a:ext cx="8059611" cy="902286"/>
          </a:xfrm>
          <a:prstGeom prst="rect">
            <a:avLst/>
          </a:prstGeom>
        </p:spPr>
      </p:pic>
      <p:grpSp>
        <p:nvGrpSpPr>
          <p:cNvPr id="7" name="Group 6" descr="$1,329&#10;per month&#10;difference">
            <a:extLst>
              <a:ext uri="{FF2B5EF4-FFF2-40B4-BE49-F238E27FC236}">
                <a16:creationId xmlns:a16="http://schemas.microsoft.com/office/drawing/2014/main" id="{B3EEC9A8-D432-6663-ED1F-106B97B21C6E}"/>
              </a:ext>
            </a:extLst>
          </p:cNvPr>
          <p:cNvGrpSpPr/>
          <p:nvPr/>
        </p:nvGrpSpPr>
        <p:grpSpPr>
          <a:xfrm>
            <a:off x="6801150" y="1879747"/>
            <a:ext cx="3823671" cy="3300210"/>
            <a:chOff x="6801150" y="1879747"/>
            <a:chExt cx="3823671" cy="3300210"/>
          </a:xfrm>
        </p:grpSpPr>
        <p:cxnSp>
          <p:nvCxnSpPr>
            <p:cNvPr id="34" name="Straight Connector 33">
              <a:extLst>
                <a:ext uri="{FF2B5EF4-FFF2-40B4-BE49-F238E27FC236}">
                  <a16:creationId xmlns:a16="http://schemas.microsoft.com/office/drawing/2014/main" id="{53D52639-5FBD-F83A-CCAB-8FCA2DBBD08B}"/>
                </a:ext>
                <a:ext uri="{C183D7F6-B498-43B3-948B-1728B52AA6E4}">
                  <adec:decorative xmlns:adec="http://schemas.microsoft.com/office/drawing/2017/decorative" val="1"/>
                </a:ext>
              </a:extLst>
            </p:cNvPr>
            <p:cNvCxnSpPr>
              <a:cxnSpLocks noChangeAspect="1"/>
            </p:cNvCxnSpPr>
            <p:nvPr/>
          </p:nvCxnSpPr>
          <p:spPr>
            <a:xfrm>
              <a:off x="6803353" y="1879747"/>
              <a:ext cx="0" cy="2424261"/>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1C844FA-E5E0-F763-4207-FFE424A2CDA2}"/>
                </a:ext>
                <a:ext uri="{C183D7F6-B498-43B3-948B-1728B52AA6E4}">
                  <adec:decorative xmlns:adec="http://schemas.microsoft.com/office/drawing/2017/decorative" val="1"/>
                </a:ext>
              </a:extLst>
            </p:cNvPr>
            <p:cNvCxnSpPr>
              <a:cxnSpLocks/>
            </p:cNvCxnSpPr>
            <p:nvPr/>
          </p:nvCxnSpPr>
          <p:spPr>
            <a:xfrm>
              <a:off x="6801150" y="3148651"/>
              <a:ext cx="3819067" cy="0"/>
            </a:xfrm>
            <a:prstGeom prst="straightConnector1">
              <a:avLst/>
            </a:prstGeom>
            <a:noFill/>
            <a:ln w="9525" cap="flat">
              <a:solidFill>
                <a:srgbClr val="00AEA9"/>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44" name="TextBox 43" descr="$1,329&#10;per month&#10;difference">
              <a:extLst>
                <a:ext uri="{FF2B5EF4-FFF2-40B4-BE49-F238E27FC236}">
                  <a16:creationId xmlns:a16="http://schemas.microsoft.com/office/drawing/2014/main" id="{EAD4836D-A1E7-0668-AA57-DACD8EA57866}"/>
                </a:ext>
              </a:extLst>
            </p:cNvPr>
            <p:cNvSpPr txBox="1"/>
            <p:nvPr/>
          </p:nvSpPr>
          <p:spPr>
            <a:xfrm>
              <a:off x="7659282" y="2510802"/>
              <a:ext cx="2102801" cy="1275698"/>
            </a:xfrm>
            <a:prstGeom prst="rect">
              <a:avLst/>
            </a:prstGeom>
            <a:solidFill>
              <a:srgbClr val="168381"/>
            </a:solidFill>
          </p:spPr>
          <p:txBody>
            <a:bodyPr wrap="square" lIns="144000" tIns="144000" rIns="144000" bIns="144000" rtlCol="0">
              <a:spAutoFit/>
            </a:bodyPr>
            <a:lstStyle/>
            <a:p>
              <a:pPr lvl="0" defTabSz="914400" hangingPunct="1">
                <a:defRPr/>
              </a:pPr>
              <a:r>
                <a:rPr lang="en-US" sz="2800" b="1" kern="1200" dirty="0">
                  <a:solidFill>
                    <a:schemeClr val="bg1"/>
                  </a:solidFill>
                  <a:latin typeface="AvenirNext LT Com Regular" panose="020B0503020202020204" pitchFamily="34" charset="0"/>
                  <a:ea typeface="+mn-ea"/>
                  <a:cs typeface="+mn-cs"/>
                </a:rPr>
                <a:t>$1,329</a:t>
              </a:r>
              <a:br>
                <a:rPr lang="en-US" sz="2800" b="1" kern="1200" dirty="0">
                  <a:solidFill>
                    <a:schemeClr val="bg1"/>
                  </a:solidFill>
                  <a:latin typeface="AvenirNext LT Com Regular" panose="020B0503020202020204" pitchFamily="34" charset="0"/>
                  <a:ea typeface="+mn-ea"/>
                  <a:cs typeface="+mn-cs"/>
                </a:rPr>
              </a:br>
              <a:r>
                <a:rPr lang="en-US" sz="2000" b="1" kern="1200" dirty="0">
                  <a:solidFill>
                    <a:schemeClr val="bg1"/>
                  </a:solidFill>
                  <a:latin typeface="AvenirNext LT Com Regular" panose="020B0503020202020204" pitchFamily="34" charset="0"/>
                  <a:ea typeface="+mn-ea"/>
                  <a:cs typeface="+mn-cs"/>
                </a:rPr>
                <a:t>per month</a:t>
              </a:r>
              <a:endParaRPr lang="en-US" sz="1600" b="1" kern="1200" dirty="0">
                <a:solidFill>
                  <a:schemeClr val="bg1"/>
                </a:solidFill>
                <a:latin typeface="AvenirNext LT Com Regular" panose="020B0503020202020204" pitchFamily="34" charset="0"/>
                <a:ea typeface="+mn-ea"/>
                <a:cs typeface="+mn-cs"/>
              </a:endParaRPr>
            </a:p>
            <a:p>
              <a:pPr lvl="0" defTabSz="914400" hangingPunct="1">
                <a:defRPr/>
              </a:pPr>
              <a:r>
                <a:rPr lang="en-US" sz="1400" kern="1200" dirty="0">
                  <a:solidFill>
                    <a:schemeClr val="bg1"/>
                  </a:solidFill>
                  <a:latin typeface="AvenirNext LT Com Regular" panose="020B0503020202020204" pitchFamily="34" charset="0"/>
                  <a:ea typeface="+mn-ea"/>
                  <a:cs typeface="+mn-cs"/>
                </a:rPr>
                <a:t>difference</a:t>
              </a:r>
            </a:p>
          </p:txBody>
        </p:sp>
        <p:cxnSp>
          <p:nvCxnSpPr>
            <p:cNvPr id="37" name="Straight Connector 36">
              <a:extLst>
                <a:ext uri="{FF2B5EF4-FFF2-40B4-BE49-F238E27FC236}">
                  <a16:creationId xmlns:a16="http://schemas.microsoft.com/office/drawing/2014/main" id="{775D755F-4E9C-89AD-7976-CDF773541EAB}"/>
                </a:ext>
                <a:ext uri="{C183D7F6-B498-43B3-948B-1728B52AA6E4}">
                  <adec:decorative xmlns:adec="http://schemas.microsoft.com/office/drawing/2017/decorative" val="1"/>
                </a:ext>
              </a:extLst>
            </p:cNvPr>
            <p:cNvCxnSpPr>
              <a:cxnSpLocks noChangeAspect="1"/>
            </p:cNvCxnSpPr>
            <p:nvPr/>
          </p:nvCxnSpPr>
          <p:spPr>
            <a:xfrm>
              <a:off x="10624821" y="1882355"/>
              <a:ext cx="0" cy="3297602"/>
            </a:xfrm>
            <a:prstGeom prst="line">
              <a:avLst/>
            </a:prstGeom>
            <a:ln>
              <a:solidFill>
                <a:srgbClr val="ACA39A"/>
              </a:solidFill>
              <a:prstDash val="dash"/>
            </a:ln>
          </p:spPr>
          <p:style>
            <a:lnRef idx="1">
              <a:schemeClr val="accent1"/>
            </a:lnRef>
            <a:fillRef idx="0">
              <a:schemeClr val="accent1"/>
            </a:fillRef>
            <a:effectRef idx="0">
              <a:schemeClr val="accent1"/>
            </a:effectRef>
            <a:fontRef idx="minor">
              <a:schemeClr val="tx1"/>
            </a:fontRef>
          </p:style>
        </p:cxnSp>
      </p:grpSp>
      <p:sp>
        <p:nvSpPr>
          <p:cNvPr id="20" name="Footer Placeholder 2">
            <a:extLst>
              <a:ext uri="{FF2B5EF4-FFF2-40B4-BE49-F238E27FC236}">
                <a16:creationId xmlns:a16="http://schemas.microsoft.com/office/drawing/2014/main" id="{11B56D5A-D047-D4BA-E6A9-5C6F23D8BB10}"/>
              </a:ext>
            </a:extLst>
          </p:cNvPr>
          <p:cNvSpPr>
            <a:spLocks noGrp="1"/>
          </p:cNvSpPr>
          <p:nvPr>
            <p:ph type="ftr" sz="quarter" idx="4294967295"/>
          </p:nvPr>
        </p:nvSpPr>
        <p:spPr>
          <a:xfrm>
            <a:off x="571498" y="5961888"/>
            <a:ext cx="11048941" cy="323634"/>
          </a:xfrm>
          <a:prstGeom prst="rect">
            <a:avLst/>
          </a:prstGeom>
        </p:spPr>
        <p:txBody>
          <a:bodyPr/>
          <a:lstStyle/>
          <a:p>
            <a:pPr lvl="0" algn="l"/>
            <a:r>
              <a:rPr lang="en-US" sz="800" dirty="0">
                <a:sym typeface="Avenir Next LT Com Regular"/>
              </a:rPr>
              <a:t>These examples assume a 40-year accumulation period, an 8% average annual return compounded monthly and a 4% annual withdrawal rate after the accumulation period. These are point-in-time views and as such do not take into account any growth or loss during retirement. Without investment growth/loss during retirement, a 4% annual withdrawal rate would deplete retirement savings in 25 years. Examples are for illustrative purposes only and do not reflect the results of any particular investment, which may differ, or taxes that may be owed on tax-deferred contributions, including the additional tax you may have to pay on withdrawals taken before age 59½. Regular investing does not ensure a profit or protect against loss in a declining market. Investors should consider their willingness to keep investing when share prices are declining.</a:t>
            </a:r>
          </a:p>
        </p:txBody>
      </p:sp>
      <p:sp>
        <p:nvSpPr>
          <p:cNvPr id="42" name="Slide Number">
            <a:extLst>
              <a:ext uri="{FF2B5EF4-FFF2-40B4-BE49-F238E27FC236}">
                <a16:creationId xmlns:a16="http://schemas.microsoft.com/office/drawing/2014/main" id="{BDDCD6C2-87A5-89A5-26F7-DF857A0F0A65}"/>
              </a:ext>
              <a:ext uri="{C183D7F6-B498-43B3-948B-1728B52AA6E4}">
                <adec:decorative xmlns:adec="http://schemas.microsoft.com/office/drawing/2017/decorative" val="1"/>
              </a:ext>
            </a:extLst>
          </p:cNvPr>
          <p:cNvSpPr txBox="1">
            <a:spLocks noGrp="1"/>
          </p:cNvSpPr>
          <p:nvPr>
            <p:ph type="sldNum" sz="quarter" idx="11"/>
          </p:nvPr>
        </p:nvSpPr>
        <p:spPr>
          <a:xfrm>
            <a:off x="10908792" y="6464054"/>
            <a:ext cx="711647" cy="126509"/>
          </a:xfrm>
        </p:spPr>
        <p:txBody>
          <a:bodyPr/>
          <a:lstStyle/>
          <a:p>
            <a:pPr lvl="0"/>
            <a:fld id="{86CB4B4D-7CA3-9044-876B-883B54F8677D}" type="slidenum">
              <a:rPr lang="en-US" noProof="0" smtClean="0">
                <a:sym typeface="Avenir Next LT Com Regular"/>
              </a:rPr>
              <a:pPr lvl="0"/>
              <a:t>17</a:t>
            </a:fld>
            <a:endParaRPr lang="en-US" noProof="0" dirty="0">
              <a:sym typeface="Avenir Next LT Com Regular"/>
            </a:endParaRPr>
          </a:p>
        </p:txBody>
      </p:sp>
      <p:pic>
        <p:nvPicPr>
          <p:cNvPr id="11" name="Picture 4">
            <a:extLst>
              <a:ext uri="{FF2B5EF4-FFF2-40B4-BE49-F238E27FC236}">
                <a16:creationId xmlns:a16="http://schemas.microsoft.com/office/drawing/2014/main" id="{36985FDB-D17A-37DC-8F69-9B8436D3FD20}"/>
              </a:ext>
              <a:ext uri="{C183D7F6-B498-43B3-948B-1728B52AA6E4}">
                <adec:decorative xmlns:adec="http://schemas.microsoft.com/office/drawing/2017/decorative" val="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1563106" y="1675306"/>
            <a:ext cx="1238400" cy="1238400"/>
          </a:xfrm>
          <a:prstGeom prst="ellipse">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BE0A232-A9D5-1C7B-9E2E-33AD9025EA19}"/>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1566834" y="4109135"/>
            <a:ext cx="1238400" cy="12384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66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C6EAF2-872C-437A-8F25-BA8B3C05D0A0}"/>
              </a:ext>
              <a:ext uri="{C183D7F6-B498-43B3-948B-1728B52AA6E4}">
                <adec:decorative xmlns:adec="http://schemas.microsoft.com/office/drawing/2017/decorative" val="1"/>
              </a:ext>
            </a:extLst>
          </p:cNvPr>
          <p:cNvSpPr/>
          <p:nvPr/>
        </p:nvSpPr>
        <p:spPr>
          <a:xfrm>
            <a:off x="0" y="0"/>
            <a:ext cx="4724399" cy="6858000"/>
          </a:xfrm>
          <a:prstGeom prst="rect">
            <a:avLst/>
          </a:prstGeom>
          <a:solidFill>
            <a:srgbClr val="0A326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sp>
        <p:nvSpPr>
          <p:cNvPr id="22" name="Title 21">
            <a:extLst>
              <a:ext uri="{FF2B5EF4-FFF2-40B4-BE49-F238E27FC236}">
                <a16:creationId xmlns:a16="http://schemas.microsoft.com/office/drawing/2014/main" id="{41750388-FE7F-00DC-88A3-F1D69C7FF02B}"/>
              </a:ext>
            </a:extLst>
          </p:cNvPr>
          <p:cNvSpPr>
            <a:spLocks noGrp="1"/>
          </p:cNvSpPr>
          <p:nvPr>
            <p:ph type="title"/>
          </p:nvPr>
        </p:nvSpPr>
        <p:spPr/>
        <p:txBody>
          <a:bodyPr/>
          <a:lstStyle/>
          <a:p>
            <a:r>
              <a:rPr lang="en-US" sz="2800" dirty="0">
                <a:solidFill>
                  <a:schemeClr val="bg1"/>
                </a:solidFill>
              </a:rPr>
              <a:t>Savings, made simple</a:t>
            </a:r>
          </a:p>
        </p:txBody>
      </p:sp>
      <p:sp>
        <p:nvSpPr>
          <p:cNvPr id="28" name="TextBox 27">
            <a:extLst>
              <a:ext uri="{FF2B5EF4-FFF2-40B4-BE49-F238E27FC236}">
                <a16:creationId xmlns:a16="http://schemas.microsoft.com/office/drawing/2014/main" id="{C1355130-F25B-337E-AB25-5D109E63231D}"/>
              </a:ext>
            </a:extLst>
          </p:cNvPr>
          <p:cNvSpPr txBox="1"/>
          <p:nvPr/>
        </p:nvSpPr>
        <p:spPr>
          <a:xfrm>
            <a:off x="571897" y="2266132"/>
            <a:ext cx="3763884" cy="3139321"/>
          </a:xfrm>
          <a:prstGeom prst="rect">
            <a:avLst/>
          </a:prstGeom>
          <a:noFill/>
        </p:spPr>
        <p:txBody>
          <a:bodyPr wrap="square" lIns="0" tIns="0" rIns="0" bIns="0" rtlCol="0">
            <a:spAutoFit/>
          </a:bodyPr>
          <a:lstStyle/>
          <a:p>
            <a:pPr algn="l"/>
            <a:r>
              <a:rPr lang="en-US" sz="2000" dirty="0">
                <a:solidFill>
                  <a:schemeClr val="bg1"/>
                </a:solidFill>
              </a:rPr>
              <a:t>Set up automatic deferrals, then monitor your account online.</a:t>
            </a:r>
            <a:br>
              <a:rPr lang="en-US" sz="2000" dirty="0">
                <a:solidFill>
                  <a:schemeClr val="bg1"/>
                </a:solidFill>
              </a:rPr>
            </a:br>
            <a:endParaRPr lang="en-US" sz="2000" dirty="0">
              <a:solidFill>
                <a:schemeClr val="bg1"/>
              </a:solidFill>
            </a:endParaRPr>
          </a:p>
          <a:p>
            <a:pPr algn="l"/>
            <a:r>
              <a:rPr lang="en-US" sz="2400" dirty="0">
                <a:solidFill>
                  <a:schemeClr val="bg1"/>
                </a:solidFill>
                <a:latin typeface="AvenirNext LT Com Regular" panose="020B0503020202020204" pitchFamily="34" charset="0"/>
              </a:rPr>
              <a:t>SIMPLE IRA: </a:t>
            </a:r>
            <a:r>
              <a:rPr lang="en-US" sz="2400" b="1" dirty="0">
                <a:solidFill>
                  <a:schemeClr val="bg1"/>
                </a:solidFill>
                <a:latin typeface="AvenirNext LT Com Regular" panose="020B0503020202020204" pitchFamily="34" charset="0"/>
              </a:rPr>
              <a:t>capitalgroup.com</a:t>
            </a:r>
          </a:p>
          <a:p>
            <a:pPr algn="l"/>
            <a:endParaRPr lang="en-US" sz="2400" b="1" dirty="0">
              <a:solidFill>
                <a:schemeClr val="bg1"/>
              </a:solidFill>
              <a:latin typeface="AvenirNext LT Com Regular" panose="020B0503020202020204" pitchFamily="34" charset="0"/>
            </a:endParaRPr>
          </a:p>
          <a:p>
            <a:pPr algn="l"/>
            <a:r>
              <a:rPr lang="en-US" sz="2400" dirty="0">
                <a:solidFill>
                  <a:schemeClr val="bg1"/>
                </a:solidFill>
                <a:latin typeface="AvenirNext LT Com Regular" panose="020B0503020202020204" pitchFamily="34" charset="0"/>
              </a:rPr>
              <a:t>SIMPLE IRA Plus: </a:t>
            </a:r>
            <a:r>
              <a:rPr lang="en-US" sz="2400" b="1" dirty="0">
                <a:solidFill>
                  <a:schemeClr val="bg1"/>
                </a:solidFill>
                <a:latin typeface="AvenirNext LT Com Regular" panose="020B0503020202020204" pitchFamily="34" charset="0"/>
              </a:rPr>
              <a:t>capitalgroup.com/</a:t>
            </a:r>
            <a:br>
              <a:rPr lang="en-US" sz="2400" b="1" dirty="0">
                <a:solidFill>
                  <a:schemeClr val="bg1"/>
                </a:solidFill>
                <a:latin typeface="AvenirNext LT Com Regular" panose="020B0503020202020204" pitchFamily="34" charset="0"/>
              </a:rPr>
            </a:br>
            <a:r>
              <a:rPr lang="en-US" sz="2400" b="1" dirty="0">
                <a:solidFill>
                  <a:schemeClr val="bg1"/>
                </a:solidFill>
                <a:latin typeface="AvenirNext LT Com Regular" panose="020B0503020202020204" pitchFamily="34" charset="0"/>
              </a:rPr>
              <a:t>participant/simpleiraplus</a:t>
            </a:r>
          </a:p>
        </p:txBody>
      </p:sp>
      <p:pic>
        <p:nvPicPr>
          <p:cNvPr id="4" name="Picture 3" descr="A laptop, a tablet and a smartphone screen show various Capital Group plan websites.">
            <a:extLst>
              <a:ext uri="{FF2B5EF4-FFF2-40B4-BE49-F238E27FC236}">
                <a16:creationId xmlns:a16="http://schemas.microsoft.com/office/drawing/2014/main" id="{30E64E49-60B6-0A36-B30B-D21E57A93DBB}"/>
              </a:ext>
            </a:extLst>
          </p:cNvPr>
          <p:cNvPicPr>
            <a:picLocks noChangeAspect="1"/>
          </p:cNvPicPr>
          <p:nvPr/>
        </p:nvPicPr>
        <p:blipFill>
          <a:blip r:embed="rId3" cstate="print">
            <a:alphaModFix/>
            <a:extLst>
              <a:ext uri="{BEBA8EAE-BF5A-486C-A8C5-ECC9F3942E4B}">
                <a14:imgProps xmlns:a14="http://schemas.microsoft.com/office/drawing/2010/main">
                  <a14:imgLayer r:embed="rId4">
                    <a14:imgEffect>
                      <a14:brightnessContrast bright="17000"/>
                    </a14:imgEffect>
                  </a14:imgLayer>
                </a14:imgProps>
              </a:ext>
              <a:ext uri="{28A0092B-C50C-407E-A947-70E740481C1C}">
                <a14:useLocalDpi xmlns:a14="http://schemas.microsoft.com/office/drawing/2010/main"/>
              </a:ext>
            </a:extLst>
          </a:blip>
          <a:stretch>
            <a:fillRect/>
          </a:stretch>
        </p:blipFill>
        <p:spPr>
          <a:xfrm>
            <a:off x="4782655" y="1513405"/>
            <a:ext cx="7409345" cy="4816074"/>
          </a:xfrm>
          <a:prstGeom prst="rect">
            <a:avLst/>
          </a:prstGeom>
        </p:spPr>
      </p:pic>
      <p:sp>
        <p:nvSpPr>
          <p:cNvPr id="26" name="Slide Number">
            <a:extLst>
              <a:ext uri="{FF2B5EF4-FFF2-40B4-BE49-F238E27FC236}">
                <a16:creationId xmlns:a16="http://schemas.microsoft.com/office/drawing/2014/main" id="{5D957B91-D0F6-22A2-40FF-31EE424B004F}"/>
              </a:ext>
              <a:ext uri="{C183D7F6-B498-43B3-948B-1728B52AA6E4}">
                <adec:decorative xmlns:adec="http://schemas.microsoft.com/office/drawing/2017/decorative" val="1"/>
              </a:ext>
            </a:extLst>
          </p:cNvPr>
          <p:cNvSpPr txBox="1">
            <a:spLocks noGrp="1"/>
          </p:cNvSpPr>
          <p:nvPr>
            <p:ph type="sldNum" sz="quarter" idx="11"/>
          </p:nvPr>
        </p:nvSpPr>
        <p:spPr/>
        <p:txBody>
          <a:bodyPr/>
          <a:lstStyle/>
          <a:p>
            <a:pPr lvl="0"/>
            <a:fld id="{86CB4B4D-7CA3-9044-876B-883B54F8677D}" type="slidenum">
              <a:rPr lang="en-US" noProof="0" smtClean="0">
                <a:sym typeface="Avenir Next LT Com Regular"/>
              </a:rPr>
              <a:pPr lvl="0"/>
              <a:t>18</a:t>
            </a:fld>
            <a:endParaRPr lang="en-US" noProof="0" dirty="0">
              <a:sym typeface="Avenir Next LT Com Regular"/>
            </a:endParaRPr>
          </a:p>
        </p:txBody>
      </p:sp>
    </p:spTree>
    <p:extLst>
      <p:ext uri="{BB962C8B-B14F-4D97-AF65-F5344CB8AC3E}">
        <p14:creationId xmlns:p14="http://schemas.microsoft.com/office/powerpoint/2010/main" val="372871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3266"/>
        </a:solid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8A561C28-5863-C72D-D664-4CC176E3A3A2}"/>
              </a:ext>
            </a:extLst>
          </p:cNvPr>
          <p:cNvSpPr>
            <a:spLocks noGrp="1"/>
          </p:cNvSpPr>
          <p:nvPr>
            <p:ph type="title"/>
          </p:nvPr>
        </p:nvSpPr>
        <p:spPr/>
        <p:txBody>
          <a:bodyPr/>
          <a:lstStyle/>
          <a:p>
            <a:r>
              <a:rPr lang="en-US" sz="2800" dirty="0">
                <a:solidFill>
                  <a:schemeClr val="bg1"/>
                </a:solidFill>
              </a:rPr>
              <a:t>Remember these key takeaways:</a:t>
            </a:r>
          </a:p>
        </p:txBody>
      </p:sp>
      <p:grpSp>
        <p:nvGrpSpPr>
          <p:cNvPr id="2" name="Group 1">
            <a:extLst>
              <a:ext uri="{FF2B5EF4-FFF2-40B4-BE49-F238E27FC236}">
                <a16:creationId xmlns:a16="http://schemas.microsoft.com/office/drawing/2014/main" id="{6D4E73C0-D968-B723-B3C6-1B5F54BBF071}"/>
              </a:ext>
              <a:ext uri="{C183D7F6-B498-43B3-948B-1728B52AA6E4}">
                <adec:decorative xmlns:adec="http://schemas.microsoft.com/office/drawing/2017/decorative" val="1"/>
              </a:ext>
            </a:extLst>
          </p:cNvPr>
          <p:cNvGrpSpPr/>
          <p:nvPr/>
        </p:nvGrpSpPr>
        <p:grpSpPr>
          <a:xfrm>
            <a:off x="1244977" y="1893318"/>
            <a:ext cx="2078571" cy="2078571"/>
            <a:chOff x="1285875" y="1893318"/>
            <a:chExt cx="2078571" cy="2078571"/>
          </a:xfrm>
        </p:grpSpPr>
        <p:sp>
          <p:nvSpPr>
            <p:cNvPr id="24" name="Oval 23">
              <a:extLst>
                <a:ext uri="{FF2B5EF4-FFF2-40B4-BE49-F238E27FC236}">
                  <a16:creationId xmlns:a16="http://schemas.microsoft.com/office/drawing/2014/main" id="{68407B6E-7CAD-973A-2C93-8D33506D7488}"/>
                </a:ext>
              </a:extLst>
            </p:cNvPr>
            <p:cNvSpPr/>
            <p:nvPr/>
          </p:nvSpPr>
          <p:spPr>
            <a:xfrm>
              <a:off x="1285875"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3" name="Picture 2">
              <a:extLst>
                <a:ext uri="{FF2B5EF4-FFF2-40B4-BE49-F238E27FC236}">
                  <a16:creationId xmlns:a16="http://schemas.microsoft.com/office/drawing/2014/main" id="{9E4C7113-5ED5-B490-2E66-6CD7836D4E9A}"/>
                </a:ext>
              </a:extLst>
            </p:cNvPr>
            <p:cNvPicPr>
              <a:picLocks noChangeAspect="1"/>
            </p:cNvPicPr>
            <p:nvPr/>
          </p:nvPicPr>
          <p:blipFill>
            <a:blip r:embed="rId3"/>
            <a:stretch>
              <a:fillRect/>
            </a:stretch>
          </p:blipFill>
          <p:spPr>
            <a:xfrm>
              <a:off x="1740417" y="2119198"/>
              <a:ext cx="1102429" cy="1538808"/>
            </a:xfrm>
            <a:prstGeom prst="rect">
              <a:avLst/>
            </a:prstGeom>
          </p:spPr>
        </p:pic>
      </p:grpSp>
      <p:sp>
        <p:nvSpPr>
          <p:cNvPr id="25" name="TextBox 24">
            <a:extLst>
              <a:ext uri="{FF2B5EF4-FFF2-40B4-BE49-F238E27FC236}">
                <a16:creationId xmlns:a16="http://schemas.microsoft.com/office/drawing/2014/main" id="{C53D17B7-8C41-04D3-8D23-1F87E92B9804}"/>
              </a:ext>
            </a:extLst>
          </p:cNvPr>
          <p:cNvSpPr txBox="1"/>
          <p:nvPr/>
        </p:nvSpPr>
        <p:spPr>
          <a:xfrm>
            <a:off x="966919" y="4197769"/>
            <a:ext cx="2634687" cy="553998"/>
          </a:xfrm>
          <a:prstGeom prst="rect">
            <a:avLst/>
          </a:prstGeom>
          <a:ln w="12700">
            <a:miter lim="400000"/>
          </a:ln>
        </p:spPr>
        <p:txBody>
          <a:bodyPr wrap="square" lIns="0" tIns="0" rIns="0" bIns="0" rtlCol="0">
            <a:spAutoFit/>
          </a:bodyPr>
          <a:lstStyle/>
          <a:p>
            <a:pPr algn="ctr"/>
            <a:r>
              <a:rPr lang="en-US" sz="1800" b="1" kern="0" dirty="0">
                <a:solidFill>
                  <a:schemeClr val="bg1"/>
                </a:solidFill>
                <a:latin typeface="AvenirNext LT Com Regular" panose="020B0503020202020204" pitchFamily="34" charset="0"/>
                <a:sym typeface="Avenir Next LT Com Regular"/>
              </a:rPr>
              <a:t>Contribute what you can </a:t>
            </a:r>
            <a:br>
              <a:rPr lang="en-US" sz="1800" kern="0" dirty="0">
                <a:solidFill>
                  <a:schemeClr val="bg1"/>
                </a:solidFill>
                <a:latin typeface="AvenirNext LT Com Regular" panose="020B0503020202020204" pitchFamily="34" charset="0"/>
                <a:sym typeface="Avenir Next LT Com Regular"/>
              </a:rPr>
            </a:br>
            <a:r>
              <a:rPr lang="en-US" sz="1800" kern="0" dirty="0">
                <a:solidFill>
                  <a:schemeClr val="bg1"/>
                </a:solidFill>
                <a:latin typeface="AvenirNext LT Com Regular" panose="020B0503020202020204" pitchFamily="34" charset="0"/>
                <a:sym typeface="Avenir Next LT Com Regular"/>
              </a:rPr>
              <a:t>and increase it over time. </a:t>
            </a:r>
          </a:p>
        </p:txBody>
      </p:sp>
      <p:grpSp>
        <p:nvGrpSpPr>
          <p:cNvPr id="4" name="Group 3">
            <a:extLst>
              <a:ext uri="{FF2B5EF4-FFF2-40B4-BE49-F238E27FC236}">
                <a16:creationId xmlns:a16="http://schemas.microsoft.com/office/drawing/2014/main" id="{27D68960-0345-8614-37D2-ED22CAF7CA94}"/>
              </a:ext>
              <a:ext uri="{C183D7F6-B498-43B3-948B-1728B52AA6E4}">
                <adec:decorative xmlns:adec="http://schemas.microsoft.com/office/drawing/2017/decorative" val="1"/>
              </a:ext>
            </a:extLst>
          </p:cNvPr>
          <p:cNvGrpSpPr/>
          <p:nvPr/>
        </p:nvGrpSpPr>
        <p:grpSpPr>
          <a:xfrm>
            <a:off x="5078383" y="1893318"/>
            <a:ext cx="2078571" cy="2078571"/>
            <a:chOff x="5029200" y="1893318"/>
            <a:chExt cx="2078571" cy="2078571"/>
          </a:xfrm>
        </p:grpSpPr>
        <p:sp>
          <p:nvSpPr>
            <p:cNvPr id="30" name="Oval 29">
              <a:extLst>
                <a:ext uri="{FF2B5EF4-FFF2-40B4-BE49-F238E27FC236}">
                  <a16:creationId xmlns:a16="http://schemas.microsoft.com/office/drawing/2014/main" id="{0DEA81B9-7310-C8CE-722C-5105E38DF73A}"/>
                </a:ext>
              </a:extLst>
            </p:cNvPr>
            <p:cNvSpPr/>
            <p:nvPr/>
          </p:nvSpPr>
          <p:spPr>
            <a:xfrm>
              <a:off x="5029200"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5" name="Picture 4">
              <a:extLst>
                <a:ext uri="{FF2B5EF4-FFF2-40B4-BE49-F238E27FC236}">
                  <a16:creationId xmlns:a16="http://schemas.microsoft.com/office/drawing/2014/main" id="{8D72ACCF-3D43-48AE-C09F-C4543104EBF5}"/>
                </a:ext>
              </a:extLst>
            </p:cNvPr>
            <p:cNvPicPr>
              <a:picLocks noChangeAspect="1"/>
            </p:cNvPicPr>
            <p:nvPr/>
          </p:nvPicPr>
          <p:blipFill>
            <a:blip r:embed="rId4"/>
            <a:stretch>
              <a:fillRect/>
            </a:stretch>
          </p:blipFill>
          <p:spPr>
            <a:xfrm>
              <a:off x="5513752" y="2351950"/>
              <a:ext cx="1418171" cy="1240900"/>
            </a:xfrm>
            <a:prstGeom prst="rect">
              <a:avLst/>
            </a:prstGeom>
          </p:spPr>
        </p:pic>
      </p:grpSp>
      <p:sp>
        <p:nvSpPr>
          <p:cNvPr id="32" name="TextBox 31">
            <a:extLst>
              <a:ext uri="{FF2B5EF4-FFF2-40B4-BE49-F238E27FC236}">
                <a16:creationId xmlns:a16="http://schemas.microsoft.com/office/drawing/2014/main" id="{1DFC19CE-B235-4780-94FE-28C96D22EFB8}"/>
              </a:ext>
            </a:extLst>
          </p:cNvPr>
          <p:cNvSpPr txBox="1"/>
          <p:nvPr/>
        </p:nvSpPr>
        <p:spPr>
          <a:xfrm>
            <a:off x="4781338" y="4197769"/>
            <a:ext cx="2672660" cy="553998"/>
          </a:xfrm>
          <a:prstGeom prst="rect">
            <a:avLst/>
          </a:prstGeom>
          <a:ln w="12700">
            <a:miter lim="400000"/>
          </a:ln>
        </p:spPr>
        <p:txBody>
          <a:bodyPr wrap="square" lIns="0" tIns="0" rIns="0" bIns="0" rtlCol="0">
            <a:spAutoFit/>
          </a:bodyPr>
          <a:lstStyle/>
          <a:p>
            <a:pPr lvl="0" algn="ctr" defTabSz="228600" hangingPunct="0">
              <a:defRPr/>
            </a:pPr>
            <a:r>
              <a:rPr lang="en-US" sz="1800" b="1" kern="0" dirty="0">
                <a:solidFill>
                  <a:schemeClr val="bg1"/>
                </a:solidFill>
                <a:latin typeface="AvenirNext LT Com Regular" panose="020B0503020202020204" pitchFamily="34" charset="0"/>
                <a:sym typeface="Avenir Next LT Com Regular"/>
              </a:rPr>
              <a:t>Choose investments </a:t>
            </a:r>
            <a:br>
              <a:rPr lang="en-US" sz="1800" kern="0" dirty="0">
                <a:solidFill>
                  <a:schemeClr val="bg1"/>
                </a:solidFill>
                <a:latin typeface="AvenirNext LT Com Regular" panose="020B0503020202020204" pitchFamily="34" charset="0"/>
                <a:sym typeface="Avenir Next LT Com Regular"/>
              </a:rPr>
            </a:br>
            <a:r>
              <a:rPr lang="en-US" sz="1800" kern="0" dirty="0">
                <a:solidFill>
                  <a:schemeClr val="bg1"/>
                </a:solidFill>
                <a:latin typeface="AvenirNext LT Com Regular" panose="020B0503020202020204" pitchFamily="34" charset="0"/>
                <a:sym typeface="Avenir Next LT Com Regular"/>
              </a:rPr>
              <a:t>that align with your goals. </a:t>
            </a:r>
          </a:p>
        </p:txBody>
      </p:sp>
      <p:grpSp>
        <p:nvGrpSpPr>
          <p:cNvPr id="6" name="Group 5">
            <a:extLst>
              <a:ext uri="{FF2B5EF4-FFF2-40B4-BE49-F238E27FC236}">
                <a16:creationId xmlns:a16="http://schemas.microsoft.com/office/drawing/2014/main" id="{C8732623-AE79-C907-CA07-8DE6CDEF2881}"/>
              </a:ext>
              <a:ext uri="{C183D7F6-B498-43B3-948B-1728B52AA6E4}">
                <adec:decorative xmlns:adec="http://schemas.microsoft.com/office/drawing/2017/decorative" val="1"/>
              </a:ext>
            </a:extLst>
          </p:cNvPr>
          <p:cNvGrpSpPr/>
          <p:nvPr/>
        </p:nvGrpSpPr>
        <p:grpSpPr>
          <a:xfrm>
            <a:off x="8890120" y="1893318"/>
            <a:ext cx="2078571" cy="2078571"/>
            <a:chOff x="8786812" y="1893318"/>
            <a:chExt cx="2078571" cy="2078571"/>
          </a:xfrm>
        </p:grpSpPr>
        <p:sp>
          <p:nvSpPr>
            <p:cNvPr id="34" name="Oval 33">
              <a:extLst>
                <a:ext uri="{FF2B5EF4-FFF2-40B4-BE49-F238E27FC236}">
                  <a16:creationId xmlns:a16="http://schemas.microsoft.com/office/drawing/2014/main" id="{328607F6-AC8F-2AD9-4FB9-B144154BCCD9}"/>
                </a:ext>
              </a:extLst>
            </p:cNvPr>
            <p:cNvSpPr/>
            <p:nvPr/>
          </p:nvSpPr>
          <p:spPr>
            <a:xfrm>
              <a:off x="8786812" y="1893318"/>
              <a:ext cx="2078571" cy="2078571"/>
            </a:xfrm>
            <a:prstGeom prst="ellipse">
              <a:avLst/>
            </a:prstGeom>
            <a:noFill/>
            <a:ln w="28575"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91440" bIns="91440" numCol="1" spcCol="38100" rtlCol="0" anchor="ctr">
              <a:no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endParaRPr>
            </a:p>
          </p:txBody>
        </p:sp>
        <p:pic>
          <p:nvPicPr>
            <p:cNvPr id="16" name="Picture 15">
              <a:extLst>
                <a:ext uri="{FF2B5EF4-FFF2-40B4-BE49-F238E27FC236}">
                  <a16:creationId xmlns:a16="http://schemas.microsoft.com/office/drawing/2014/main" id="{3C4CBE4E-15B4-C73A-905B-1A5E68907763}"/>
                </a:ext>
              </a:extLst>
            </p:cNvPr>
            <p:cNvPicPr>
              <a:picLocks noChangeAspect="1"/>
            </p:cNvPicPr>
            <p:nvPr/>
          </p:nvPicPr>
          <p:blipFill>
            <a:blip r:embed="rId5"/>
            <a:stretch>
              <a:fillRect/>
            </a:stretch>
          </p:blipFill>
          <p:spPr>
            <a:xfrm>
              <a:off x="9101987" y="2358309"/>
              <a:ext cx="1448220" cy="1148589"/>
            </a:xfrm>
            <a:prstGeom prst="rect">
              <a:avLst/>
            </a:prstGeom>
          </p:spPr>
        </p:pic>
      </p:grpSp>
      <p:sp>
        <p:nvSpPr>
          <p:cNvPr id="33" name="TextBox 32">
            <a:extLst>
              <a:ext uri="{FF2B5EF4-FFF2-40B4-BE49-F238E27FC236}">
                <a16:creationId xmlns:a16="http://schemas.microsoft.com/office/drawing/2014/main" id="{819594E4-D1B6-9840-2F93-358F67D5BC0A}"/>
              </a:ext>
            </a:extLst>
          </p:cNvPr>
          <p:cNvSpPr txBox="1"/>
          <p:nvPr/>
        </p:nvSpPr>
        <p:spPr>
          <a:xfrm>
            <a:off x="8633729" y="4197769"/>
            <a:ext cx="2591352" cy="553998"/>
          </a:xfrm>
          <a:prstGeom prst="rect">
            <a:avLst/>
          </a:prstGeom>
          <a:ln w="12700">
            <a:miter lim="400000"/>
          </a:ln>
        </p:spPr>
        <p:txBody>
          <a:bodyPr wrap="square" lIns="0" tIns="0" rIns="0" bIns="0" rtlCol="0">
            <a:spAutoFit/>
          </a:bodyPr>
          <a:lstStyle/>
          <a:p>
            <a:pPr lvl="0" algn="ctr" defTabSz="228600" hangingPunct="0">
              <a:defRPr/>
            </a:pPr>
            <a:r>
              <a:rPr lang="en-US" sz="1800" b="1" kern="0" dirty="0">
                <a:solidFill>
                  <a:schemeClr val="bg1"/>
                </a:solidFill>
                <a:latin typeface="AvenirNext LT Com Regular" panose="020B0503020202020204" pitchFamily="34" charset="0"/>
                <a:sym typeface="Avenir Next LT Com Regular"/>
              </a:rPr>
              <a:t>Stay focused</a:t>
            </a:r>
            <a:br>
              <a:rPr lang="en-US" sz="1800" kern="0" dirty="0">
                <a:solidFill>
                  <a:schemeClr val="bg1"/>
                </a:solidFill>
                <a:latin typeface="AvenirNext LT Com Regular" panose="020B0503020202020204" pitchFamily="34" charset="0"/>
                <a:sym typeface="Avenir Next LT Com Regular"/>
              </a:rPr>
            </a:br>
            <a:r>
              <a:rPr lang="en-US" sz="1800" kern="0" dirty="0">
                <a:solidFill>
                  <a:schemeClr val="bg1"/>
                </a:solidFill>
                <a:latin typeface="AvenirNext LT Com Regular" panose="020B0503020202020204" pitchFamily="34" charset="0"/>
                <a:sym typeface="Avenir Next LT Com Regular"/>
              </a:rPr>
              <a:t>on your retirement plan.</a:t>
            </a:r>
          </a:p>
        </p:txBody>
      </p:sp>
      <p:sp>
        <p:nvSpPr>
          <p:cNvPr id="26" name="Slide Number">
            <a:extLst>
              <a:ext uri="{FF2B5EF4-FFF2-40B4-BE49-F238E27FC236}">
                <a16:creationId xmlns:a16="http://schemas.microsoft.com/office/drawing/2014/main" id="{8B4E7EBB-D244-1AD1-9865-E2F455260099}"/>
              </a:ext>
              <a:ext uri="{C183D7F6-B498-43B3-948B-1728B52AA6E4}">
                <adec:decorative xmlns:adec="http://schemas.microsoft.com/office/drawing/2017/decorative" val="1"/>
              </a:ext>
            </a:extLst>
          </p:cNvPr>
          <p:cNvSpPr txBox="1">
            <a:spLocks/>
          </p:cNvSpPr>
          <p:nvPr/>
        </p:nvSpPr>
        <p:spPr>
          <a:xfrm>
            <a:off x="10908792" y="6464054"/>
            <a:ext cx="711647" cy="126509"/>
          </a:xfrm>
          <a:prstGeom prst="rect">
            <a:avLst/>
          </a:prstGeom>
          <a:ln w="12700">
            <a:miter lim="400000"/>
          </a:ln>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r" defTabSz="228600" rtl="0" fontAlgn="auto" latinLnBrk="0" hangingPunct="0">
              <a:lnSpc>
                <a:spcPct val="100000"/>
              </a:lnSpc>
              <a:spcBef>
                <a:spcPts val="0"/>
              </a:spcBef>
              <a:spcAft>
                <a:spcPts val="0"/>
              </a:spcAft>
              <a:buClrTx/>
              <a:buSzTx/>
              <a:buFontTx/>
              <a:buNone/>
              <a:tabLst/>
              <a:defRPr kumimoji="0" lang="en-US" sz="800" b="0" i="0" u="none" strike="noStrike" cap="none" spc="0" normalizeH="0" baseline="0">
                <a:ln>
                  <a:noFill/>
                </a:ln>
                <a:solidFill>
                  <a:schemeClr val="tx1"/>
                </a:solidFill>
                <a:effectLst/>
                <a:uFillTx/>
                <a:latin typeface="AvenirNext LT Com Regular" panose="020B0503020202020204" pitchFamily="34" charset="0"/>
                <a:ea typeface="Avenir Next LT Com Regular"/>
                <a:cs typeface="Avenir Next LT Com Regular"/>
                <a:sym typeface="Avenir Next LT Com Regular"/>
              </a:defRPr>
            </a:lvl1pPr>
            <a:lvl2pPr marL="0" marR="0" indent="1714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2pPr>
            <a:lvl3pPr marL="0" marR="0" indent="3429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3pPr>
            <a:lvl4pPr marL="0" marR="0" indent="5143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4pPr>
            <a:lvl5pPr marL="0" marR="0" indent="6858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5pPr>
            <a:lvl6pPr marL="0" marR="0" indent="8572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6pPr>
            <a:lvl7pPr marL="0" marR="0" indent="10287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7pPr>
            <a:lvl8pPr marL="0" marR="0" indent="120015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8pPr>
            <a:lvl9pPr marL="0" marR="0" indent="1371600" algn="ctr" defTabSz="228600" rtl="0" fontAlgn="auto" latinLnBrk="0" hangingPunct="0">
              <a:lnSpc>
                <a:spcPct val="100000"/>
              </a:lnSpc>
              <a:spcBef>
                <a:spcPts val="0"/>
              </a:spcBef>
              <a:spcAft>
                <a:spcPts val="0"/>
              </a:spcAft>
              <a:buClrTx/>
              <a:buSzTx/>
              <a:buFontTx/>
              <a:buNone/>
              <a:tabLst/>
              <a:defRPr kumimoji="0" sz="105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lvl9pPr>
          </a:lstStyle>
          <a:p>
            <a:fld id="{86CB4B4D-7CA3-9044-876B-883B54F8677D}" type="slidenum">
              <a:rPr lang="en-US" smtClean="0">
                <a:solidFill>
                  <a:schemeClr val="bg1"/>
                </a:solidFill>
              </a:rPr>
              <a:pPr/>
              <a:t>19</a:t>
            </a:fld>
            <a:endParaRPr lang="en-US" dirty="0">
              <a:solidFill>
                <a:schemeClr val="bg1"/>
              </a:solidFill>
            </a:endParaRPr>
          </a:p>
        </p:txBody>
      </p:sp>
    </p:spTree>
    <p:extLst>
      <p:ext uri="{BB962C8B-B14F-4D97-AF65-F5344CB8AC3E}">
        <p14:creationId xmlns:p14="http://schemas.microsoft.com/office/powerpoint/2010/main" val="122541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1E4A9F5-6CB9-A660-6878-783E17D0DE29}"/>
              </a:ext>
            </a:extLst>
          </p:cNvPr>
          <p:cNvSpPr>
            <a:spLocks noGrp="1"/>
          </p:cNvSpPr>
          <p:nvPr>
            <p:ph type="title"/>
          </p:nvPr>
        </p:nvSpPr>
        <p:spPr>
          <a:xfrm>
            <a:off x="571500" y="333643"/>
            <a:ext cx="11048208" cy="1154799"/>
          </a:xfrm>
        </p:spPr>
        <p:txBody>
          <a:bodyPr/>
          <a:lstStyle/>
          <a:p>
            <a:pPr rtl="0" fontAlgn="auto" latinLnBrk="0" hangingPunct="0"/>
            <a:r>
              <a:rPr lang="en-US" sz="1600" b="1" i="0" spc="0" baseline="0" dirty="0">
                <a:ln>
                  <a:noFill/>
                </a:ln>
                <a:solidFill>
                  <a:srgbClr val="000000"/>
                </a:solidFill>
                <a:effectLst/>
                <a:latin typeface="AvenirNext LT Com Regular" panose="020B0503020202020204" pitchFamily="34" charset="0"/>
                <a:ea typeface="Avenir Next LT Com Regular" panose="020B0503020202020204" pitchFamily="34" charset="0"/>
                <a:cs typeface="Avenir Next LT Com Regular" panose="020B0503020202020204" pitchFamily="34" charset="0"/>
              </a:rPr>
              <a:t>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 </a:t>
            </a:r>
            <a:endParaRPr lang="en-US" dirty="0">
              <a:effectLst/>
            </a:endParaRPr>
          </a:p>
          <a:p>
            <a:endParaRPr lang="en-US" dirty="0"/>
          </a:p>
        </p:txBody>
      </p:sp>
      <p:sp>
        <p:nvSpPr>
          <p:cNvPr id="15" name="TextBox 14">
            <a:extLst>
              <a:ext uri="{FF2B5EF4-FFF2-40B4-BE49-F238E27FC236}">
                <a16:creationId xmlns:a16="http://schemas.microsoft.com/office/drawing/2014/main" id="{E97E335B-C555-D49A-3D70-0BB418135C6D}"/>
              </a:ext>
            </a:extLst>
          </p:cNvPr>
          <p:cNvSpPr txBox="1"/>
          <p:nvPr/>
        </p:nvSpPr>
        <p:spPr>
          <a:xfrm>
            <a:off x="571530" y="1356970"/>
            <a:ext cx="11176774" cy="46012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Statements attributed to an individual represent the opinions of that individual as of the date published and do not necessarily reflect the opinions of Capital Group or its affiliates. This information is intended to highlight issues and should not be considered advice, an endorsement or a recommendation. </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All Capital Group trademarks mentioned are owned by The Capital Group Companies, Inc., an affiliated company or fund. All other company and product names mentioned are the property of their respective companies.</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Capital Client Group, Inc.</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This content, developed by Capital Group, home of American Funds, should not be used as a primary basis for investment decisions and is not intended to serve as impartial investment or fiduciary advice.</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The S&amp;P 500 Index (“Index”) is a product of S&amp;P Dow Jones Indices LLC and/or its affiliates and has been licensed for use by Capital Group. Copyright © 2025 S&amp;P Dow Jones Indices LLC, a division of S&amp;P Global, and/or its affiliates. All rights reserved. Redistribution or reproduction in whole or in part is prohibited without written permission of S&amp;P Dow Jones Indices LLC.</a:t>
            </a:r>
          </a:p>
          <a:p>
            <a:pPr lvl="0" algn="l" defTabSz="228600" hangingPunct="0">
              <a:spcAft>
                <a:spcPts val="1500"/>
              </a:spcAft>
              <a:defRPr/>
            </a:pPr>
            <a:r>
              <a:rPr lang="en-US" sz="1400" kern="0" dirty="0">
                <a:solidFill>
                  <a:schemeClr val="tx1"/>
                </a:solidFill>
                <a:latin typeface="AvenirNext LT Com Regular" panose="020B0503020202020204" pitchFamily="34" charset="0"/>
                <a:sym typeface="Avenir Next LT Com Regular"/>
              </a:rPr>
              <a:t>Although the target date portfolios are managed for investors on a projected retirement date time frame, the allocation strategy does not guarantee that investors’ retirement goals will be met. Investment professionals manage the portfolio, moving it from a more growth-oriented strategy to a more income-oriented focus as the target date gets closer. The target date is the year that corresponds roughly to the year in which an investor is assumed to retire and begin taking withdrawals. Investment professionals continue to manage each portfolio for approximately 30 years after it reaches its target date.</a:t>
            </a:r>
          </a:p>
        </p:txBody>
      </p:sp>
      <p:sp>
        <p:nvSpPr>
          <p:cNvPr id="9" name="© The Capital Group Companies, Inc.">
            <a:extLst>
              <a:ext uri="{FF2B5EF4-FFF2-40B4-BE49-F238E27FC236}">
                <a16:creationId xmlns:a16="http://schemas.microsoft.com/office/drawing/2014/main" id="{16171617-A4A3-470A-8759-D460BECB56E2}"/>
              </a:ext>
              <a:ext uri="{C183D7F6-B498-43B3-948B-1728B52AA6E4}">
                <adec:decorative xmlns:adec="http://schemas.microsoft.com/office/drawing/2017/decorative" val="1"/>
              </a:ext>
            </a:extLst>
          </p:cNvPr>
          <p:cNvSpPr txBox="1"/>
          <p:nvPr/>
        </p:nvSpPr>
        <p:spPr>
          <a:xfrm>
            <a:off x="575974" y="6444224"/>
            <a:ext cx="3764280" cy="126509"/>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chorCtr="0">
            <a:no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algn="l">
              <a:defRPr sz="800">
                <a:solidFill>
                  <a:srgbClr val="7D726D"/>
                </a:solidFill>
                <a:latin typeface="+mn-lt"/>
              </a:defRPr>
            </a:lvl1pPr>
          </a:lstStyle>
          <a:p>
            <a:pPr lvl="0"/>
            <a:r>
              <a:rPr lang="en-US" dirty="0">
                <a:solidFill>
                  <a:schemeClr val="tx1"/>
                </a:solidFill>
              </a:rPr>
              <a:t>© 2025 Capital Group.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11"/>
          </p:nvPr>
        </p:nvSpPr>
        <p:spPr/>
        <p:txBody>
          <a:bodyPr/>
          <a:lstStyle/>
          <a:p>
            <a:pPr lvl="0"/>
            <a:fld id="{86CB4B4D-7CA3-9044-876B-883B54F8677D}" type="slidenum">
              <a:rPr lang="en-US" noProof="0" smtClean="0">
                <a:sym typeface="Avenir Next LT Com Regular"/>
              </a:rPr>
              <a:pPr lvl="0"/>
              <a:t>20</a:t>
            </a:fld>
            <a:endParaRPr lang="en-US" noProof="0" dirty="0">
              <a:sym typeface="Avenir Next LT Com Regular"/>
            </a:endParaRPr>
          </a:p>
        </p:txBody>
      </p:sp>
    </p:spTree>
    <p:extLst>
      <p:ext uri="{BB962C8B-B14F-4D97-AF65-F5344CB8AC3E}">
        <p14:creationId xmlns:p14="http://schemas.microsoft.com/office/powerpoint/2010/main" val="385595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G-CGAF designers Master">
  <a:themeElements>
    <a:clrScheme name="Custom 15">
      <a:dk1>
        <a:srgbClr val="000000"/>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AvenirNext LT Com Regular"/>
        <a:ea typeface=""/>
        <a:cs typeface=""/>
      </a:majorFont>
      <a:minorFont>
        <a:latin typeface="AvenirNext LT Com Regular"/>
        <a:ea typeface=""/>
        <a:cs typefac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91440" tIns="91440" rIns="91440" bIns="91440" numCol="1" spcCol="38100" rtlCol="0" anchor="ctr">
        <a:noAutofit/>
      </a:bodyPr>
      <a:lstStyle>
        <a:defPPr marL="0" marR="0" indent="0" algn="ctr" defTabSz="457200" rtl="0" fontAlgn="auto" latinLnBrk="0" hangingPunct="0">
          <a:lnSpc>
            <a:spcPct val="100000"/>
          </a:lnSpc>
          <a:spcBef>
            <a:spcPts val="0"/>
          </a:spcBef>
          <a:spcAft>
            <a:spcPts val="0"/>
          </a:spcAft>
          <a:buClrTx/>
          <a:buSzTx/>
          <a:buFontTx/>
          <a:buNone/>
          <a:tabLst/>
          <a:defRPr kumimoji="0" sz="1600" b="0" i="0" u="none" strike="noStrike" cap="none" spc="0" normalizeH="0" baseline="0" dirty="0">
            <a:ln>
              <a:noFill/>
            </a:ln>
            <a:solidFill>
              <a:srgbClr val="FFFFFF"/>
            </a:solidFill>
            <a:effectLst>
              <a:outerShdw blurRad="38100" dist="12700" dir="5400000" rotWithShape="0">
                <a:srgbClr val="000000">
                  <a:alpha val="50000"/>
                </a:srgbClr>
              </a:outerShdw>
            </a:effectLst>
            <a:uFillTx/>
            <a:latin typeface="AvenirNext LT Com Regular" panose="020B0503020202020204" pitchFamily="34" charset="0"/>
            <a:sym typeface="Avenir Next LT Com Regular"/>
          </a:defRPr>
        </a:defPPr>
      </a:lstStyle>
      <a:style>
        <a:lnRef idx="0">
          <a:scrgbClr r="0" g="0" b="0"/>
        </a:lnRef>
        <a:fillRef idx="0">
          <a:scrgbClr r="0" g="0" b="0"/>
        </a:fillRef>
        <a:effectRef idx="0">
          <a:scrgbClr r="0" g="0" b="0"/>
        </a:effectRef>
        <a:fontRef idx="none"/>
      </a:style>
    </a:spDef>
    <a:lnDef>
      <a:spPr>
        <a:noFill/>
        <a:ln w="9525" cap="flat">
          <a:solidFill>
            <a:schemeClr val="tx1"/>
          </a:solidFill>
          <a:prstDash val="solid"/>
          <a:miter lim="400000"/>
        </a:ln>
        <a:effectLst/>
        <a:sp3d/>
      </a:spPr>
      <a:bodyPr/>
      <a:lstStyle/>
      <a:style>
        <a:lnRef idx="0">
          <a:scrgbClr r="0" g="0" b="0"/>
        </a:lnRef>
        <a:fillRef idx="0">
          <a:scrgbClr r="0" g="0" b="0"/>
        </a:fillRef>
        <a:effectRef idx="0">
          <a:scrgbClr r="0" g="0" b="0"/>
        </a:effectRef>
        <a:fontRef idx="none"/>
      </a:style>
    </a:lnDef>
    <a:txDef>
      <a:spPr>
        <a:ln w="12700">
          <a:miter lim="400000"/>
        </a:ln>
      </a:spPr>
      <a:bodyPr wrap="square" lIns="0" tIns="0" rIns="0" bIns="0" rtlCol="0">
        <a:spAutoFit/>
      </a:bodyPr>
      <a:lstStyle>
        <a:defPPr>
          <a:defRPr sz="1400" b="1" dirty="0" err="1" smtClean="0">
            <a:latin typeface="+mn-lt"/>
          </a:defRPr>
        </a:defPPr>
      </a:lstStyle>
    </a:txDef>
  </a:objectDefaults>
  <a:extraClrSchemeLst/>
  <a:extLst>
    <a:ext uri="{05A4C25C-085E-4340-85A3-A5531E510DB2}">
      <thm15:themeFamily xmlns:thm15="http://schemas.microsoft.com/office/thememl/2012/main" name="Presentation1" id="{ECEE588B-4B9D-4B9B-94F1-907948EB18F6}" vid="{4B833964-C947-49BB-B38F-6C09072CA907}"/>
    </a:ext>
  </a:extLst>
</a:theme>
</file>

<file path=ppt/theme/theme2.xml><?xml version="1.0" encoding="utf-8"?>
<a:theme xmlns:a="http://schemas.openxmlformats.org/drawingml/2006/main" name="White">
  <a:themeElements>
    <a:clrScheme name="CG Color Palette 2018">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White">
      <a:majorFont>
        <a:latin typeface="Avenir Next LT Com Demi"/>
        <a:ea typeface="Avenir Next LT Com Demi"/>
        <a:cs typeface="Avenir Next LT Com Demi"/>
      </a:majorFont>
      <a:minorFont>
        <a:latin typeface="Avenir Next LT Com Demi"/>
        <a:ea typeface="Avenir Next LT Com Demi"/>
        <a:cs typeface="Avenir Next LT Com Demi"/>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39F"/>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Avenir Next LT Com Regular"/>
            <a:ea typeface="Avenir Next LT Com Regular"/>
            <a:cs typeface="Avenir Next LT Com Regular"/>
            <a:sym typeface="Avenir Next LT Com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2100" b="0" i="0" u="none" strike="noStrike" cap="none" spc="0" normalizeH="0" baseline="0">
            <a:ln>
              <a:noFill/>
            </a:ln>
            <a:solidFill>
              <a:srgbClr val="000000"/>
            </a:solidFill>
            <a:effectLst/>
            <a:uFillTx/>
            <a:latin typeface="Avenir Next LT Com Regular"/>
            <a:ea typeface="Avenir Next LT Com Regular"/>
            <a:cs typeface="Avenir Next LT Com Regular"/>
            <a:sym typeface="Avenir Next LT Com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CG color test palette">
      <a:dk1>
        <a:srgbClr val="005F9E"/>
      </a:dk1>
      <a:lt1>
        <a:srgbClr val="FFFFFF"/>
      </a:lt1>
      <a:dk2>
        <a:srgbClr val="009CDC"/>
      </a:dk2>
      <a:lt2>
        <a:srgbClr val="E3E1DC"/>
      </a:lt2>
      <a:accent1>
        <a:srgbClr val="005F9E"/>
      </a:accent1>
      <a:accent2>
        <a:srgbClr val="009CDC"/>
      </a:accent2>
      <a:accent3>
        <a:srgbClr val="00AEA9"/>
      </a:accent3>
      <a:accent4>
        <a:srgbClr val="B42573"/>
      </a:accent4>
      <a:accent5>
        <a:srgbClr val="554742"/>
      </a:accent5>
      <a:accent6>
        <a:srgbClr val="D5D0CA"/>
      </a:accent6>
      <a:hlink>
        <a:srgbClr val="0000FF"/>
      </a:hlink>
      <a:folHlink>
        <a:srgbClr val="FF00FF"/>
      </a:folHlink>
    </a:clrScheme>
    <a:fontScheme name="CG Preferred Fonts 2018">
      <a:majorFont>
        <a:latin typeface="AvenirNext LT Com Regular"/>
        <a:ea typeface=""/>
        <a:cs typeface=""/>
      </a:majorFont>
      <a:minorFont>
        <a:latin typeface="AvenirNext LT Com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CG-CGAF designers Master</Template>
  <TotalTime>8492</TotalTime>
  <Words>5356</Words>
  <Application>Microsoft Office PowerPoint</Application>
  <PresentationFormat>Widescreen</PresentationFormat>
  <Paragraphs>346</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Avenir Next LT Com Regular</vt:lpstr>
      <vt:lpstr>AvenirNext LT Com Cn</vt:lpstr>
      <vt:lpstr>AvenirNext LT Com Medium</vt:lpstr>
      <vt:lpstr>AvenirNext LT Com Regular</vt:lpstr>
      <vt:lpstr>Calibri</vt:lpstr>
      <vt:lpstr>Courier New</vt:lpstr>
      <vt:lpstr>ProximaNova-Regular</vt:lpstr>
      <vt:lpstr>CG-CGAF designers Master</vt:lpstr>
      <vt:lpstr>Plan your journey to retirement (SIMPLE IRA) </vt:lpstr>
      <vt:lpstr>Envision the  retirement  you want</vt:lpstr>
      <vt:lpstr>40% of an average worker’s income may be replaced by Social Security in retirement.  The rest is up to you.</vt:lpstr>
      <vt:lpstr>Three key questions</vt:lpstr>
      <vt:lpstr>How much should  I contribute?</vt:lpstr>
      <vt:lpstr>Contribute more</vt:lpstr>
      <vt:lpstr>Start investing as soon as you can</vt:lpstr>
      <vt:lpstr>Small steps can help you get there</vt:lpstr>
      <vt:lpstr>Take advantage of tax benefits</vt:lpstr>
      <vt:lpstr>What funds should I invest in?</vt:lpstr>
      <vt:lpstr>Access a full range of investment options</vt:lpstr>
      <vt:lpstr>Target date funds simplify investing</vt:lpstr>
      <vt:lpstr>Choosing a target date fund is easy</vt:lpstr>
      <vt:lpstr>How do I stay  the course?</vt:lpstr>
      <vt:lpstr>Tune out  the noise</vt:lpstr>
      <vt:lpstr>A long-term approach can pay off</vt:lpstr>
      <vt:lpstr>The value of a return</vt:lpstr>
      <vt:lpstr>Savings, made simple</vt:lpstr>
      <vt:lpstr>Remember these key takeaways:</vt:lpstr>
      <vt:lpstr>Investors should carefully consider investment objectives, risks, charges and expenses. This and other important information is contained in the fund prospectuses and summary prospectuses, which can be obtained from a financial professional and should be read carefully before investing.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Dave Josias</dc:creator>
  <cp:lastModifiedBy>Victoria Wilner (VILW)</cp:lastModifiedBy>
  <cp:revision>535</cp:revision>
  <cp:lastPrinted>2025-06-17T22:56:58Z</cp:lastPrinted>
  <dcterms:created xsi:type="dcterms:W3CDTF">2019-09-13T21:54:29Z</dcterms:created>
  <dcterms:modified xsi:type="dcterms:W3CDTF">2025-07-31T20:17:10Z</dcterms:modified>
</cp:coreProperties>
</file>