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handoutMasterIdLst>
    <p:handoutMasterId r:id="rId19"/>
  </p:handoutMasterIdLst>
  <p:sldIdLst>
    <p:sldId id="295" r:id="rId6"/>
    <p:sldId id="296" r:id="rId7"/>
    <p:sldId id="297" r:id="rId8"/>
    <p:sldId id="299" r:id="rId9"/>
    <p:sldId id="320" r:id="rId10"/>
    <p:sldId id="301" r:id="rId11"/>
    <p:sldId id="318" r:id="rId12"/>
    <p:sldId id="304" r:id="rId13"/>
    <p:sldId id="256" r:id="rId14"/>
    <p:sldId id="306" r:id="rId15"/>
    <p:sldId id="313" r:id="rId16"/>
    <p:sldId id="308" r:id="rId17"/>
  </p:sldIdLst>
  <p:sldSz cx="12192000" cy="6858000"/>
  <p:notesSz cx="7315200" cy="96012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00"/>
    <a:srgbClr val="40B086"/>
    <a:srgbClr val="00539F"/>
    <a:srgbClr val="B42573"/>
    <a:srgbClr val="00294B"/>
    <a:srgbClr val="073674"/>
    <a:srgbClr val="005F9E"/>
    <a:srgbClr val="008E77"/>
    <a:srgbClr val="006FBA"/>
    <a:srgbClr val="5AC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Avenir Next LT Com Regular"/>
          <a:ea typeface="Avenir Next LT Com Regular"/>
          <a:cs typeface="Avenir Next LT Com Regular"/>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Avenir Next LT Com Regular"/>
          <a:ea typeface="Avenir Next LT Com Regular"/>
          <a:cs typeface="Avenir Next LT Com Regular"/>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Avenir Next LT Com Regular"/>
          <a:ea typeface="Avenir Next LT Com Regular"/>
          <a:cs typeface="Avenir Next LT Com Regular"/>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Avenir Next LT Com Regular"/>
          <a:ea typeface="Avenir Next LT Com Regular"/>
          <a:cs typeface="Avenir Next LT Com Regular"/>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1DB100"/>
          </a:solidFill>
        </a:fill>
      </a:tcStyle>
    </a:firstCol>
    <a:lastRow>
      <a:tcTxStyle>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2394938"/>
              <a:satOff val="-28078"/>
              <a:lumOff val="-30405"/>
            </a:schemeClr>
          </a:solidFill>
        </a:fill>
      </a:tcStyle>
    </a:firstCol>
    <a:la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575724"/>
              <a:satOff val="56070"/>
              <a:lumOff val="-30294"/>
            </a:schemeClr>
          </a:solidFill>
        </a:fill>
      </a:tcStyle>
    </a:firstCol>
    <a:lastRow>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4D8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14" autoAdjust="0"/>
    <p:restoredTop sz="77171" autoAdjust="0"/>
  </p:normalViewPr>
  <p:slideViewPr>
    <p:cSldViewPr snapToGrid="0" snapToObjects="1">
      <p:cViewPr>
        <p:scale>
          <a:sx n="60" d="100"/>
          <a:sy n="60" d="100"/>
        </p:scale>
        <p:origin x="1244"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snapToObjects="1" showGuides="1">
      <p:cViewPr varScale="1">
        <p:scale>
          <a:sx n="54" d="100"/>
          <a:sy n="54" d="100"/>
        </p:scale>
        <p:origin x="1656"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1" Type="http://schemas.openxmlformats.org/officeDocument/2006/relationships/slide" Target="slides/slide6.xml"/><Relationship Id="rId6" Type="http://schemas.openxmlformats.org/officeDocument/2006/relationships/slide" Target="slides/slid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499023" y="8985504"/>
            <a:ext cx="2960103" cy="481727"/>
          </a:xfrm>
          <a:prstGeom prst="rect">
            <a:avLst/>
          </a:prstGeom>
        </p:spPr>
        <p:txBody>
          <a:bodyPr vert="horz" lIns="0" tIns="0" rIns="0" bIns="0" rtlCol="0" anchor="t" anchorCtr="0"/>
          <a:lstStyle>
            <a:lvl1pPr algn="l">
              <a:defRPr sz="1300"/>
            </a:lvl1pPr>
          </a:lstStyle>
          <a:p>
            <a:r>
              <a:rPr lang="en-US" sz="800" dirty="0"/>
              <a:t>© Capital Group. All rights reserved.</a:t>
            </a:r>
          </a:p>
        </p:txBody>
      </p:sp>
      <p:sp>
        <p:nvSpPr>
          <p:cNvPr id="7" name="TextBox 6"/>
          <p:cNvSpPr txBox="1"/>
          <p:nvPr/>
        </p:nvSpPr>
        <p:spPr>
          <a:xfrm>
            <a:off x="499023" y="279105"/>
            <a:ext cx="6317156" cy="290849"/>
          </a:xfrm>
          <a:prstGeom prst="rect">
            <a:avLst/>
          </a:prstGeom>
          <a:noFill/>
        </p:spPr>
        <p:txBody>
          <a:bodyPr wrap="square" lIns="0" tIns="0" rIns="0" bIns="0" rtlCol="0">
            <a:noAutofit/>
          </a:bodyPr>
          <a:lstStyle/>
          <a:p>
            <a:pPr algn="l"/>
            <a:r>
              <a:rPr lang="en-US" sz="1900" b="1" dirty="0">
                <a:solidFill>
                  <a:schemeClr val="tx1"/>
                </a:solidFill>
                <a:latin typeface="+mj-lt"/>
              </a:rPr>
              <a:t>Why a target date fund can be a smart choice</a:t>
            </a:r>
          </a:p>
        </p:txBody>
      </p:sp>
      <p:cxnSp>
        <p:nvCxnSpPr>
          <p:cNvPr id="9" name="Straight Connector 8"/>
          <p:cNvCxnSpPr/>
          <p:nvPr/>
        </p:nvCxnSpPr>
        <p:spPr>
          <a:xfrm>
            <a:off x="499023" y="684894"/>
            <a:ext cx="63171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1CE6787-1DA1-7F42-ACD2-DC2DBD7C937D}"/>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F5D9E07E-9C90-48E8-B4D7-72EAB0590354}" type="slidenum">
              <a:rPr lang="en-US" smtClean="0"/>
              <a:t>‹#›</a:t>
            </a:fld>
            <a:endParaRPr lang="en-US"/>
          </a:p>
        </p:txBody>
      </p:sp>
    </p:spTree>
    <p:extLst>
      <p:ext uri="{BB962C8B-B14F-4D97-AF65-F5344CB8AC3E}">
        <p14:creationId xmlns:p14="http://schemas.microsoft.com/office/powerpoint/2010/main" val="1464428508"/>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3024" userDrawn="1">
          <p15:clr>
            <a:srgbClr val="F26B43"/>
          </p15:clr>
        </p15:guide>
        <p15:guide id="2" pos="230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5" name="Shape 665">
            <a:extLst>
              <a:ext uri="{C183D7F6-B498-43B3-948B-1728B52AA6E4}">
                <adec:decorative xmlns:adec="http://schemas.microsoft.com/office/drawing/2017/decorative" val="1"/>
              </a:ext>
            </a:extLst>
          </p:cNvPr>
          <p:cNvSpPr>
            <a:spLocks noGrp="1" noRot="1" noChangeAspect="1"/>
          </p:cNvSpPr>
          <p:nvPr>
            <p:ph type="sldImg"/>
          </p:nvPr>
        </p:nvSpPr>
        <p:spPr>
          <a:xfrm>
            <a:off x="338138" y="977900"/>
            <a:ext cx="3416300" cy="1920875"/>
          </a:xfrm>
          <a:prstGeom prst="rect">
            <a:avLst/>
          </a:prstGeom>
          <a:ln>
            <a:solidFill>
              <a:schemeClr val="bg1">
                <a:lumMod val="65000"/>
              </a:schemeClr>
            </a:solidFill>
          </a:ln>
          <a:effectLst>
            <a:outerShdw blurRad="50800" dist="38100" dir="2700000" algn="tl" rotWithShape="0">
              <a:prstClr val="black">
                <a:alpha val="40000"/>
              </a:prstClr>
            </a:outerShdw>
          </a:effectLst>
        </p:spPr>
        <p:txBody>
          <a:bodyPr lIns="96663" tIns="48332" rIns="96663" bIns="48332"/>
          <a:lstStyle/>
          <a:p>
            <a:endParaRPr/>
          </a:p>
        </p:txBody>
      </p:sp>
      <p:sp>
        <p:nvSpPr>
          <p:cNvPr id="666" name="Shape 666"/>
          <p:cNvSpPr>
            <a:spLocks noGrp="1"/>
          </p:cNvSpPr>
          <p:nvPr>
            <p:ph type="body" sz="quarter" idx="1"/>
          </p:nvPr>
        </p:nvSpPr>
        <p:spPr>
          <a:xfrm>
            <a:off x="312116" y="3456433"/>
            <a:ext cx="6681216" cy="5760720"/>
          </a:xfrm>
          <a:prstGeom prst="rect">
            <a:avLst/>
          </a:prstGeom>
        </p:spPr>
        <p:txBody>
          <a:bodyPr lIns="96663" tIns="48332" rIns="96663" bIns="48332"/>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endParaRPr dirty="0"/>
          </a:p>
        </p:txBody>
      </p:sp>
      <p:sp>
        <p:nvSpPr>
          <p:cNvPr id="2" name="Footer Placeholder 1"/>
          <p:cNvSpPr>
            <a:spLocks noGrp="1"/>
          </p:cNvSpPr>
          <p:nvPr>
            <p:ph type="ftr" sz="quarter" idx="4"/>
          </p:nvPr>
        </p:nvSpPr>
        <p:spPr>
          <a:xfrm>
            <a:off x="192807" y="9119475"/>
            <a:ext cx="3169920" cy="481727"/>
          </a:xfrm>
          <a:prstGeom prst="rect">
            <a:avLst/>
          </a:prstGeom>
        </p:spPr>
        <p:txBody>
          <a:bodyPr vert="horz" lIns="96663" tIns="48332" rIns="96663" bIns="48332" rtlCol="0" anchor="ctr" anchorCtr="0"/>
          <a:lstStyle>
            <a:lvl1pPr algn="l">
              <a:defRPr sz="800">
                <a:latin typeface="AvenirNext LT Com Regular" panose="020B0503020202020204" pitchFamily="34" charset="0"/>
              </a:defRPr>
            </a:lvl1pPr>
          </a:lstStyle>
          <a:p>
            <a:r>
              <a:rPr lang="en-US" dirty="0"/>
              <a:t>© Capital Group. All rights reserved.</a:t>
            </a:r>
          </a:p>
        </p:txBody>
      </p:sp>
      <p:sp>
        <p:nvSpPr>
          <p:cNvPr id="3" name="Slide Number Placeholder 2"/>
          <p:cNvSpPr>
            <a:spLocks noGrp="1"/>
          </p:cNvSpPr>
          <p:nvPr>
            <p:ph type="sldNum" sz="quarter" idx="5"/>
          </p:nvPr>
        </p:nvSpPr>
        <p:spPr>
          <a:xfrm>
            <a:off x="3950782" y="9119475"/>
            <a:ext cx="3169920" cy="481727"/>
          </a:xfrm>
          <a:prstGeom prst="rect">
            <a:avLst/>
          </a:prstGeom>
        </p:spPr>
        <p:txBody>
          <a:bodyPr vert="horz" lIns="96663" tIns="48332" rIns="96663" bIns="48332" rtlCol="0" anchor="ctr" anchorCtr="0"/>
          <a:lstStyle>
            <a:lvl1pPr algn="r">
              <a:defRPr sz="800">
                <a:latin typeface="AvenirNext LT Com Regular" panose="020B0503020202020204" pitchFamily="34" charset="0"/>
              </a:defRPr>
            </a:lvl1pPr>
          </a:lstStyle>
          <a:p>
            <a:fld id="{313BF4A9-858F-4D59-9EF7-6963AF44619B}" type="slidenum">
              <a:rPr lang="en-US" smtClean="0"/>
              <a:pPr/>
              <a:t>‹#›</a:t>
            </a:fld>
            <a:endParaRPr lang="en-US"/>
          </a:p>
        </p:txBody>
      </p:sp>
      <p:sp>
        <p:nvSpPr>
          <p:cNvPr id="4" name="TextBox 3">
            <a:extLst>
              <a:ext uri="{C183D7F6-B498-43B3-948B-1728B52AA6E4}">
                <adec:decorative xmlns:adec="http://schemas.microsoft.com/office/drawing/2017/decorative" val="1"/>
              </a:ext>
            </a:extLst>
          </p:cNvPr>
          <p:cNvSpPr txBox="1"/>
          <p:nvPr/>
        </p:nvSpPr>
        <p:spPr>
          <a:xfrm>
            <a:off x="312116" y="265523"/>
            <a:ext cx="6808585"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40276" rtlCol="0" anchor="ctr">
            <a:spAutoFit/>
          </a:bodyPr>
          <a:lstStyle/>
          <a:p>
            <a:pPr marL="0" marR="0" indent="0" algn="l" defTabSz="483315" rtl="0" fontAlgn="auto" latinLnBrk="0" hangingPunct="0">
              <a:lnSpc>
                <a:spcPct val="100000"/>
              </a:lnSpc>
              <a:spcBef>
                <a:spcPts val="0"/>
              </a:spcBef>
              <a:spcAft>
                <a:spcPts val="0"/>
              </a:spcAft>
              <a:buClrTx/>
              <a:buSzTx/>
              <a:buFontTx/>
              <a:buNone/>
              <a:tabLst/>
            </a:pPr>
            <a:r>
              <a:rPr kumimoji="0" lang="en-US" sz="1700" b="1" i="0" u="none" strike="noStrike" cap="none" spc="0" normalizeH="0" baseline="0" dirty="0">
                <a:ln>
                  <a:noFill/>
                </a:ln>
                <a:solidFill>
                  <a:schemeClr val="tx1"/>
                </a:solidFill>
                <a:effectLst/>
                <a:uFillTx/>
                <a:latin typeface="AvenirNext LT Com Regular" panose="020B0503020202020204" pitchFamily="34" charset="0"/>
                <a:ea typeface="Avenir Next LT Com Regular"/>
                <a:cs typeface="Avenir Next LT Com Regular"/>
                <a:sym typeface="Avenir Next LT Com Regular"/>
              </a:rPr>
              <a:t>Why a target date fund can be a smart choice</a:t>
            </a:r>
          </a:p>
        </p:txBody>
      </p:sp>
      <p:sp>
        <p:nvSpPr>
          <p:cNvPr id="8" name="Line 9"/>
          <p:cNvSpPr>
            <a:spLocks noChangeShapeType="1"/>
          </p:cNvSpPr>
          <p:nvPr/>
        </p:nvSpPr>
        <p:spPr bwMode="auto">
          <a:xfrm>
            <a:off x="313267" y="3452098"/>
            <a:ext cx="6700724"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37" tIns="48718" rIns="97437" bIns="48718"/>
          <a:lstStyle/>
          <a:p>
            <a:endParaRPr lang="en-US"/>
          </a:p>
        </p:txBody>
      </p:sp>
      <p:sp>
        <p:nvSpPr>
          <p:cNvPr id="9" name="Rectangle 10">
            <a:extLst>
              <a:ext uri="{C183D7F6-B498-43B3-948B-1728B52AA6E4}">
                <adec:decorative xmlns:adec="http://schemas.microsoft.com/office/drawing/2017/decorative" val="1"/>
              </a:ext>
            </a:extLst>
          </p:cNvPr>
          <p:cNvSpPr>
            <a:spLocks noChangeArrowheads="1"/>
          </p:cNvSpPr>
          <p:nvPr/>
        </p:nvSpPr>
        <p:spPr bwMode="auto">
          <a:xfrm>
            <a:off x="208744" y="492033"/>
            <a:ext cx="3383280" cy="30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001" tIns="51001" rIns="102001" bIns="51001">
            <a:spAutoFit/>
          </a:bodyPr>
          <a:lstStyle>
            <a:lvl1pPr defTabSz="962025">
              <a:defRPr>
                <a:solidFill>
                  <a:schemeClr val="tx1"/>
                </a:solidFill>
                <a:latin typeface="AvenirNext LT Com Regular" panose="020B0503020202020204" pitchFamily="34" charset="0"/>
                <a:cs typeface="Arial" panose="020B0604020202020204" pitchFamily="34" charset="0"/>
              </a:defRPr>
            </a:lvl1pPr>
            <a:lvl2pPr marL="742950" indent="-285750" defTabSz="962025">
              <a:defRPr>
                <a:solidFill>
                  <a:schemeClr val="tx1"/>
                </a:solidFill>
                <a:latin typeface="AvenirNext LT Com Regular" panose="020B0503020202020204" pitchFamily="34" charset="0"/>
                <a:cs typeface="Arial" panose="020B0604020202020204" pitchFamily="34" charset="0"/>
              </a:defRPr>
            </a:lvl2pPr>
            <a:lvl3pPr marL="1143000" indent="-228600" defTabSz="962025">
              <a:defRPr>
                <a:solidFill>
                  <a:schemeClr val="tx1"/>
                </a:solidFill>
                <a:latin typeface="AvenirNext LT Com Regular" panose="020B0503020202020204" pitchFamily="34" charset="0"/>
                <a:cs typeface="Arial" panose="020B0604020202020204" pitchFamily="34" charset="0"/>
              </a:defRPr>
            </a:lvl3pPr>
            <a:lvl4pPr marL="1600200" indent="-228600" defTabSz="962025">
              <a:defRPr>
                <a:solidFill>
                  <a:schemeClr val="tx1"/>
                </a:solidFill>
                <a:latin typeface="AvenirNext LT Com Regular" panose="020B0503020202020204" pitchFamily="34" charset="0"/>
                <a:cs typeface="Arial" panose="020B0604020202020204" pitchFamily="34" charset="0"/>
              </a:defRPr>
            </a:lvl4pPr>
            <a:lvl5pPr marL="2057400" indent="-228600" defTabSz="962025">
              <a:defRPr>
                <a:solidFill>
                  <a:schemeClr val="tx1"/>
                </a:solidFill>
                <a:latin typeface="AvenirNext LT Com Regular" panose="020B0503020202020204" pitchFamily="34" charset="0"/>
                <a:cs typeface="Arial" panose="020B0604020202020204" pitchFamily="34" charset="0"/>
              </a:defRPr>
            </a:lvl5pPr>
            <a:lvl6pPr marL="25146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6pPr>
            <a:lvl7pPr marL="29718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7pPr>
            <a:lvl8pPr marL="34290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8pPr>
            <a:lvl9pPr marL="38862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9pPr>
          </a:lstStyle>
          <a:p>
            <a:pPr algn="l" eaLnBrk="1" hangingPunct="1">
              <a:defRPr/>
            </a:pPr>
            <a:r>
              <a:rPr lang="en-US" altLang="en-US" sz="1300" b="0" dirty="0">
                <a:solidFill>
                  <a:schemeClr val="tx1"/>
                </a:solidFill>
              </a:rPr>
              <a:t>Slide</a:t>
            </a:r>
            <a:r>
              <a:rPr lang="en-US" altLang="en-US" sz="1300" b="1" dirty="0">
                <a:solidFill>
                  <a:schemeClr val="tx1"/>
                </a:solidFill>
              </a:rPr>
              <a:t> </a:t>
            </a:r>
            <a:fld id="{B44EDDEE-EE1D-49B5-A8DD-42474B6EA45C}" type="slidenum">
              <a:rPr lang="en-US" altLang="en-US" sz="1300" b="1" smtClean="0">
                <a:solidFill>
                  <a:schemeClr val="tx1"/>
                </a:solidFill>
              </a:rPr>
              <a:pPr algn="l" eaLnBrk="1" hangingPunct="1">
                <a:defRPr/>
              </a:pPr>
              <a:t>‹#›</a:t>
            </a:fld>
            <a:endParaRPr lang="en-US" altLang="en-US" sz="1500" b="1" dirty="0">
              <a:solidFill>
                <a:schemeClr val="tx1"/>
              </a:solidFill>
            </a:endParaRPr>
          </a:p>
        </p:txBody>
      </p:sp>
    </p:spTree>
    <p:extLst>
      <p:ext uri="{BB962C8B-B14F-4D97-AF65-F5344CB8AC3E}">
        <p14:creationId xmlns:p14="http://schemas.microsoft.com/office/powerpoint/2010/main" val="2861976928"/>
      </p:ext>
    </p:extLst>
  </p:cSld>
  <p:clrMap bg1="lt1" tx1="dk1" bg2="lt2" tx2="dk2" accent1="accent1" accent2="accent2" accent3="accent3" accent4="accent4" accent5="accent5" accent6="accent6" hlink="hlink" folHlink="folHlink"/>
  <p:hf hdr="0" dt="0"/>
  <p:notesStyle>
    <a:lvl1pPr marL="171450" indent="-171450" defTabSz="228600" latinLnBrk="0">
      <a:lnSpc>
        <a:spcPts val="1400"/>
      </a:lnSpc>
      <a:buFont typeface="Arial" panose="020B0604020202020204" pitchFamily="34" charset="0"/>
      <a:buChar char="•"/>
      <a:defRPr sz="1000">
        <a:latin typeface="+mn-lt"/>
        <a:ea typeface="AvenirNext LT Com Regular" panose="020B0503020202020204" pitchFamily="34" charset="0"/>
        <a:cs typeface="AvenirNext LT Com Regular" panose="020B0503020202020204" pitchFamily="34" charset="0"/>
        <a:sym typeface="Avenir Next LT Com Regular"/>
      </a:defRPr>
    </a:lvl1pPr>
    <a:lvl2pPr marL="342900" indent="-171450" defTabSz="228600" latinLnBrk="0">
      <a:lnSpc>
        <a:spcPts val="1400"/>
      </a:lnSpc>
      <a:buFont typeface="Avenir Next LT Com Regular" panose="020B0503020202020204" pitchFamily="34" charset="0"/>
      <a:buChar char="–"/>
      <a:defRPr sz="900">
        <a:latin typeface="+mn-lt"/>
        <a:ea typeface="Avenir Next LT Com Regular"/>
        <a:cs typeface="Avenir Next LT Com Regular"/>
        <a:sym typeface="Avenir Next LT Com Regular"/>
      </a:defRPr>
    </a:lvl2pPr>
    <a:lvl3pPr marL="514350" indent="-171450" defTabSz="228600" latinLnBrk="0">
      <a:lnSpc>
        <a:spcPts val="1400"/>
      </a:lnSpc>
      <a:buFont typeface="Arial" panose="020B0604020202020204" pitchFamily="34" charset="0"/>
      <a:buChar char="•"/>
      <a:defRPr sz="900">
        <a:latin typeface="+mn-lt"/>
        <a:ea typeface="Avenir Next LT Com Regular"/>
        <a:cs typeface="Avenir Next LT Com Regular"/>
        <a:sym typeface="Avenir Next LT Com Regular"/>
      </a:defRPr>
    </a:lvl3pPr>
    <a:lvl4pPr marL="685800" indent="-171450" defTabSz="228600" latinLnBrk="0">
      <a:lnSpc>
        <a:spcPts val="1400"/>
      </a:lnSpc>
      <a:buFont typeface="Avenir Next LT Com Regular" panose="020B0503020202020204" pitchFamily="34" charset="0"/>
      <a:buChar char="–"/>
      <a:defRPr sz="800">
        <a:latin typeface="+mn-lt"/>
        <a:ea typeface="Avenir Next LT Com Regular"/>
        <a:cs typeface="Avenir Next LT Com Regular"/>
        <a:sym typeface="Avenir Next LT Com Regular"/>
      </a:defRPr>
    </a:lvl4pPr>
    <a:lvl5pPr marL="857250" indent="-171450" defTabSz="228600" latinLnBrk="0">
      <a:lnSpc>
        <a:spcPts val="1400"/>
      </a:lnSpc>
      <a:buFont typeface="Arial" panose="020B0604020202020204" pitchFamily="34" charset="0"/>
      <a:buChar char="•"/>
      <a:defRPr sz="800">
        <a:latin typeface="+mn-lt"/>
        <a:ea typeface="Avenir Next LT Com Regular"/>
        <a:cs typeface="Avenir Next LT Com Regular"/>
        <a:sym typeface="Avenir Next LT Com Regular"/>
      </a:defRPr>
    </a:lvl5pPr>
    <a:lvl6pPr indent="571500" defTabSz="228600" latinLnBrk="0">
      <a:defRPr sz="800">
        <a:latin typeface="Avenir Next LT Com Regular"/>
        <a:ea typeface="Avenir Next LT Com Regular"/>
        <a:cs typeface="Avenir Next LT Com Regular"/>
        <a:sym typeface="Avenir Next LT Com Regular"/>
      </a:defRPr>
    </a:lvl6pPr>
    <a:lvl7pPr indent="685800" defTabSz="228600" latinLnBrk="0">
      <a:defRPr sz="800">
        <a:latin typeface="Avenir Next LT Com Regular"/>
        <a:ea typeface="Avenir Next LT Com Regular"/>
        <a:cs typeface="Avenir Next LT Com Regular"/>
        <a:sym typeface="Avenir Next LT Com Regular"/>
      </a:defRPr>
    </a:lvl7pPr>
    <a:lvl8pPr indent="800100" defTabSz="228600" latinLnBrk="0">
      <a:defRPr sz="800">
        <a:latin typeface="Avenir Next LT Com Regular"/>
        <a:ea typeface="Avenir Next LT Com Regular"/>
        <a:cs typeface="Avenir Next LT Com Regular"/>
        <a:sym typeface="Avenir Next LT Com Regular"/>
      </a:defRPr>
    </a:lvl8pPr>
    <a:lvl9pPr indent="914400" defTabSz="228600" latinLnBrk="0">
      <a:defRPr sz="800">
        <a:latin typeface="Avenir Next LT Com Regular"/>
        <a:ea typeface="Avenir Next LT Com Regular"/>
        <a:cs typeface="Avenir Next LT Com Regular"/>
        <a:sym typeface="Avenir Next LT Com Regular"/>
      </a:defRPr>
    </a:lvl9pPr>
  </p:notesStyle>
  <p:extLst>
    <p:ext uri="{620B2872-D7B9-4A21-9093-7833F8D536E1}">
      <p15:sldGuideLst xmlns:p15="http://schemas.microsoft.com/office/powerpoint/2012/main">
        <p15:guide id="1" orient="horz" pos="3024" userDrawn="1">
          <p15:clr>
            <a:srgbClr val="F26B43"/>
          </p15:clr>
        </p15:guide>
        <p15:guide id="2" pos="230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C183D7F6-B498-43B3-948B-1728B52AA6E4}">
                <adec:decorative xmlns:adec="http://schemas.microsoft.com/office/drawing/2017/decorative" val="1"/>
              </a:ext>
            </a:extLst>
          </p:cNvPr>
          <p:cNvSpPr>
            <a:spLocks noGrp="1" noRot="1" noChangeAspect="1"/>
          </p:cNvSpPr>
          <p:nvPr>
            <p:ph type="sldImg"/>
          </p:nvPr>
        </p:nvSpPr>
        <p:spPr>
          <a:xfrm>
            <a:off x="338138" y="979488"/>
            <a:ext cx="3414712" cy="1920875"/>
          </a:xfrm>
          <a:effectLst>
            <a:outerShdw blurRad="50800" dist="38100" dir="2700000" algn="tl" rotWithShape="0">
              <a:prstClr val="black">
                <a:alpha val="40000"/>
              </a:prstClr>
            </a:outerShdw>
          </a:effectLst>
        </p:spPr>
      </p:sp>
      <p:sp>
        <p:nvSpPr>
          <p:cNvPr id="3" name="Notes Placeholder 2"/>
          <p:cNvSpPr>
            <a:spLocks noGrp="1"/>
          </p:cNvSpPr>
          <p:nvPr>
            <p:ph type="body" idx="1"/>
          </p:nvPr>
        </p:nvSpPr>
        <p:spPr>
          <a:xfrm>
            <a:off x="312116" y="3456433"/>
            <a:ext cx="6681216" cy="5760720"/>
          </a:xfrm>
        </p:spPr>
        <p:txBody>
          <a:bodyPr/>
          <a:lstStyle/>
          <a:p>
            <a:r>
              <a:rPr lang="en-US" dirty="0"/>
              <a:t>Good </a:t>
            </a:r>
            <a:r>
              <a:rPr lang="en-US" dirty="0">
                <a:solidFill>
                  <a:schemeClr val="accent4"/>
                </a:solidFill>
              </a:rPr>
              <a:t>[morning/afternoon].</a:t>
            </a:r>
          </a:p>
          <a:p>
            <a:r>
              <a:rPr lang="en-US" dirty="0"/>
              <a:t>My name is </a:t>
            </a:r>
            <a:r>
              <a:rPr lang="en-US" dirty="0">
                <a:solidFill>
                  <a:schemeClr val="accent4"/>
                </a:solidFill>
              </a:rPr>
              <a:t>[name], </a:t>
            </a:r>
            <a:r>
              <a:rPr lang="en-US" dirty="0"/>
              <a:t>and I’m a </a:t>
            </a:r>
            <a:r>
              <a:rPr lang="en-US" dirty="0">
                <a:solidFill>
                  <a:schemeClr val="accent4"/>
                </a:solidFill>
              </a:rPr>
              <a:t>[title] </a:t>
            </a:r>
            <a:r>
              <a:rPr lang="en-US" dirty="0"/>
              <a:t>with </a:t>
            </a:r>
            <a:r>
              <a:rPr lang="en-US" dirty="0">
                <a:solidFill>
                  <a:schemeClr val="accent4"/>
                </a:solidFill>
              </a:rPr>
              <a:t>[firm’s name]. </a:t>
            </a:r>
          </a:p>
          <a:p>
            <a:r>
              <a:rPr lang="en-US" dirty="0"/>
              <a:t>Your employer has asked me to talk with you about saving for retirement with target date funds.</a:t>
            </a:r>
          </a:p>
          <a:p>
            <a:r>
              <a:rPr lang="en-US" dirty="0"/>
              <a:t>I’m excited to tell you about Capital Group Target Date Retirement Blend Series </a:t>
            </a:r>
            <a:r>
              <a:rPr lang="en-US" sz="1000" b="0" i="0" dirty="0">
                <a:effectLst/>
                <a:latin typeface="+mn-lt"/>
                <a:ea typeface="AvenirNext LT Com Regular" panose="020B0503020202020204" pitchFamily="34" charset="0"/>
                <a:cs typeface="AvenirNext LT Com Regular" panose="020B0503020202020204" pitchFamily="34" charset="0"/>
                <a:sym typeface="Avenir Next LT Com Regular"/>
              </a:rPr>
              <a:t>collective investment trust </a:t>
            </a:r>
            <a:r>
              <a:rPr lang="en-US" dirty="0"/>
              <a:t>funds and the benefits of investing in one. Let’s get started.</a:t>
            </a:r>
          </a:p>
          <a:p>
            <a:pPr marL="0" indent="0">
              <a:buNone/>
            </a:pPr>
            <a:r>
              <a:rPr lang="en-US" dirty="0">
                <a:solidFill>
                  <a:schemeClr val="accent4"/>
                </a:solidFill>
              </a:rPr>
              <a:t>[CLICK]</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313BF4A9-858F-4D59-9EF7-6963AF44619B}" type="slidenum">
              <a:rPr lang="en-US" smtClean="0"/>
              <a:pPr/>
              <a:t>1</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2024 Capital Group. All rights reserved.</a:t>
            </a:r>
          </a:p>
        </p:txBody>
      </p:sp>
    </p:spTree>
    <p:extLst>
      <p:ext uri="{BB962C8B-B14F-4D97-AF65-F5344CB8AC3E}">
        <p14:creationId xmlns:p14="http://schemas.microsoft.com/office/powerpoint/2010/main" val="1016684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C183D7F6-B498-43B3-948B-1728B52AA6E4}">
                <adec:decorative xmlns:adec="http://schemas.microsoft.com/office/drawing/2017/decorative" val="1"/>
              </a:ext>
            </a:extLst>
          </p:cNvPr>
          <p:cNvSpPr>
            <a:spLocks noGrp="1" noRot="1" noChangeAspect="1"/>
          </p:cNvSpPr>
          <p:nvPr>
            <p:ph type="sldImg"/>
          </p:nvPr>
        </p:nvSpPr>
        <p:spPr>
          <a:xfrm>
            <a:off x="338138" y="979488"/>
            <a:ext cx="3414712" cy="1920875"/>
          </a:xfrm>
          <a:effectLst>
            <a:outerShdw blurRad="50800" dist="38100" dir="2700000" algn="tl" rotWithShape="0">
              <a:prstClr val="black">
                <a:alpha val="40000"/>
              </a:prstClr>
            </a:outerShdw>
          </a:effectLst>
        </p:spPr>
      </p:sp>
      <p:sp>
        <p:nvSpPr>
          <p:cNvPr id="3" name="Notes Placeholder 2"/>
          <p:cNvSpPr>
            <a:spLocks noGrp="1"/>
          </p:cNvSpPr>
          <p:nvPr>
            <p:ph type="body" idx="1"/>
          </p:nvPr>
        </p:nvSpPr>
        <p:spPr/>
        <p:txBody>
          <a:bodyPr/>
          <a:lstStyle/>
          <a:p>
            <a:pPr marL="0" indent="0">
              <a:buNone/>
            </a:pPr>
            <a:r>
              <a:rPr lang="en-US" b="1" dirty="0">
                <a:solidFill>
                  <a:schemeClr val="accent4"/>
                </a:solidFill>
              </a:rPr>
              <a:t>[Note to financial professional: Please refer to slide.]</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313BF4A9-858F-4D59-9EF7-6963AF44619B}" type="slidenum">
              <a:rPr lang="en-US" smtClean="0"/>
              <a:pPr/>
              <a:t>10</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2024 Capital Group. All rights reserved.</a:t>
            </a:r>
          </a:p>
        </p:txBody>
      </p:sp>
    </p:spTree>
    <p:extLst>
      <p:ext uri="{BB962C8B-B14F-4D97-AF65-F5344CB8AC3E}">
        <p14:creationId xmlns:p14="http://schemas.microsoft.com/office/powerpoint/2010/main" val="160217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C183D7F6-B498-43B3-948B-1728B52AA6E4}">
                <adec:decorative xmlns:adec="http://schemas.microsoft.com/office/drawing/2017/decorative" val="1"/>
              </a:ext>
            </a:extLst>
          </p:cNvPr>
          <p:cNvSpPr>
            <a:spLocks noGrp="1" noRot="1" noChangeAspect="1"/>
          </p:cNvSpPr>
          <p:nvPr>
            <p:ph type="sldImg"/>
          </p:nvPr>
        </p:nvSpPr>
        <p:spPr>
          <a:xfrm>
            <a:off x="338138" y="979488"/>
            <a:ext cx="3414712" cy="1920875"/>
          </a:xfrm>
          <a:effectLst>
            <a:outerShdw blurRad="50800" dist="38100" dir="2700000" algn="tl" rotWithShape="0">
              <a:prstClr val="black">
                <a:alpha val="40000"/>
              </a:prstClr>
            </a:outerShdw>
          </a:effectLst>
        </p:spPr>
      </p:sp>
      <p:sp>
        <p:nvSpPr>
          <p:cNvPr id="3" name="Notes Placeholder 2"/>
          <p:cNvSpPr>
            <a:spLocks noGrp="1"/>
          </p:cNvSpPr>
          <p:nvPr>
            <p:ph type="body" idx="1"/>
          </p:nvPr>
        </p:nvSpPr>
        <p:spPr/>
        <p:txBody>
          <a:bodyPr/>
          <a:lstStyle/>
          <a:p>
            <a:pPr marL="0" indent="0">
              <a:buNone/>
            </a:pPr>
            <a:r>
              <a:rPr lang="en-US" b="1" dirty="0">
                <a:solidFill>
                  <a:schemeClr val="accent4"/>
                </a:solidFill>
              </a:rPr>
              <a:t>[Note to financial professional: Please refer to slide.]</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313BF4A9-858F-4D59-9EF7-6963AF44619B}" type="slidenum">
              <a:rPr lang="en-US" smtClean="0"/>
              <a:pPr/>
              <a:t>11</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2024 Capital Group. All rights reserved.</a:t>
            </a:r>
          </a:p>
        </p:txBody>
      </p:sp>
    </p:spTree>
    <p:extLst>
      <p:ext uri="{BB962C8B-B14F-4D97-AF65-F5344CB8AC3E}">
        <p14:creationId xmlns:p14="http://schemas.microsoft.com/office/powerpoint/2010/main" val="768035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C183D7F6-B498-43B3-948B-1728B52AA6E4}">
                <adec:decorative xmlns:adec="http://schemas.microsoft.com/office/drawing/2017/decorative" val="1"/>
              </a:ext>
            </a:extLst>
          </p:cNvPr>
          <p:cNvSpPr>
            <a:spLocks noGrp="1" noRot="1" noChangeAspect="1"/>
          </p:cNvSpPr>
          <p:nvPr>
            <p:ph type="sldImg"/>
          </p:nvPr>
        </p:nvSpPr>
        <p:spPr>
          <a:xfrm>
            <a:off x="338138" y="979488"/>
            <a:ext cx="3414712" cy="1920875"/>
          </a:xfrm>
          <a:effectLst>
            <a:outerShdw blurRad="50800" dist="38100" dir="2700000" algn="tl" rotWithShape="0">
              <a:prstClr val="black">
                <a:alpha val="40000"/>
              </a:prstClr>
            </a:outerShdw>
          </a:effectLst>
        </p:spPr>
      </p:sp>
      <p:sp>
        <p:nvSpPr>
          <p:cNvPr id="3" name="Notes Placeholder 2"/>
          <p:cNvSpPr>
            <a:spLocks noGrp="1"/>
          </p:cNvSpPr>
          <p:nvPr>
            <p:ph type="body" idx="1"/>
          </p:nvPr>
        </p:nvSpPr>
        <p:spPr/>
        <p:txBody>
          <a:bodyPr/>
          <a:lstStyle/>
          <a:p>
            <a:pPr marL="0" indent="0">
              <a:buNone/>
            </a:pPr>
            <a:r>
              <a:rPr lang="en-US" b="1" dirty="0">
                <a:solidFill>
                  <a:schemeClr val="accent4"/>
                </a:solidFill>
              </a:rPr>
              <a:t>[Note to financial professional: Thank employees for attending, take any questions they have and let them know how to get in touch with you if they need further assistance.]</a:t>
            </a:r>
          </a:p>
          <a:p>
            <a:r>
              <a:rPr lang="en-US" dirty="0"/>
              <a:t>I’d be happy to take any questions at this point.</a:t>
            </a:r>
          </a:p>
          <a:p>
            <a:pPr marL="0" indent="0">
              <a:buNone/>
            </a:pPr>
            <a:r>
              <a:rPr lang="en-US" dirty="0">
                <a:solidFill>
                  <a:schemeClr val="accent4"/>
                </a:solidFill>
              </a:rPr>
              <a:t>[CLICK]</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313BF4A9-858F-4D59-9EF7-6963AF44619B}" type="slidenum">
              <a:rPr lang="en-US" smtClean="0"/>
              <a:pPr/>
              <a:t>12</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2024 Capital Group. All rights reserved.</a:t>
            </a:r>
          </a:p>
        </p:txBody>
      </p:sp>
    </p:spTree>
    <p:extLst>
      <p:ext uri="{BB962C8B-B14F-4D97-AF65-F5344CB8AC3E}">
        <p14:creationId xmlns:p14="http://schemas.microsoft.com/office/powerpoint/2010/main" val="105697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C183D7F6-B498-43B3-948B-1728B52AA6E4}">
                <adec:decorative xmlns:adec="http://schemas.microsoft.com/office/drawing/2017/decorative" val="1"/>
              </a:ext>
            </a:extLst>
          </p:cNvPr>
          <p:cNvSpPr>
            <a:spLocks noGrp="1" noRot="1" noChangeAspect="1"/>
          </p:cNvSpPr>
          <p:nvPr>
            <p:ph type="sldImg"/>
          </p:nvPr>
        </p:nvSpPr>
        <p:spPr>
          <a:xfrm>
            <a:off x="338138" y="979488"/>
            <a:ext cx="3414712" cy="1920875"/>
          </a:xfrm>
          <a:effectLst>
            <a:outerShdw blurRad="50800" dist="38100" dir="2700000" algn="tl" rotWithShape="0">
              <a:prstClr val="black">
                <a:alpha val="40000"/>
              </a:prstClr>
            </a:outerShdw>
          </a:effectLst>
        </p:spPr>
      </p:sp>
      <p:sp>
        <p:nvSpPr>
          <p:cNvPr id="3" name="Notes Placeholder 2"/>
          <p:cNvSpPr>
            <a:spLocks noGrp="1"/>
          </p:cNvSpPr>
          <p:nvPr>
            <p:ph type="body" idx="1"/>
          </p:nvPr>
        </p:nvSpPr>
        <p:spPr/>
        <p:txBody>
          <a:bodyPr/>
          <a:lstStyle/>
          <a:p>
            <a:r>
              <a:rPr lang="en-US" dirty="0"/>
              <a:t>Actress and humanitarian Audrey Hepburn once said: “To plant a garden is to believe in tomorrow.”</a:t>
            </a:r>
          </a:p>
          <a:p>
            <a:r>
              <a:rPr lang="en-US" dirty="0"/>
              <a:t>Much like planting a garden, you have to plan ahead for retirement — and the earlier you start, the better your potential for success. </a:t>
            </a:r>
          </a:p>
          <a:p>
            <a:r>
              <a:rPr lang="en-US" dirty="0"/>
              <a:t>But with just 21% of American workers feeling very confident that they'll have enough money, according to the Employee Benefits Research Institute's 2024 Retirement Confidence Survey published April 25, 2024, most of us could use some help planning for tomorrow. </a:t>
            </a:r>
          </a:p>
          <a:p>
            <a:pPr marL="0" indent="0">
              <a:buNone/>
            </a:pPr>
            <a:r>
              <a:rPr lang="en-US" dirty="0">
                <a:solidFill>
                  <a:schemeClr val="accent4"/>
                </a:solidFill>
              </a:rPr>
              <a:t>[CLICK]</a:t>
            </a: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313BF4A9-858F-4D59-9EF7-6963AF44619B}" type="slidenum">
              <a:rPr lang="en-US" smtClean="0"/>
              <a:pPr/>
              <a:t>2</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2024 Capital Group. All rights reserved.</a:t>
            </a:r>
          </a:p>
        </p:txBody>
      </p:sp>
    </p:spTree>
    <p:extLst>
      <p:ext uri="{BB962C8B-B14F-4D97-AF65-F5344CB8AC3E}">
        <p14:creationId xmlns:p14="http://schemas.microsoft.com/office/powerpoint/2010/main" val="1447831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C183D7F6-B498-43B3-948B-1728B52AA6E4}">
                <adec:decorative xmlns:adec="http://schemas.microsoft.com/office/drawing/2017/decorative" val="1"/>
              </a:ext>
            </a:extLst>
          </p:cNvPr>
          <p:cNvSpPr>
            <a:spLocks noGrp="1" noRot="1" noChangeAspect="1"/>
          </p:cNvSpPr>
          <p:nvPr>
            <p:ph type="sldImg"/>
          </p:nvPr>
        </p:nvSpPr>
        <p:spPr>
          <a:xfrm>
            <a:off x="338138" y="979488"/>
            <a:ext cx="3414712" cy="1920875"/>
          </a:xfrm>
          <a:effectLst>
            <a:outerShdw blurRad="50800" dist="38100" dir="2700000" algn="tl" rotWithShape="0">
              <a:prstClr val="black">
                <a:alpha val="40000"/>
              </a:prstClr>
            </a:outerShdw>
          </a:effectLst>
        </p:spPr>
      </p:sp>
      <p:sp>
        <p:nvSpPr>
          <p:cNvPr id="3" name="Notes Placeholder 2"/>
          <p:cNvSpPr>
            <a:spLocks noGrp="1"/>
          </p:cNvSpPr>
          <p:nvPr>
            <p:ph type="body" idx="1"/>
          </p:nvPr>
        </p:nvSpPr>
        <p:spPr/>
        <p:txBody>
          <a:bodyPr/>
          <a:lstStyle/>
          <a:p>
            <a:r>
              <a:rPr lang="en-US" dirty="0"/>
              <a:t>Today I want to share three reasons target date funds make investing for retirement easy.</a:t>
            </a:r>
          </a:p>
          <a:p>
            <a:r>
              <a:rPr lang="en-US" b="0" i="0" dirty="0">
                <a:solidFill>
                  <a:srgbClr val="222222"/>
                </a:solidFill>
                <a:effectLst/>
                <a:latin typeface="ProximaNova-Regular"/>
              </a:rPr>
              <a:t>First reason:</a:t>
            </a:r>
            <a:r>
              <a:rPr lang="en-US" dirty="0"/>
              <a:t> A target date fund simplifies investing for retirement because you don’t have to choose a variety of different investments. To give you an example, your employer has selected the Capital Group Target Date Retirement Blend Series for your plan. Each of the Series’ target date funds contains a broad mix of investments that were selected by the Capital Group Target Date Solutions Committee, a group of experienced investment professionals who also actively monitor each fund. </a:t>
            </a:r>
          </a:p>
          <a:p>
            <a:r>
              <a:rPr lang="en-US" dirty="0"/>
              <a:t>Each target date fund is made up of a broad range of investments and is designed to meet your changing financial needs over time, so you can choose a single fund as your overall portfolio.</a:t>
            </a:r>
          </a:p>
          <a:p>
            <a:r>
              <a:rPr lang="en-US" dirty="0"/>
              <a:t>Target date funds are designed to help you invest for retirement now and generate income later with just one easy-to-use portfolio.</a:t>
            </a:r>
          </a:p>
          <a:p>
            <a:pPr marL="0" indent="0">
              <a:buNone/>
            </a:pPr>
            <a:r>
              <a:rPr lang="en-US" dirty="0">
                <a:solidFill>
                  <a:schemeClr val="accent4"/>
                </a:solidFill>
              </a:rPr>
              <a:t>[CLICK]</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313BF4A9-858F-4D59-9EF7-6963AF44619B}" type="slidenum">
              <a:rPr lang="en-US" smtClean="0"/>
              <a:pPr/>
              <a:t>3</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2024 Capital Group. All rights reserved.</a:t>
            </a:r>
          </a:p>
        </p:txBody>
      </p:sp>
    </p:spTree>
    <p:extLst>
      <p:ext uri="{BB962C8B-B14F-4D97-AF65-F5344CB8AC3E}">
        <p14:creationId xmlns:p14="http://schemas.microsoft.com/office/powerpoint/2010/main" val="218813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C183D7F6-B498-43B3-948B-1728B52AA6E4}">
                <adec:decorative xmlns:adec="http://schemas.microsoft.com/office/drawing/2017/decorative" val="1"/>
              </a:ext>
            </a:extLst>
          </p:cNvPr>
          <p:cNvSpPr>
            <a:spLocks noGrp="1" noRot="1" noChangeAspect="1"/>
          </p:cNvSpPr>
          <p:nvPr>
            <p:ph type="sldImg"/>
          </p:nvPr>
        </p:nvSpPr>
        <p:spPr>
          <a:xfrm>
            <a:off x="338138" y="979488"/>
            <a:ext cx="3414712" cy="1920875"/>
          </a:xfrm>
          <a:effectLst>
            <a:outerShdw blurRad="50800" dist="38100" dir="2700000" algn="tl" rotWithShape="0">
              <a:prstClr val="black">
                <a:alpha val="40000"/>
              </a:prstClr>
            </a:outerShdw>
          </a:effectLst>
        </p:spPr>
      </p:sp>
      <p:sp>
        <p:nvSpPr>
          <p:cNvPr id="3" name="Notes Placeholder 2"/>
          <p:cNvSpPr>
            <a:spLocks noGrp="1"/>
          </p:cNvSpPr>
          <p:nvPr>
            <p:ph type="body" idx="1"/>
          </p:nvPr>
        </p:nvSpPr>
        <p:spPr/>
        <p:txBody>
          <a:bodyPr/>
          <a:lstStyle/>
          <a:p>
            <a:r>
              <a:rPr lang="en-US" dirty="0"/>
              <a:t>Second reason: A target date fund is designed to be the only investment you need. </a:t>
            </a:r>
          </a:p>
          <a:p>
            <a:r>
              <a:rPr lang="en-US" dirty="0"/>
              <a:t>That’s because the investment mix changes from a more growth-oriented focus to a more income-oriented focus as the fund gets closer to its target date. This means you don’t have to worry about changing your investment strategy as long as your anticipated retirement date stays the same.</a:t>
            </a:r>
          </a:p>
          <a:p>
            <a:pPr marL="0" indent="0">
              <a:buNone/>
            </a:pPr>
            <a:r>
              <a:rPr lang="en-US" dirty="0">
                <a:solidFill>
                  <a:schemeClr val="accent4"/>
                </a:solidFill>
              </a:rPr>
              <a:t>[CLICK]</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313BF4A9-858F-4D59-9EF7-6963AF44619B}" type="slidenum">
              <a:rPr lang="en-US" smtClean="0"/>
              <a:pPr/>
              <a:t>4</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2024 Capital Group. All rights reserved.</a:t>
            </a:r>
          </a:p>
        </p:txBody>
      </p:sp>
    </p:spTree>
    <p:extLst>
      <p:ext uri="{BB962C8B-B14F-4D97-AF65-F5344CB8AC3E}">
        <p14:creationId xmlns:p14="http://schemas.microsoft.com/office/powerpoint/2010/main" val="1162298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C183D7F6-B498-43B3-948B-1728B52AA6E4}">
                <adec:decorative xmlns:adec="http://schemas.microsoft.com/office/drawing/2017/decorative" val="1"/>
              </a:ext>
            </a:extLst>
          </p:cNvPr>
          <p:cNvSpPr>
            <a:spLocks noGrp="1" noRot="1" noChangeAspect="1"/>
          </p:cNvSpPr>
          <p:nvPr>
            <p:ph type="sldImg"/>
          </p:nvPr>
        </p:nvSpPr>
        <p:spPr>
          <a:xfrm>
            <a:off x="338138" y="979488"/>
            <a:ext cx="3414712" cy="1920875"/>
          </a:xfrm>
          <a:effectLst>
            <a:outerShdw blurRad="50800" dist="38100" dir="2700000" algn="tl" rotWithShape="0">
              <a:prstClr val="black">
                <a:alpha val="40000"/>
              </a:prstClr>
            </a:outerShdw>
          </a:effectLst>
        </p:spPr>
      </p:sp>
      <p:sp>
        <p:nvSpPr>
          <p:cNvPr id="3" name="Notes Placeholder 2"/>
          <p:cNvSpPr>
            <a:spLocks noGrp="1"/>
          </p:cNvSpPr>
          <p:nvPr>
            <p:ph type="body" idx="1"/>
          </p:nvPr>
        </p:nvSpPr>
        <p:spPr/>
        <p:txBody>
          <a:bodyPr/>
          <a:lstStyle/>
          <a:p>
            <a:r>
              <a:rPr lang="en-US" dirty="0"/>
              <a:t>This chart, which is called a glide path, helps show how the investments in a target date fund change over time:</a:t>
            </a:r>
          </a:p>
          <a:p>
            <a:pPr marL="0" indent="0">
              <a:buNone/>
            </a:pPr>
            <a:r>
              <a:rPr lang="en-US" dirty="0">
                <a:solidFill>
                  <a:schemeClr val="accent4"/>
                </a:solidFill>
              </a:rPr>
              <a:t>[CLICK]</a:t>
            </a:r>
            <a:endParaRPr lang="en-US" dirty="0"/>
          </a:p>
          <a:p>
            <a:r>
              <a:rPr lang="en-US" dirty="0"/>
              <a:t>Moving left to right, you see that stocks play a larger role in each fund’s makeup or mix when the target retirement date is years away. That’s because stocks have potential for higher returns, but they’re also more vulnerable to market declines. </a:t>
            </a:r>
          </a:p>
          <a:p>
            <a:pPr marL="0" indent="0">
              <a:buNone/>
            </a:pPr>
            <a:r>
              <a:rPr lang="en-US" dirty="0">
                <a:solidFill>
                  <a:schemeClr val="accent4"/>
                </a:solidFill>
              </a:rPr>
              <a:t>[CLICK]</a:t>
            </a:r>
            <a:endParaRPr lang="en-US" dirty="0"/>
          </a:p>
          <a:p>
            <a:r>
              <a:rPr lang="en-US" dirty="0"/>
              <a:t>As you continue toward the target retirement date, which is the year that corresponds roughly to the year you intend to retire, and begin taking withdrawals, the mix gradually shifts to include more bonds. Bonds tend to rise and fall less dramatically than stocks, but typically don’t offer as much potential for growth.</a:t>
            </a:r>
          </a:p>
          <a:p>
            <a:r>
              <a:rPr lang="en-US" dirty="0"/>
              <a:t>This approach helps emphasize investment growth when you’re younger — when your investments can take on more market risk because you have time on your side — and this approach can help reduce the impact of market declines as you near retirement and start preparing to take retirement withdrawals.</a:t>
            </a:r>
          </a:p>
          <a:p>
            <a:pPr marL="0" indent="0">
              <a:buNone/>
            </a:pPr>
            <a:r>
              <a:rPr lang="en-US" dirty="0">
                <a:solidFill>
                  <a:schemeClr val="accent4"/>
                </a:solidFill>
              </a:rPr>
              <a:t>[CLICK]</a:t>
            </a:r>
            <a:endParaRPr lang="en-US" dirty="0"/>
          </a:p>
          <a:p>
            <a:r>
              <a:rPr lang="en-US" dirty="0"/>
              <a:t>Capital Group’s target date funds are also managed </a:t>
            </a:r>
            <a:r>
              <a:rPr lang="en-US" sz="1000" b="0" i="0" dirty="0">
                <a:effectLst/>
                <a:latin typeface="+mn-lt"/>
                <a:ea typeface="AvenirNext LT Com Regular" panose="020B0503020202020204" pitchFamily="34" charset="0"/>
                <a:cs typeface="AvenirNext LT Com Regular" panose="020B0503020202020204" pitchFamily="34" charset="0"/>
                <a:sym typeface="Avenir Next LT Com Regular"/>
              </a:rPr>
              <a:t>for approximately</a:t>
            </a:r>
            <a:r>
              <a:rPr lang="en-US" dirty="0"/>
              <a:t> 30 years beyond the target retirement date. So the allocation to bonds continues to increase through retirement, which can help provide a measure of protection during </a:t>
            </a:r>
            <a:r>
              <a:rPr lang="en-US" b="0" i="0" dirty="0">
                <a:solidFill>
                  <a:srgbClr val="222222"/>
                </a:solidFill>
                <a:effectLst/>
                <a:latin typeface="ProximaNova-Regular"/>
              </a:rPr>
              <a:t>stock </a:t>
            </a:r>
            <a:r>
              <a:rPr lang="en-US" dirty="0"/>
              <a:t>market declines. </a:t>
            </a:r>
          </a:p>
          <a:p>
            <a:pPr marL="0" indent="0">
              <a:buNone/>
            </a:pPr>
            <a:r>
              <a:rPr lang="en-US" dirty="0">
                <a:solidFill>
                  <a:schemeClr val="accent4"/>
                </a:solidFill>
              </a:rPr>
              <a:t>[CLICK]</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313BF4A9-858F-4D59-9EF7-6963AF44619B}" type="slidenum">
              <a:rPr lang="en-US" smtClean="0"/>
              <a:pPr/>
              <a:t>5</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2024 Capital Group. All rights reserved.</a:t>
            </a:r>
          </a:p>
        </p:txBody>
      </p:sp>
    </p:spTree>
    <p:extLst>
      <p:ext uri="{BB962C8B-B14F-4D97-AF65-F5344CB8AC3E}">
        <p14:creationId xmlns:p14="http://schemas.microsoft.com/office/powerpoint/2010/main" val="247564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C183D7F6-B498-43B3-948B-1728B52AA6E4}">
                <adec:decorative xmlns:adec="http://schemas.microsoft.com/office/drawing/2017/decorative" val="1"/>
              </a:ext>
            </a:extLst>
          </p:cNvPr>
          <p:cNvSpPr>
            <a:spLocks noGrp="1" noRot="1" noChangeAspect="1"/>
          </p:cNvSpPr>
          <p:nvPr>
            <p:ph type="sldImg"/>
          </p:nvPr>
        </p:nvSpPr>
        <p:spPr>
          <a:xfrm>
            <a:off x="338138" y="979488"/>
            <a:ext cx="3414712" cy="1920875"/>
          </a:xfrm>
          <a:effectLst>
            <a:outerShdw blurRad="50800" dist="38100" dir="2700000" algn="tl" rotWithShape="0">
              <a:prstClr val="black">
                <a:alpha val="40000"/>
              </a:prstClr>
            </a:outerShdw>
          </a:effectLst>
        </p:spPr>
      </p:sp>
      <p:sp>
        <p:nvSpPr>
          <p:cNvPr id="3" name="Notes Placeholder 2"/>
          <p:cNvSpPr>
            <a:spLocks noGrp="1"/>
          </p:cNvSpPr>
          <p:nvPr>
            <p:ph type="body" idx="1"/>
          </p:nvPr>
        </p:nvSpPr>
        <p:spPr/>
        <p:txBody>
          <a:bodyPr/>
          <a:lstStyle/>
          <a:p>
            <a:r>
              <a:rPr lang="en-US" b="0" i="0" dirty="0">
                <a:solidFill>
                  <a:srgbClr val="222222"/>
                </a:solidFill>
                <a:effectLst/>
                <a:latin typeface="ProximaNova-Regular"/>
              </a:rPr>
              <a:t>Third reason:</a:t>
            </a:r>
            <a:r>
              <a:rPr lang="en-US" dirty="0"/>
              <a:t> Getting started with a target date fund is easy because you simply choose the fund that corresponds roughly to the year you plan to retire.</a:t>
            </a:r>
          </a:p>
          <a:p>
            <a:r>
              <a:rPr lang="en-US" dirty="0"/>
              <a:t>Let me show you an example.</a:t>
            </a:r>
          </a:p>
          <a:p>
            <a:pPr marL="0" indent="0">
              <a:buNone/>
            </a:pPr>
            <a:r>
              <a:rPr lang="en-US" dirty="0">
                <a:solidFill>
                  <a:schemeClr val="accent4"/>
                </a:solidFill>
              </a:rPr>
              <a:t>[CLICK]</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313BF4A9-858F-4D59-9EF7-6963AF44619B}" type="slidenum">
              <a:rPr lang="en-US" smtClean="0"/>
              <a:pPr/>
              <a:t>6</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2024 Capital Group. All rights reserved.</a:t>
            </a:r>
          </a:p>
        </p:txBody>
      </p:sp>
    </p:spTree>
    <p:extLst>
      <p:ext uri="{BB962C8B-B14F-4D97-AF65-F5344CB8AC3E}">
        <p14:creationId xmlns:p14="http://schemas.microsoft.com/office/powerpoint/2010/main" val="3838937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C183D7F6-B498-43B3-948B-1728B52AA6E4}">
                <adec:decorative xmlns:adec="http://schemas.microsoft.com/office/drawing/2017/decorative" val="1"/>
              </a:ext>
            </a:extLst>
          </p:cNvPr>
          <p:cNvSpPr>
            <a:spLocks noGrp="1" noRot="1" noChangeAspect="1"/>
          </p:cNvSpPr>
          <p:nvPr>
            <p:ph type="sldImg"/>
          </p:nvPr>
        </p:nvSpPr>
        <p:spPr>
          <a:xfrm>
            <a:off x="338138" y="979488"/>
            <a:ext cx="3414712" cy="1920875"/>
          </a:xfrm>
          <a:effectLst>
            <a:outerShdw blurRad="50800" dist="38100" dir="2700000" algn="tl" rotWithShape="0">
              <a:prstClr val="black">
                <a:alpha val="40000"/>
              </a:prstClr>
            </a:outerShdw>
          </a:effectLst>
        </p:spPr>
      </p:sp>
      <p:sp>
        <p:nvSpPr>
          <p:cNvPr id="3" name="Notes Placeholder 2"/>
          <p:cNvSpPr>
            <a:spLocks noGrp="1"/>
          </p:cNvSpPr>
          <p:nvPr>
            <p:ph type="body" idx="1"/>
          </p:nvPr>
        </p:nvSpPr>
        <p:spPr/>
        <p:txBody>
          <a:bodyPr/>
          <a:lstStyle/>
          <a:p>
            <a:pPr marL="0" indent="0">
              <a:buNone/>
            </a:pPr>
            <a:r>
              <a:rPr lang="en-US" dirty="0">
                <a:solidFill>
                  <a:schemeClr val="accent4"/>
                </a:solidFill>
              </a:rPr>
              <a:t>[CLICK]</a:t>
            </a:r>
            <a:endParaRPr lang="en-US" dirty="0"/>
          </a:p>
          <a:p>
            <a:r>
              <a:rPr lang="en-US" dirty="0"/>
              <a:t>Start with your birth year. Let’s use 1981 as an example.</a:t>
            </a:r>
          </a:p>
          <a:p>
            <a:pPr marL="0" indent="0">
              <a:buNone/>
            </a:pPr>
            <a:r>
              <a:rPr lang="en-US" dirty="0">
                <a:solidFill>
                  <a:schemeClr val="accent4"/>
                </a:solidFill>
              </a:rPr>
              <a:t>[CLICK]</a:t>
            </a:r>
            <a:endParaRPr lang="en-US" dirty="0"/>
          </a:p>
          <a:p>
            <a:r>
              <a:rPr lang="en-US" dirty="0"/>
              <a:t>Then determine what age you expect to retire. This is age 65 for many investors, but may be different for you.</a:t>
            </a:r>
          </a:p>
          <a:p>
            <a:pPr marL="0" indent="0">
              <a:buNone/>
            </a:pPr>
            <a:r>
              <a:rPr lang="en-US" dirty="0">
                <a:solidFill>
                  <a:schemeClr val="accent4"/>
                </a:solidFill>
              </a:rPr>
              <a:t>[CLICK]</a:t>
            </a:r>
            <a:r>
              <a:rPr lang="en-US" dirty="0"/>
              <a:t> </a:t>
            </a:r>
          </a:p>
          <a:p>
            <a:r>
              <a:rPr lang="en-US" dirty="0"/>
              <a:t>Add your birth year and the age you plan to retire to get your approximate retirement year.  </a:t>
            </a:r>
            <a:br>
              <a:rPr lang="en-US" dirty="0"/>
            </a:br>
            <a:r>
              <a:rPr lang="en-US" dirty="0"/>
              <a:t>In this example, that would be 2046.</a:t>
            </a:r>
          </a:p>
          <a:p>
            <a:pPr marL="0" indent="0">
              <a:buNone/>
            </a:pPr>
            <a:r>
              <a:rPr lang="en-US" dirty="0">
                <a:solidFill>
                  <a:schemeClr val="accent4"/>
                </a:solidFill>
              </a:rPr>
              <a:t>[CLICK]</a:t>
            </a:r>
            <a:endParaRPr lang="en-US" dirty="0"/>
          </a:p>
          <a:p>
            <a:r>
              <a:rPr lang="en-US" dirty="0"/>
              <a:t>Then choose the target date fund </a:t>
            </a:r>
            <a:r>
              <a:rPr lang="en-US" sz="1000" b="0" i="0" dirty="0">
                <a:effectLst/>
                <a:latin typeface="+mn-lt"/>
                <a:ea typeface="AvenirNext LT Com Regular" panose="020B0503020202020204" pitchFamily="34" charset="0"/>
                <a:cs typeface="AvenirNext LT Com Regular" panose="020B0503020202020204" pitchFamily="34" charset="0"/>
                <a:sym typeface="Avenir Next LT Com Regular"/>
              </a:rPr>
              <a:t>that corresponds roughly </a:t>
            </a:r>
            <a:r>
              <a:rPr lang="en-US" dirty="0"/>
              <a:t>to your retirement year. </a:t>
            </a:r>
          </a:p>
          <a:p>
            <a:r>
              <a:rPr lang="en-US" dirty="0"/>
              <a:t>That’s it! You just chose your target date fund. As we saw earlier, that single fund choice</a:t>
            </a:r>
            <a:br>
              <a:rPr lang="en-US" dirty="0"/>
            </a:br>
            <a:r>
              <a:rPr lang="en-US" dirty="0"/>
              <a:t>gives you a broad mix of investments that changes over time to help you pursue your retirement</a:t>
            </a:r>
            <a:br>
              <a:rPr lang="en-US" dirty="0"/>
            </a:br>
            <a:r>
              <a:rPr lang="en-US" dirty="0"/>
              <a:t>goals. Plus, each fund may be professionally managed for </a:t>
            </a:r>
            <a:r>
              <a:rPr lang="en-US" sz="1000" b="0" i="0" dirty="0">
                <a:effectLst/>
                <a:latin typeface="+mn-lt"/>
                <a:ea typeface="AvenirNext LT Com Regular" panose="020B0503020202020204" pitchFamily="34" charset="0"/>
                <a:cs typeface="AvenirNext LT Com Regular" panose="020B0503020202020204" pitchFamily="34" charset="0"/>
                <a:sym typeface="Avenir Next LT Com Regular"/>
              </a:rPr>
              <a:t>approximately</a:t>
            </a:r>
            <a:r>
              <a:rPr lang="en-US" dirty="0"/>
              <a:t> 30 years beyond the target date so you can continue to use your fund well into retirement.</a:t>
            </a:r>
          </a:p>
          <a:p>
            <a:pPr marL="0" indent="0">
              <a:buNone/>
            </a:pPr>
            <a:r>
              <a:rPr lang="en-US" dirty="0">
                <a:solidFill>
                  <a:schemeClr val="accent4"/>
                </a:solidFill>
              </a:rPr>
              <a:t>[CLICK]</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313BF4A9-858F-4D59-9EF7-6963AF44619B}" type="slidenum">
              <a:rPr lang="en-US" smtClean="0"/>
              <a:pPr/>
              <a:t>7</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2024 Capital Group. All rights reserved.</a:t>
            </a:r>
          </a:p>
        </p:txBody>
      </p:sp>
    </p:spTree>
    <p:extLst>
      <p:ext uri="{BB962C8B-B14F-4D97-AF65-F5344CB8AC3E}">
        <p14:creationId xmlns:p14="http://schemas.microsoft.com/office/powerpoint/2010/main" val="4238407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C183D7F6-B498-43B3-948B-1728B52AA6E4}">
                <adec:decorative xmlns:adec="http://schemas.microsoft.com/office/drawing/2017/decorative" val="1"/>
              </a:ext>
            </a:extLst>
          </p:cNvPr>
          <p:cNvSpPr>
            <a:spLocks noGrp="1" noRot="1" noChangeAspect="1"/>
          </p:cNvSpPr>
          <p:nvPr>
            <p:ph type="sldImg"/>
          </p:nvPr>
        </p:nvSpPr>
        <p:spPr>
          <a:xfrm>
            <a:off x="338138" y="979488"/>
            <a:ext cx="3414712" cy="1920875"/>
          </a:xfrm>
        </p:spPr>
      </p:sp>
      <p:sp>
        <p:nvSpPr>
          <p:cNvPr id="3" name="Notes Placeholder 2"/>
          <p:cNvSpPr>
            <a:spLocks noGrp="1"/>
          </p:cNvSpPr>
          <p:nvPr>
            <p:ph type="body" idx="1"/>
          </p:nvPr>
        </p:nvSpPr>
        <p:spPr/>
        <p:txBody>
          <a:bodyPr/>
          <a:lstStyle/>
          <a:p>
            <a:r>
              <a:rPr lang="en-US" dirty="0"/>
              <a:t>Not all investment managers or target date series are created equal. Let’s talk about just a few things that help set Capital Group apart from the rest.</a:t>
            </a:r>
          </a:p>
          <a:p>
            <a:pPr marL="0" indent="0">
              <a:buNone/>
            </a:pPr>
            <a:r>
              <a:rPr lang="en-US" dirty="0">
                <a:solidFill>
                  <a:schemeClr val="accent4"/>
                </a:solidFill>
              </a:rPr>
              <a:t>[CLICK]</a:t>
            </a:r>
            <a:endParaRPr lang="en-US" dirty="0"/>
          </a:p>
          <a:p>
            <a:r>
              <a:rPr lang="en-US" dirty="0"/>
              <a:t>Capital Group is one of the nation’s largest investment managers. For </a:t>
            </a:r>
            <a:r>
              <a:rPr lang="en-US" sz="1000" b="0" i="0" dirty="0">
                <a:effectLst/>
                <a:latin typeface="+mn-lt"/>
                <a:ea typeface="AvenirNext LT Com Regular" panose="020B0503020202020204" pitchFamily="34" charset="0"/>
                <a:cs typeface="AvenirNext LT Com Regular" panose="020B0503020202020204" pitchFamily="34" charset="0"/>
                <a:sym typeface="Avenir Next LT Com Regular"/>
              </a:rPr>
              <a:t>more than 90 </a:t>
            </a:r>
            <a:r>
              <a:rPr lang="en-US" dirty="0"/>
              <a:t>years, the firm has been pursuing superior outcomes for long-term investors like you.</a:t>
            </a:r>
          </a:p>
          <a:p>
            <a:pPr marL="0" indent="0">
              <a:buNone/>
            </a:pPr>
            <a:r>
              <a:rPr lang="en-US" dirty="0">
                <a:solidFill>
                  <a:schemeClr val="accent4"/>
                </a:solidFill>
              </a:rPr>
              <a:t>[CLICK]</a:t>
            </a:r>
            <a:endParaRPr lang="en-US" dirty="0"/>
          </a:p>
          <a:p>
            <a:r>
              <a:rPr lang="en-US" dirty="0"/>
              <a:t>The funds in the series </a:t>
            </a:r>
            <a:r>
              <a:rPr lang="en-US" sz="1000" b="0" i="0" dirty="0">
                <a:effectLst/>
                <a:latin typeface="+mn-lt"/>
                <a:ea typeface="AvenirNext LT Com Regular" panose="020B0503020202020204" pitchFamily="34" charset="0"/>
                <a:cs typeface="AvenirNext LT Com Regular" panose="020B0503020202020204" pitchFamily="34" charset="0"/>
                <a:sym typeface="Avenir Next LT Com Regular"/>
              </a:rPr>
              <a:t>are </a:t>
            </a:r>
            <a:r>
              <a:rPr lang="en-US" dirty="0"/>
              <a:t>monitored by the Target Date Solutions Committee, a team of </a:t>
            </a:r>
            <a:r>
              <a:rPr lang="en-US" sz="1000" b="0" i="0" dirty="0">
                <a:effectLst/>
                <a:latin typeface="+mn-lt"/>
                <a:ea typeface="AvenirNext LT Com Regular" panose="020B0503020202020204" pitchFamily="34" charset="0"/>
                <a:cs typeface="AvenirNext LT Com Regular" panose="020B0503020202020204" pitchFamily="34" charset="0"/>
                <a:sym typeface="Avenir Next LT Com Regular"/>
              </a:rPr>
              <a:t>seasoned</a:t>
            </a:r>
            <a:r>
              <a:rPr lang="en-US" dirty="0"/>
              <a:t> investment professionals with diverse backgrounds. With an average of 30 years of investment industry experience (as of December 31, 2024), they review and adjust the investment mix of each target date fund.</a:t>
            </a:r>
          </a:p>
          <a:p>
            <a:pPr marL="0" indent="0">
              <a:buNone/>
            </a:pPr>
            <a:r>
              <a:rPr lang="en-US" dirty="0">
                <a:solidFill>
                  <a:schemeClr val="accent4"/>
                </a:solidFill>
              </a:rPr>
              <a:t>[CLICK]</a:t>
            </a: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313BF4A9-858F-4D59-9EF7-6963AF44619B}" type="slidenum">
              <a:rPr lang="en-US" smtClean="0"/>
              <a:pPr/>
              <a:t>8</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2024 Capital Group. All rights reserved.</a:t>
            </a:r>
          </a:p>
        </p:txBody>
      </p:sp>
    </p:spTree>
    <p:extLst>
      <p:ext uri="{BB962C8B-B14F-4D97-AF65-F5344CB8AC3E}">
        <p14:creationId xmlns:p14="http://schemas.microsoft.com/office/powerpoint/2010/main" val="3365303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it’s time for you to plant a seed for your future by saving for retirement. </a:t>
            </a:r>
          </a:p>
          <a:p>
            <a:r>
              <a:rPr lang="en-US" dirty="0"/>
              <a:t>As you’ve seen today, Capital Group target date funds can make it easy to get started: </a:t>
            </a:r>
          </a:p>
          <a:p>
            <a:pPr lvl="1">
              <a:buFont typeface="AvenirNext LT Com Regular" panose="020B0503020202020204" pitchFamily="34" charset="0"/>
              <a:buChar char="–"/>
            </a:pPr>
            <a:r>
              <a:rPr lang="en-US" sz="1000" dirty="0"/>
              <a:t>They take the uncertainty out of choosing investments. With a single fund, you actually get a wide range of investment types to help balance market risk and growth.</a:t>
            </a:r>
          </a:p>
          <a:p>
            <a:pPr lvl="1">
              <a:buFont typeface="AvenirNext LT Com Regular" panose="020B0503020202020204" pitchFamily="34" charset="0"/>
              <a:buChar char="–"/>
            </a:pPr>
            <a:r>
              <a:rPr lang="en-US" sz="1000" dirty="0"/>
              <a:t>With a diverse investment mix that automatically changes over time, a target date fund is designed to be the only retirement investment you need.</a:t>
            </a:r>
          </a:p>
          <a:p>
            <a:pPr lvl="1">
              <a:buFont typeface="AvenirNext LT Com Regular" panose="020B0503020202020204" pitchFamily="34" charset="0"/>
              <a:buChar char="–"/>
            </a:pPr>
            <a:r>
              <a:rPr lang="en-US" sz="1000" dirty="0"/>
              <a:t>It’s easy to choose your fund based on your approximate retirement year.</a:t>
            </a:r>
          </a:p>
          <a:p>
            <a:pPr lvl="1">
              <a:buFont typeface="AvenirNext LT Com Regular" panose="020B0503020202020204" pitchFamily="34" charset="0"/>
              <a:buChar char="–"/>
            </a:pPr>
            <a:r>
              <a:rPr lang="en-US" sz="1000" dirty="0"/>
              <a:t>Capital Group emphasizes professional investment management </a:t>
            </a:r>
            <a:r>
              <a:rPr lang="en-US" dirty="0"/>
              <a:t>and has</a:t>
            </a:r>
            <a:r>
              <a:rPr lang="en-US" sz="1000" dirty="0"/>
              <a:t> a commitment to low fees.</a:t>
            </a:r>
          </a:p>
          <a:p>
            <a:r>
              <a:rPr lang="en-US" dirty="0"/>
              <a:t>For more information about Capital Group target date funds, please visit your plan’s website or contact your human resources representative. </a:t>
            </a:r>
          </a:p>
          <a:p>
            <a:pPr marL="0" indent="0">
              <a:buNone/>
            </a:pPr>
            <a:r>
              <a:rPr lang="en-US" dirty="0">
                <a:solidFill>
                  <a:schemeClr val="accent4"/>
                </a:solidFill>
              </a:rPr>
              <a:t>[CLICK]</a:t>
            </a:r>
          </a:p>
          <a:p>
            <a:endParaRPr lang="en-US" dirty="0"/>
          </a:p>
          <a:p>
            <a:endParaRPr lang="en-US" dirty="0"/>
          </a:p>
        </p:txBody>
      </p:sp>
      <p:sp>
        <p:nvSpPr>
          <p:cNvPr id="4" name="Footer Placeholder 3"/>
          <p:cNvSpPr>
            <a:spLocks noGrp="1"/>
          </p:cNvSpPr>
          <p:nvPr>
            <p:ph type="ftr" sz="quarter" idx="4"/>
          </p:nvPr>
        </p:nvSpPr>
        <p:spPr/>
        <p:txBody>
          <a:bodyPr/>
          <a:lstStyle/>
          <a:p>
            <a:r>
              <a:rPr lang="en-US"/>
              <a:t>© Capital Group. All rights reserved.</a:t>
            </a:r>
            <a:endParaRPr lang="en-US" dirty="0"/>
          </a:p>
        </p:txBody>
      </p:sp>
      <p:sp>
        <p:nvSpPr>
          <p:cNvPr id="5" name="Slide Number Placeholder 4"/>
          <p:cNvSpPr>
            <a:spLocks noGrp="1"/>
          </p:cNvSpPr>
          <p:nvPr>
            <p:ph type="sldNum" sz="quarter" idx="5"/>
          </p:nvPr>
        </p:nvSpPr>
        <p:spPr/>
        <p:txBody>
          <a:bodyPr/>
          <a:lstStyle/>
          <a:p>
            <a:fld id="{313BF4A9-858F-4D59-9EF7-6963AF44619B}" type="slidenum">
              <a:rPr lang="en-US" smtClean="0"/>
              <a:pPr/>
              <a:t>9</a:t>
            </a:fld>
            <a:endParaRPr lang="en-US"/>
          </a:p>
        </p:txBody>
      </p:sp>
    </p:spTree>
    <p:extLst>
      <p:ext uri="{BB962C8B-B14F-4D97-AF65-F5344CB8AC3E}">
        <p14:creationId xmlns:p14="http://schemas.microsoft.com/office/powerpoint/2010/main" val="1285371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nk hedge">
    <p:spTree>
      <p:nvGrpSpPr>
        <p:cNvPr id="1" name=""/>
        <p:cNvGrpSpPr/>
        <p:nvPr/>
      </p:nvGrpSpPr>
      <p:grpSpPr>
        <a:xfrm>
          <a:off x="0" y="0"/>
          <a:ext cx="0" cy="0"/>
          <a:chOff x="0" y="0"/>
          <a:chExt cx="0" cy="0"/>
        </a:xfrm>
      </p:grpSpPr>
      <p:sp>
        <p:nvSpPr>
          <p:cNvPr id="42" name="Slide Number"/>
          <p:cNvSpPr txBox="1">
            <a:spLocks noGrp="1"/>
          </p:cNvSpPr>
          <p:nvPr>
            <p:ph type="sldNum" sz="quarter" idx="2"/>
          </p:nvPr>
        </p:nvSpPr>
        <p:spPr>
          <a:xfrm>
            <a:off x="10908857" y="6400800"/>
            <a:ext cx="711647" cy="126509"/>
          </a:xfrm>
          <a:prstGeom prst="rect">
            <a:avLst/>
          </a:prstGeom>
        </p:spPr>
        <p:txBody>
          <a:bodyPr/>
          <a:lstStyle>
            <a:lvl1pPr>
              <a:defRPr>
                <a:solidFill>
                  <a:srgbClr val="7D726D"/>
                </a:solidFill>
                <a:latin typeface="+mn-lt"/>
              </a:defRPr>
            </a:lvl1pPr>
          </a:lstStyle>
          <a:p>
            <a:fld id="{86CB4B4D-7CA3-9044-876B-883B54F8677D}" type="slidenum">
              <a:rPr lang="en-US" smtClean="0"/>
              <a:pPr/>
              <a:t>‹#›</a:t>
            </a:fld>
            <a:endParaRPr lang="en-US"/>
          </a:p>
        </p:txBody>
      </p:sp>
      <p:sp>
        <p:nvSpPr>
          <p:cNvPr id="12" name="© The Capital Group Companies, Inc.">
            <a:extLst>
              <a:ext uri="{C183D7F6-B498-43B3-948B-1728B52AA6E4}">
                <adec:decorative xmlns:adec="http://schemas.microsoft.com/office/drawing/2017/decorative" val="1"/>
              </a:ext>
            </a:extLst>
          </p:cNvPr>
          <p:cNvSpPr txBox="1"/>
          <p:nvPr userDrawn="1"/>
        </p:nvSpPr>
        <p:spPr>
          <a:xfrm>
            <a:off x="571500" y="6400710"/>
            <a:ext cx="1962076" cy="12650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5E5E5E"/>
                </a:solidFill>
              </a:defRPr>
            </a:lvl1pPr>
          </a:lstStyle>
          <a:p>
            <a:r>
              <a:rPr lang="en-US" sz="800" dirty="0">
                <a:solidFill>
                  <a:srgbClr val="7D726D"/>
                </a:solidFill>
                <a:latin typeface="+mn-lt"/>
              </a:rPr>
              <a:t>© 2025 Capital Group. All rights reserved.</a:t>
            </a:r>
            <a:endParaRPr sz="800" dirty="0">
              <a:solidFill>
                <a:srgbClr val="7D726D"/>
              </a:solidFill>
              <a:latin typeface="+mn-lt"/>
            </a:endParaRPr>
          </a:p>
        </p:txBody>
      </p:sp>
      <p:sp>
        <p:nvSpPr>
          <p:cNvPr id="10" name="TextBox 9"/>
          <p:cNvSpPr txBox="1"/>
          <p:nvPr userDrawn="1"/>
        </p:nvSpPr>
        <p:spPr>
          <a:xfrm>
            <a:off x="1656748" y="3121224"/>
            <a:ext cx="8901112" cy="615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457200" rtl="0" fontAlgn="auto" latinLnBrk="0" hangingPunct="0">
              <a:lnSpc>
                <a:spcPts val="24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AvenirNext LT Com Regular" panose="020B0503020202020204" pitchFamily="34" charset="0"/>
                <a:ea typeface="Avenir Next LT Com Regular"/>
                <a:cs typeface="Avenir Next LT Com Regular"/>
                <a:sym typeface="Avenir Next LT Com Regular"/>
              </a:rPr>
              <a:t>Investments are not FDIC-insured, nor are they deposits of or guaranteed by a bank or any other entity, so they may lose value.</a:t>
            </a:r>
          </a:p>
        </p:txBody>
      </p:sp>
    </p:spTree>
    <p:extLst>
      <p:ext uri="{BB962C8B-B14F-4D97-AF65-F5344CB8AC3E}">
        <p14:creationId xmlns:p14="http://schemas.microsoft.com/office/powerpoint/2010/main" val="240571459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FORMAL Quote">
    <p:bg>
      <p:bgPr>
        <a:gradFill>
          <a:gsLst>
            <a:gs pos="15000">
              <a:srgbClr val="00294B"/>
            </a:gs>
            <a:gs pos="100000">
              <a:schemeClr val="accent1"/>
            </a:gs>
          </a:gsLst>
          <a:lin ang="19200000" scaled="0"/>
        </a:gradFill>
        <a:effectLst/>
      </p:bgPr>
    </p:bg>
    <p:spTree>
      <p:nvGrpSpPr>
        <p:cNvPr id="1" name=""/>
        <p:cNvGrpSpPr/>
        <p:nvPr/>
      </p:nvGrpSpPr>
      <p:grpSpPr>
        <a:xfrm>
          <a:off x="0" y="0"/>
          <a:ext cx="0" cy="0"/>
          <a:chOff x="0" y="0"/>
          <a:chExt cx="0" cy="0"/>
        </a:xfrm>
      </p:grpSpPr>
      <p:sp>
        <p:nvSpPr>
          <p:cNvPr id="580" name="Body Level One…"/>
          <p:cNvSpPr txBox="1">
            <a:spLocks noGrp="1"/>
          </p:cNvSpPr>
          <p:nvPr>
            <p:ph type="body" idx="1"/>
          </p:nvPr>
        </p:nvSpPr>
        <p:spPr>
          <a:xfrm>
            <a:off x="522655" y="457423"/>
            <a:ext cx="9702957" cy="4724636"/>
          </a:xfrm>
          <a:prstGeom prst="rect">
            <a:avLst/>
          </a:prstGeom>
        </p:spPr>
        <p:txBody>
          <a:bodyPr/>
          <a:lstStyle>
            <a:lvl1pPr marL="266700" indent="-266700">
              <a:lnSpc>
                <a:spcPct val="100000"/>
              </a:lnSpc>
              <a:defRPr sz="6000" b="0">
                <a:solidFill>
                  <a:srgbClr val="FFFFFF"/>
                </a:solidFill>
                <a:latin typeface="+mn-lt"/>
                <a:ea typeface="+mn-ea"/>
                <a:cs typeface="+mn-cs"/>
                <a:sym typeface="Avenir Next LT Com Demi"/>
              </a:defRPr>
            </a:lvl1pPr>
            <a:lvl2pPr marL="266700" indent="-152400">
              <a:lnSpc>
                <a:spcPct val="100000"/>
              </a:lnSpc>
              <a:defRPr sz="6000" b="0">
                <a:solidFill>
                  <a:srgbClr val="FFFFFF"/>
                </a:solidFill>
                <a:latin typeface="+mn-lt"/>
                <a:ea typeface="+mn-ea"/>
                <a:cs typeface="+mn-cs"/>
                <a:sym typeface="Avenir Next LT Com Demi"/>
              </a:defRPr>
            </a:lvl2pPr>
            <a:lvl3pPr marL="266700" indent="-38100">
              <a:lnSpc>
                <a:spcPct val="100000"/>
              </a:lnSpc>
              <a:defRPr sz="6000" b="0">
                <a:solidFill>
                  <a:srgbClr val="FFFFFF"/>
                </a:solidFill>
                <a:latin typeface="+mn-lt"/>
                <a:ea typeface="+mn-ea"/>
                <a:cs typeface="+mn-cs"/>
                <a:sym typeface="Avenir Next LT Com Demi"/>
              </a:defRPr>
            </a:lvl3pPr>
            <a:lvl4pPr marL="266700" indent="76200">
              <a:lnSpc>
                <a:spcPct val="100000"/>
              </a:lnSpc>
              <a:defRPr sz="6000" b="0">
                <a:solidFill>
                  <a:srgbClr val="FFFFFF"/>
                </a:solidFill>
                <a:latin typeface="+mn-lt"/>
                <a:ea typeface="+mn-ea"/>
                <a:cs typeface="+mn-cs"/>
                <a:sym typeface="Avenir Next LT Com Demi"/>
              </a:defRPr>
            </a:lvl4pPr>
            <a:lvl5pPr marL="266700" indent="190500">
              <a:lnSpc>
                <a:spcPct val="100000"/>
              </a:lnSpc>
              <a:defRPr sz="6000" b="0">
                <a:solidFill>
                  <a:srgbClr val="FFFFFF"/>
                </a:solidFill>
                <a:latin typeface="+mn-lt"/>
                <a:ea typeface="+mn-ea"/>
                <a:cs typeface="+mn-cs"/>
                <a:sym typeface="Avenir Next LT Com Demi"/>
              </a:defRPr>
            </a:lvl5pPr>
          </a:lstStyle>
          <a:p>
            <a:r>
              <a:t>Body Level One</a:t>
            </a:r>
          </a:p>
          <a:p>
            <a:pPr lvl="1"/>
            <a:r>
              <a:t>Body Level Two</a:t>
            </a:r>
          </a:p>
          <a:p>
            <a:pPr lvl="2"/>
            <a:r>
              <a:t>Body Level Three</a:t>
            </a:r>
          </a:p>
          <a:p>
            <a:pPr lvl="3"/>
            <a:r>
              <a:t>Body Level Four</a:t>
            </a:r>
          </a:p>
          <a:p>
            <a:pPr lvl="4"/>
            <a:r>
              <a:t>Body Level Five</a:t>
            </a:r>
          </a:p>
        </p:txBody>
      </p:sp>
      <p:sp>
        <p:nvSpPr>
          <p:cNvPr id="581" name="Slide Number"/>
          <p:cNvSpPr txBox="1">
            <a:spLocks noGrp="1"/>
          </p:cNvSpPr>
          <p:nvPr>
            <p:ph type="sldNum" sz="quarter" idx="2"/>
          </p:nvPr>
        </p:nvSpPr>
        <p:spPr>
          <a:xfrm>
            <a:off x="10908857" y="6400800"/>
            <a:ext cx="711647" cy="126509"/>
          </a:xfrm>
          <a:prstGeom prst="rect">
            <a:avLst/>
          </a:prstGeom>
        </p:spPr>
        <p:txBody>
          <a:bodyPr/>
          <a:lstStyle>
            <a:lvl1pPr>
              <a:defRPr>
                <a:solidFill>
                  <a:srgbClr val="FFFFFF"/>
                </a:solidFill>
                <a:latin typeface="+mn-lt"/>
              </a:defRPr>
            </a:lvl1pPr>
          </a:lstStyle>
          <a:p>
            <a:fld id="{86CB4B4D-7CA3-9044-876B-883B54F8677D}" type="slidenum">
              <a:rPr lang="en-US" smtClean="0"/>
              <a:pPr/>
              <a:t>‹#›</a:t>
            </a:fld>
            <a:endParaRPr lang="en-US"/>
          </a:p>
        </p:txBody>
      </p:sp>
      <p:sp>
        <p:nvSpPr>
          <p:cNvPr id="582" name="Firstname Lastname"/>
          <p:cNvSpPr txBox="1">
            <a:spLocks noGrp="1"/>
          </p:cNvSpPr>
          <p:nvPr>
            <p:ph type="body" sz="quarter" idx="13"/>
          </p:nvPr>
        </p:nvSpPr>
        <p:spPr>
          <a:xfrm>
            <a:off x="571500" y="5410281"/>
            <a:ext cx="5408638" cy="230832"/>
          </a:xfrm>
          <a:prstGeom prst="rect">
            <a:avLst/>
          </a:prstGeom>
        </p:spPr>
        <p:txBody>
          <a:bodyPr>
            <a:spAutoFit/>
          </a:bodyPr>
          <a:lstStyle>
            <a:lvl1pPr>
              <a:lnSpc>
                <a:spcPct val="100000"/>
              </a:lnSpc>
              <a:spcBef>
                <a:spcPts val="0"/>
              </a:spcBef>
              <a:defRPr sz="1500" b="1">
                <a:solidFill>
                  <a:srgbClr val="FFFFFF"/>
                </a:solidFill>
                <a:latin typeface="+mn-lt"/>
                <a:ea typeface="+mn-ea"/>
                <a:cs typeface="+mn-cs"/>
                <a:sym typeface="Avenir Next LT Com Demi"/>
              </a:defRPr>
            </a:lvl1pPr>
          </a:lstStyle>
          <a:p>
            <a:r>
              <a:t>Firstname Lastname</a:t>
            </a:r>
          </a:p>
        </p:txBody>
      </p:sp>
      <p:sp>
        <p:nvSpPr>
          <p:cNvPr id="583" name="Title"/>
          <p:cNvSpPr txBox="1">
            <a:spLocks noGrp="1"/>
          </p:cNvSpPr>
          <p:nvPr>
            <p:ph type="body" sz="quarter" idx="14"/>
          </p:nvPr>
        </p:nvSpPr>
        <p:spPr>
          <a:xfrm>
            <a:off x="571500" y="5658484"/>
            <a:ext cx="5408638" cy="230832"/>
          </a:xfrm>
          <a:prstGeom prst="rect">
            <a:avLst/>
          </a:prstGeom>
        </p:spPr>
        <p:txBody>
          <a:bodyPr>
            <a:spAutoFit/>
          </a:bodyPr>
          <a:lstStyle>
            <a:lvl1pPr>
              <a:lnSpc>
                <a:spcPct val="100000"/>
              </a:lnSpc>
              <a:spcBef>
                <a:spcPts val="0"/>
              </a:spcBef>
              <a:defRPr sz="1500">
                <a:solidFill>
                  <a:srgbClr val="FFFFFF"/>
                </a:solidFill>
              </a:defRPr>
            </a:lvl1pPr>
          </a:lstStyle>
          <a:p>
            <a:r>
              <a:t>Title</a:t>
            </a:r>
          </a:p>
        </p:txBody>
      </p:sp>
      <p:sp>
        <p:nvSpPr>
          <p:cNvPr id="585" name="Footnotes"/>
          <p:cNvSpPr txBox="1">
            <a:spLocks noGrp="1"/>
          </p:cNvSpPr>
          <p:nvPr>
            <p:ph type="body" sz="quarter" idx="15"/>
          </p:nvPr>
        </p:nvSpPr>
        <p:spPr>
          <a:xfrm>
            <a:off x="571500" y="6111564"/>
            <a:ext cx="7289800" cy="135422"/>
          </a:xfrm>
          <a:prstGeom prst="rect">
            <a:avLst/>
          </a:prstGeom>
        </p:spPr>
        <p:txBody>
          <a:bodyPr anchor="b">
            <a:spAutoFit/>
          </a:bodyPr>
          <a:lstStyle>
            <a:lvl1pPr>
              <a:lnSpc>
                <a:spcPct val="110000"/>
              </a:lnSpc>
              <a:spcBef>
                <a:spcPts val="600"/>
              </a:spcBef>
              <a:defRPr sz="800">
                <a:solidFill>
                  <a:srgbClr val="FFFFFF"/>
                </a:solidFill>
                <a:latin typeface="+mn-lt"/>
              </a:defRPr>
            </a:lvl1pPr>
          </a:lstStyle>
          <a:p>
            <a:r>
              <a:t>Footnotes</a:t>
            </a:r>
          </a:p>
        </p:txBody>
      </p:sp>
      <p:sp>
        <p:nvSpPr>
          <p:cNvPr id="586" name="© The Capital Group Companies, Inc.">
            <a:extLst>
              <a:ext uri="{C183D7F6-B498-43B3-948B-1728B52AA6E4}">
                <adec:decorative xmlns:adec="http://schemas.microsoft.com/office/drawing/2017/decorative" val="1"/>
              </a:ext>
            </a:extLst>
          </p:cNvPr>
          <p:cNvSpPr txBox="1"/>
          <p:nvPr/>
        </p:nvSpPr>
        <p:spPr>
          <a:xfrm>
            <a:off x="571500" y="6400710"/>
            <a:ext cx="1962076" cy="12650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FFFFFF">
                    <a:alpha val="75000"/>
                  </a:srgbClr>
                </a:solidFill>
              </a:defRPr>
            </a:lvl1pPr>
          </a:lstStyle>
          <a:p>
            <a:r>
              <a:rPr lang="en-US" sz="800" dirty="0">
                <a:latin typeface="+mn-lt"/>
              </a:rPr>
              <a:t>© 2025 Capital Group. All rights reserved.</a:t>
            </a:r>
            <a:endParaRPr sz="800" dirty="0">
              <a:latin typeface="+mn-lt"/>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descr="This is an image of two adults embracing a child.">
            <a:extLst>
              <a:ext uri="{FF2B5EF4-FFF2-40B4-BE49-F238E27FC236}">
                <a16:creationId xmlns:a16="http://schemas.microsoft.com/office/drawing/2014/main" id="{8AAA3856-9843-5EE5-A14F-DA08E7E49A9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 The Capital Group Companies, Inc.">
            <a:extLst>
              <a:ext uri="{FF2B5EF4-FFF2-40B4-BE49-F238E27FC236}">
                <a16:creationId xmlns:a16="http://schemas.microsoft.com/office/drawing/2014/main" id="{A5DE674C-22B9-7CD8-78D4-E4EC86FBA5E5}"/>
              </a:ext>
              <a:ext uri="{C183D7F6-B498-43B3-948B-1728B52AA6E4}">
                <adec:decorative xmlns:adec="http://schemas.microsoft.com/office/drawing/2017/decorative" val="0"/>
              </a:ext>
            </a:extLst>
          </p:cNvPr>
          <p:cNvSpPr txBox="1"/>
          <p:nvPr userDrawn="1"/>
        </p:nvSpPr>
        <p:spPr>
          <a:xfrm>
            <a:off x="571500" y="6400710"/>
            <a:ext cx="1962076" cy="12650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a:lnSpc>
                <a:spcPct val="110000"/>
              </a:lnSpc>
              <a:spcBef>
                <a:spcPts val="1200"/>
              </a:spcBef>
              <a:defRPr sz="1600">
                <a:solidFill>
                  <a:srgbClr val="FFFFFF">
                    <a:alpha val="75000"/>
                  </a:srgbClr>
                </a:solidFill>
              </a:defRPr>
            </a:lvl1pPr>
          </a:lstStyle>
          <a:p>
            <a:r>
              <a:rPr lang="en-US" sz="800" dirty="0">
                <a:latin typeface="+mn-lt"/>
              </a:rPr>
              <a:t>© 2025 Capital Group. All rights reserved.</a:t>
            </a:r>
            <a:endParaRPr sz="800" dirty="0">
              <a:latin typeface="+mn-lt"/>
            </a:endParaRPr>
          </a:p>
        </p:txBody>
      </p:sp>
      <p:sp>
        <p:nvSpPr>
          <p:cNvPr id="4" name="Slide Number Placeholder 3">
            <a:extLst>
              <a:ext uri="{FF2B5EF4-FFF2-40B4-BE49-F238E27FC236}">
                <a16:creationId xmlns:a16="http://schemas.microsoft.com/office/drawing/2014/main" id="{EB9AB842-0B11-5DF9-7D3C-20E9240CCD64}"/>
              </a:ext>
              <a:ext uri="{C183D7F6-B498-43B3-948B-1728B52AA6E4}">
                <adec:decorative xmlns:adec="http://schemas.microsoft.com/office/drawing/2017/decorative" val="1"/>
              </a:ext>
            </a:extLst>
          </p:cNvPr>
          <p:cNvSpPr txBox="1">
            <a:spLocks/>
          </p:cNvSpPr>
          <p:nvPr userDrawn="1"/>
        </p:nvSpPr>
        <p:spPr>
          <a:xfrm>
            <a:off x="10908857" y="6400800"/>
            <a:ext cx="711647" cy="126509"/>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gn="r"/>
            <a:fld id="{86CB4B4D-7CA3-9044-876B-883B54F8677D}"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154363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G/AF Title No Aperture">
    <p:bg>
      <p:bgPr>
        <a:solidFill>
          <a:schemeClr val="tx1"/>
        </a:solidFill>
        <a:effectLst/>
      </p:bgPr>
    </p:bg>
    <p:spTree>
      <p:nvGrpSpPr>
        <p:cNvPr id="1" name=""/>
        <p:cNvGrpSpPr/>
        <p:nvPr/>
      </p:nvGrpSpPr>
      <p:grpSpPr>
        <a:xfrm>
          <a:off x="0" y="0"/>
          <a:ext cx="0" cy="0"/>
          <a:chOff x="0" y="0"/>
          <a:chExt cx="0" cy="0"/>
        </a:xfrm>
      </p:grpSpPr>
      <p:sp>
        <p:nvSpPr>
          <p:cNvPr id="117" name="Rectangle"/>
          <p:cNvSpPr/>
          <p:nvPr userDrawn="1"/>
        </p:nvSpPr>
        <p:spPr>
          <a:xfrm>
            <a:off x="0" y="-1"/>
            <a:ext cx="12192001" cy="1835642"/>
          </a:xfrm>
          <a:prstGeom prst="rect">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p>
        </p:txBody>
      </p:sp>
      <p:sp>
        <p:nvSpPr>
          <p:cNvPr id="119" name="Title Text"/>
          <p:cNvSpPr txBox="1">
            <a:spLocks noGrp="1"/>
          </p:cNvSpPr>
          <p:nvPr>
            <p:ph type="title"/>
          </p:nvPr>
        </p:nvSpPr>
        <p:spPr>
          <a:xfrm>
            <a:off x="571500" y="1600203"/>
            <a:ext cx="7288306" cy="1598687"/>
          </a:xfrm>
          <a:prstGeom prst="rect">
            <a:avLst/>
          </a:prstGeom>
        </p:spPr>
        <p:txBody>
          <a:bodyPr/>
          <a:lstStyle>
            <a:lvl1pPr>
              <a:defRPr>
                <a:solidFill>
                  <a:srgbClr val="FFFFFF"/>
                </a:solidFill>
              </a:defRPr>
            </a:lvl1pPr>
          </a:lstStyle>
          <a:p>
            <a:r>
              <a:rPr dirty="0"/>
              <a:t>Title Text</a:t>
            </a:r>
          </a:p>
        </p:txBody>
      </p:sp>
      <p:sp>
        <p:nvSpPr>
          <p:cNvPr id="120" name="Slide Number"/>
          <p:cNvSpPr txBox="1">
            <a:spLocks noGrp="1"/>
          </p:cNvSpPr>
          <p:nvPr>
            <p:ph type="sldNum" sz="quarter" idx="2"/>
          </p:nvPr>
        </p:nvSpPr>
        <p:spPr>
          <a:xfrm>
            <a:off x="10908857" y="6400800"/>
            <a:ext cx="711647" cy="126509"/>
          </a:xfrm>
          <a:prstGeom prst="rect">
            <a:avLst/>
          </a:prstGeom>
        </p:spPr>
        <p:txBody>
          <a:bodyPr/>
          <a:lstStyle>
            <a:lvl1pPr>
              <a:defRPr>
                <a:solidFill>
                  <a:srgbClr val="FFFFFF"/>
                </a:solidFill>
                <a:latin typeface="+mn-lt"/>
              </a:defRPr>
            </a:lvl1pPr>
          </a:lstStyle>
          <a:p>
            <a:fld id="{86CB4B4D-7CA3-9044-876B-883B54F8677D}" type="slidenum">
              <a:rPr lang="en-US" smtClean="0"/>
              <a:pPr/>
              <a:t>‹#›</a:t>
            </a:fld>
            <a:endParaRPr lang="en-US"/>
          </a:p>
        </p:txBody>
      </p:sp>
      <p:sp>
        <p:nvSpPr>
          <p:cNvPr id="121" name="Subtitle"/>
          <p:cNvSpPr>
            <a:spLocks noGrp="1"/>
          </p:cNvSpPr>
          <p:nvPr>
            <p:ph type="body" sz="quarter" idx="13"/>
          </p:nvPr>
        </p:nvSpPr>
        <p:spPr>
          <a:xfrm>
            <a:off x="571500" y="3658093"/>
            <a:ext cx="6348822" cy="2088661"/>
          </a:xfrm>
          <a:prstGeom prst="rect">
            <a:avLst/>
          </a:prstGeom>
        </p:spPr>
        <p:txBody>
          <a:bodyPr>
            <a:noAutofit/>
          </a:bodyPr>
          <a:lstStyle>
            <a:lvl1pPr>
              <a:lnSpc>
                <a:spcPct val="100000"/>
              </a:lnSpc>
              <a:spcBef>
                <a:spcPts val="0"/>
              </a:spcBef>
              <a:tabLst>
                <a:tab pos="476250" algn="l"/>
              </a:tabLst>
              <a:defRPr sz="3000" b="1" spc="-30">
                <a:solidFill>
                  <a:srgbClr val="FFFFFF">
                    <a:alpha val="75000"/>
                  </a:srgbClr>
                </a:solidFill>
                <a:latin typeface="+mn-lt"/>
                <a:ea typeface="+mn-ea"/>
                <a:cs typeface="+mn-cs"/>
                <a:sym typeface="Avenir Next LT Com Demi"/>
              </a:defRPr>
            </a:lvl1pPr>
          </a:lstStyle>
          <a:p>
            <a:r>
              <a:rPr dirty="0"/>
              <a:t>Subtitle</a:t>
            </a:r>
          </a:p>
        </p:txBody>
      </p:sp>
      <p:sp>
        <p:nvSpPr>
          <p:cNvPr id="11" name="For financial professionals only. Not for use with the public."/>
          <p:cNvSpPr txBox="1"/>
          <p:nvPr userDrawn="1"/>
        </p:nvSpPr>
        <p:spPr>
          <a:xfrm>
            <a:off x="571500" y="6532790"/>
            <a:ext cx="2747547" cy="13542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FFFFFF">
                    <a:alpha val="75000"/>
                  </a:srgbClr>
                </a:solidFill>
              </a:defRPr>
            </a:lvl1pPr>
          </a:lstStyle>
          <a:p>
            <a:r>
              <a:rPr sz="800" dirty="0">
                <a:latin typeface="+mn-lt"/>
              </a:rPr>
              <a:t>For financial professionals only. Not for use with the public.</a:t>
            </a:r>
          </a:p>
        </p:txBody>
      </p:sp>
      <p:sp>
        <p:nvSpPr>
          <p:cNvPr id="12" name="© The Capital Group Companies, Inc."/>
          <p:cNvSpPr txBox="1"/>
          <p:nvPr userDrawn="1"/>
        </p:nvSpPr>
        <p:spPr>
          <a:xfrm>
            <a:off x="571500" y="6400710"/>
            <a:ext cx="1987724" cy="13542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FFFFFF">
                    <a:alpha val="75000"/>
                  </a:srgbClr>
                </a:solidFill>
              </a:defRPr>
            </a:lvl1pPr>
          </a:lstStyle>
          <a:p>
            <a:r>
              <a:rPr lang="en-US" sz="800" dirty="0">
                <a:latin typeface="+mn-lt"/>
              </a:rPr>
              <a:t>© 2018 Capital Group. All rights reserved. </a:t>
            </a:r>
            <a:endParaRPr sz="800" dirty="0">
              <a:latin typeface="+mn-lt"/>
            </a:endParaRPr>
          </a:p>
        </p:txBody>
      </p:sp>
      <p:pic>
        <p:nvPicPr>
          <p:cNvPr id="14" name="CG_Primary_w_R_rgb.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3310" y="310924"/>
            <a:ext cx="1917191" cy="737540"/>
          </a:xfrm>
          <a:prstGeom prst="rect">
            <a:avLst/>
          </a:prstGeom>
          <a:ln w="12700">
            <a:miter lim="400000"/>
          </a:ln>
        </p:spPr>
      </p:pic>
      <p:sp>
        <p:nvSpPr>
          <p:cNvPr id="13" name="For financial professionals only. Not for use with the public."/>
          <p:cNvSpPr txBox="1"/>
          <p:nvPr userDrawn="1"/>
        </p:nvSpPr>
        <p:spPr>
          <a:xfrm>
            <a:off x="571500" y="6263640"/>
            <a:ext cx="1425070" cy="13542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FFFFFF">
                    <a:alpha val="75000"/>
                  </a:srgbClr>
                </a:solidFill>
              </a:defRPr>
            </a:lvl1pPr>
          </a:lstStyle>
          <a:p>
            <a:r>
              <a:rPr lang="en-US" sz="800" dirty="0">
                <a:latin typeface="+mn-lt"/>
              </a:rPr>
              <a:t>ABCDEF-xxx-</a:t>
            </a:r>
            <a:r>
              <a:rPr lang="en-US" sz="800" dirty="0" err="1">
                <a:latin typeface="+mn-lt"/>
              </a:rPr>
              <a:t>xxxx</a:t>
            </a:r>
            <a:r>
              <a:rPr lang="en-US" sz="800" dirty="0">
                <a:latin typeface="+mn-lt"/>
              </a:rPr>
              <a:t> </a:t>
            </a:r>
            <a:r>
              <a:rPr lang="en-US" sz="800" dirty="0" err="1">
                <a:latin typeface="+mn-lt"/>
              </a:rPr>
              <a:t>xxxxx</a:t>
            </a:r>
            <a:r>
              <a:rPr lang="en-US" sz="800" dirty="0">
                <a:latin typeface="+mn-lt"/>
              </a:rPr>
              <a:t> </a:t>
            </a:r>
            <a:r>
              <a:rPr lang="en-US" sz="800" dirty="0" err="1">
                <a:latin typeface="+mn-lt"/>
              </a:rPr>
              <a:t>Sxxxxx</a:t>
            </a:r>
            <a:endParaRPr lang="en-US" sz="800" dirty="0">
              <a:latin typeface="+mn-lt"/>
            </a:endParaRPr>
          </a:p>
        </p:txBody>
      </p:sp>
      <p:sp>
        <p:nvSpPr>
          <p:cNvPr id="3" name="Linkage language"/>
          <p:cNvSpPr txBox="1"/>
          <p:nvPr userDrawn="1"/>
        </p:nvSpPr>
        <p:spPr>
          <a:xfrm>
            <a:off x="9695146" y="1235791"/>
            <a:ext cx="1925354" cy="415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a:ln>
                  <a:noFill/>
                </a:ln>
                <a:solidFill>
                  <a:srgbClr val="000000"/>
                </a:solidFill>
                <a:effectLst/>
                <a:uFillTx/>
                <a:latin typeface="+mn-lt"/>
                <a:ea typeface="Avenir Next LT Com Regular"/>
                <a:cs typeface="Avenir Next LT Com Regular"/>
                <a:sym typeface="Avenir Next LT Com Regular"/>
              </a:rPr>
              <a:t>Capital Group has focused on providing superior long-term results for American Funds since 1931.</a:t>
            </a:r>
          </a:p>
        </p:txBody>
      </p:sp>
    </p:spTree>
    <p:extLst>
      <p:ext uri="{BB962C8B-B14F-4D97-AF65-F5344CB8AC3E}">
        <p14:creationId xmlns:p14="http://schemas.microsoft.com/office/powerpoint/2010/main" val="62602200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CG/AF Title Aperture Cropped">
    <p:spTree>
      <p:nvGrpSpPr>
        <p:cNvPr id="1" name=""/>
        <p:cNvGrpSpPr/>
        <p:nvPr/>
      </p:nvGrpSpPr>
      <p:grpSpPr>
        <a:xfrm>
          <a:off x="0" y="0"/>
          <a:ext cx="0" cy="0"/>
          <a:chOff x="0" y="0"/>
          <a:chExt cx="0" cy="0"/>
        </a:xfrm>
      </p:grpSpPr>
      <p:sp>
        <p:nvSpPr>
          <p:cNvPr id="41" name="Title Text"/>
          <p:cNvSpPr txBox="1">
            <a:spLocks noGrp="1"/>
          </p:cNvSpPr>
          <p:nvPr>
            <p:ph type="title"/>
          </p:nvPr>
        </p:nvSpPr>
        <p:spPr>
          <a:xfrm>
            <a:off x="571500" y="455256"/>
            <a:ext cx="7288306" cy="1753289"/>
          </a:xfrm>
          <a:prstGeom prst="rect">
            <a:avLst/>
          </a:prstGeom>
        </p:spPr>
        <p:txBody>
          <a:bodyPr/>
          <a:lstStyle/>
          <a:p>
            <a:r>
              <a:rPr dirty="0"/>
              <a:t>Title Text</a:t>
            </a:r>
          </a:p>
        </p:txBody>
      </p:sp>
      <p:sp>
        <p:nvSpPr>
          <p:cNvPr id="42" name="Slide Number"/>
          <p:cNvSpPr txBox="1">
            <a:spLocks noGrp="1"/>
          </p:cNvSpPr>
          <p:nvPr>
            <p:ph type="sldNum" sz="quarter" idx="2"/>
          </p:nvPr>
        </p:nvSpPr>
        <p:spPr>
          <a:xfrm>
            <a:off x="10908857" y="6400800"/>
            <a:ext cx="711647" cy="126509"/>
          </a:xfrm>
          <a:prstGeom prst="rect">
            <a:avLst/>
          </a:prstGeom>
        </p:spPr>
        <p:txBody>
          <a:bodyPr/>
          <a:lstStyle>
            <a:lvl1pPr>
              <a:defRPr>
                <a:solidFill>
                  <a:srgbClr val="7D726D"/>
                </a:solidFill>
                <a:latin typeface="+mn-lt"/>
              </a:defRPr>
            </a:lvl1pPr>
          </a:lstStyle>
          <a:p>
            <a:fld id="{86CB4B4D-7CA3-9044-876B-883B54F8677D}" type="slidenum">
              <a:rPr lang="en-US" smtClean="0"/>
              <a:pPr/>
              <a:t>‹#›</a:t>
            </a:fld>
            <a:endParaRPr lang="en-US"/>
          </a:p>
        </p:txBody>
      </p:sp>
      <p:sp>
        <p:nvSpPr>
          <p:cNvPr id="45" name="Subtitle"/>
          <p:cNvSpPr>
            <a:spLocks noGrp="1"/>
          </p:cNvSpPr>
          <p:nvPr>
            <p:ph type="body" sz="half" idx="13"/>
          </p:nvPr>
        </p:nvSpPr>
        <p:spPr>
          <a:xfrm>
            <a:off x="571500" y="3429000"/>
            <a:ext cx="8227542" cy="2362914"/>
          </a:xfrm>
          <a:prstGeom prst="rect">
            <a:avLst/>
          </a:prstGeom>
        </p:spPr>
        <p:txBody>
          <a:bodyPr lIns="38100" tIns="38100" rIns="38100" bIns="38100">
            <a:noAutofit/>
          </a:bodyPr>
          <a:lstStyle>
            <a:lvl1pPr>
              <a:lnSpc>
                <a:spcPct val="100000"/>
              </a:lnSpc>
              <a:spcBef>
                <a:spcPts val="0"/>
              </a:spcBef>
              <a:tabLst>
                <a:tab pos="476250" algn="l"/>
              </a:tabLst>
              <a:defRPr sz="3000" b="1" spc="-30">
                <a:solidFill>
                  <a:schemeClr val="tx1"/>
                </a:solidFill>
                <a:latin typeface="+mn-lt"/>
                <a:ea typeface="+mn-ea"/>
                <a:cs typeface="+mn-cs"/>
                <a:sym typeface="Avenir Next LT Com Demi"/>
              </a:defRPr>
            </a:lvl1pPr>
          </a:lstStyle>
          <a:p>
            <a:r>
              <a:rPr dirty="0"/>
              <a:t>Subtitle</a:t>
            </a:r>
          </a:p>
        </p:txBody>
      </p:sp>
      <p:sp>
        <p:nvSpPr>
          <p:cNvPr id="12" name="© The Capital Group Companies, Inc."/>
          <p:cNvSpPr txBox="1"/>
          <p:nvPr userDrawn="1"/>
        </p:nvSpPr>
        <p:spPr>
          <a:xfrm>
            <a:off x="571500" y="6400710"/>
            <a:ext cx="1962076" cy="12650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5E5E5E"/>
                </a:solidFill>
              </a:defRPr>
            </a:lvl1pPr>
          </a:lstStyle>
          <a:p>
            <a:r>
              <a:rPr lang="en-US" sz="800" dirty="0">
                <a:solidFill>
                  <a:srgbClr val="7D726D"/>
                </a:solidFill>
                <a:latin typeface="+mn-lt"/>
              </a:rPr>
              <a:t>© 2018 Capital Group. All rights reserved.</a:t>
            </a:r>
            <a:endParaRPr sz="800" dirty="0">
              <a:solidFill>
                <a:srgbClr val="7D726D"/>
              </a:solidFill>
              <a:latin typeface="+mn-lt"/>
            </a:endParaRPr>
          </a:p>
        </p:txBody>
      </p:sp>
      <p:sp>
        <p:nvSpPr>
          <p:cNvPr id="13" name="For financial professionals only. Not for use with the public."/>
          <p:cNvSpPr txBox="1"/>
          <p:nvPr userDrawn="1"/>
        </p:nvSpPr>
        <p:spPr>
          <a:xfrm>
            <a:off x="571500" y="6532790"/>
            <a:ext cx="2747547" cy="13542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5E5E5E"/>
                </a:solidFill>
              </a:defRPr>
            </a:lvl1pPr>
          </a:lstStyle>
          <a:p>
            <a:r>
              <a:rPr sz="800">
                <a:solidFill>
                  <a:srgbClr val="7D726D"/>
                </a:solidFill>
                <a:latin typeface="+mn-lt"/>
              </a:rPr>
              <a:t>For financial professionals only. Not for use with the public.</a:t>
            </a:r>
          </a:p>
        </p:txBody>
      </p:sp>
      <p:pic>
        <p:nvPicPr>
          <p:cNvPr id="14" name="CG_Primary_w_R_rgb.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3310" y="310924"/>
            <a:ext cx="1917191" cy="737540"/>
          </a:xfrm>
          <a:prstGeom prst="rect">
            <a:avLst/>
          </a:prstGeom>
          <a:ln w="12700">
            <a:miter lim="400000"/>
          </a:ln>
        </p:spPr>
      </p:pic>
      <p:sp>
        <p:nvSpPr>
          <p:cNvPr id="15" name="For financial professionals only. Not for use with the public."/>
          <p:cNvSpPr txBox="1"/>
          <p:nvPr userDrawn="1"/>
        </p:nvSpPr>
        <p:spPr>
          <a:xfrm>
            <a:off x="571500" y="6263640"/>
            <a:ext cx="1425070" cy="12650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FFFFFF">
                    <a:alpha val="75000"/>
                  </a:srgbClr>
                </a:solidFill>
              </a:defRPr>
            </a:lvl1pPr>
          </a:lstStyle>
          <a:p>
            <a:r>
              <a:rPr kumimoji="0" lang="en-US" sz="800" b="0" i="0" u="none" strike="noStrike" cap="none" spc="0" normalizeH="0" baseline="0" dirty="0">
                <a:ln>
                  <a:noFill/>
                </a:ln>
                <a:solidFill>
                  <a:srgbClr val="7D726D"/>
                </a:solidFill>
                <a:effectLst/>
                <a:uFillTx/>
                <a:latin typeface="+mn-lt"/>
                <a:ea typeface="Avenir Next LT Com Regular"/>
                <a:cs typeface="Avenir Next LT Com Regular"/>
                <a:sym typeface="Avenir Next LT Com Regular"/>
              </a:rPr>
              <a:t>ABCDEF-xxx-</a:t>
            </a:r>
            <a:r>
              <a:rPr kumimoji="0" lang="en-US" sz="800" b="0" i="0" u="none" strike="noStrike" cap="none" spc="0" normalizeH="0" baseline="0" dirty="0" err="1">
                <a:ln>
                  <a:noFill/>
                </a:ln>
                <a:solidFill>
                  <a:srgbClr val="7D726D"/>
                </a:solidFill>
                <a:effectLst/>
                <a:uFillTx/>
                <a:latin typeface="+mn-lt"/>
                <a:ea typeface="Avenir Next LT Com Regular"/>
                <a:cs typeface="Avenir Next LT Com Regular"/>
                <a:sym typeface="Avenir Next LT Com Regular"/>
              </a:rPr>
              <a:t>xxxx</a:t>
            </a:r>
            <a:r>
              <a:rPr lang="en-US" sz="800" dirty="0">
                <a:solidFill>
                  <a:srgbClr val="7D726D"/>
                </a:solidFill>
                <a:latin typeface="+mn-lt"/>
              </a:rPr>
              <a:t> </a:t>
            </a:r>
            <a:r>
              <a:rPr kumimoji="0" lang="en-US" sz="800" b="0" i="0" u="none" strike="noStrike" cap="none" spc="0" normalizeH="0" baseline="0" dirty="0" err="1">
                <a:ln>
                  <a:noFill/>
                </a:ln>
                <a:solidFill>
                  <a:srgbClr val="7D726D"/>
                </a:solidFill>
                <a:effectLst/>
                <a:uFillTx/>
                <a:latin typeface="+mn-lt"/>
                <a:ea typeface="Avenir Next LT Com Regular"/>
                <a:cs typeface="Avenir Next LT Com Regular"/>
                <a:sym typeface="Avenir Next LT Com Regular"/>
              </a:rPr>
              <a:t>xxxxx</a:t>
            </a:r>
            <a:r>
              <a:rPr lang="en-US" sz="800" dirty="0">
                <a:solidFill>
                  <a:srgbClr val="7D726D"/>
                </a:solidFill>
                <a:latin typeface="+mn-lt"/>
              </a:rPr>
              <a:t> </a:t>
            </a:r>
            <a:r>
              <a:rPr kumimoji="0" lang="en-US" sz="800" b="0" i="0" u="none" strike="noStrike" cap="none" spc="0" normalizeH="0" baseline="0" dirty="0" err="1">
                <a:ln>
                  <a:noFill/>
                </a:ln>
                <a:solidFill>
                  <a:srgbClr val="7D726D"/>
                </a:solidFill>
                <a:effectLst/>
                <a:uFillTx/>
                <a:latin typeface="+mn-lt"/>
                <a:ea typeface="Avenir Next LT Com Regular"/>
                <a:cs typeface="Avenir Next LT Com Regular"/>
                <a:sym typeface="Avenir Next LT Com Regular"/>
              </a:rPr>
              <a:t>Sxxxxx</a:t>
            </a:r>
            <a:endParaRPr kumimoji="0" lang="en-US" sz="800" b="0" i="0" u="none" strike="noStrike" cap="none" spc="0" normalizeH="0" baseline="0" dirty="0">
              <a:ln>
                <a:noFill/>
              </a:ln>
              <a:solidFill>
                <a:srgbClr val="7D726D"/>
              </a:solidFill>
              <a:effectLst/>
              <a:uFillTx/>
              <a:latin typeface="+mn-lt"/>
              <a:ea typeface="Avenir Next LT Com Regular"/>
              <a:cs typeface="Avenir Next LT Com Regular"/>
              <a:sym typeface="Avenir Next LT Com Regular"/>
            </a:endParaRPr>
          </a:p>
        </p:txBody>
      </p:sp>
      <p:sp>
        <p:nvSpPr>
          <p:cNvPr id="16" name="Linkage language"/>
          <p:cNvSpPr txBox="1"/>
          <p:nvPr userDrawn="1"/>
        </p:nvSpPr>
        <p:spPr>
          <a:xfrm>
            <a:off x="9695146" y="1235791"/>
            <a:ext cx="1925354" cy="415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a:ln>
                  <a:noFill/>
                </a:ln>
                <a:solidFill>
                  <a:srgbClr val="000000"/>
                </a:solidFill>
                <a:effectLst/>
                <a:uFillTx/>
                <a:latin typeface="+mn-lt"/>
                <a:ea typeface="Avenir Next LT Com Regular"/>
                <a:cs typeface="Avenir Next LT Com Regular"/>
                <a:sym typeface="Avenir Next LT Com Regular"/>
              </a:rPr>
              <a:t>Capital Group has focused on providing superior long-term results for American Funds since 1931.</a:t>
            </a:r>
          </a:p>
        </p:txBody>
      </p:sp>
    </p:spTree>
    <p:extLst>
      <p:ext uri="{BB962C8B-B14F-4D97-AF65-F5344CB8AC3E}">
        <p14:creationId xmlns:p14="http://schemas.microsoft.com/office/powerpoint/2010/main" val="370168566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G/AF Title Aperture Photo A2">
    <p:bg>
      <p:bgPr>
        <a:gradFill flip="none" rotWithShape="1">
          <a:gsLst>
            <a:gs pos="0">
              <a:schemeClr val="accent2">
                <a:hueOff val="-218107"/>
                <a:satOff val="23650"/>
                <a:lumOff val="-31156"/>
              </a:schemeClr>
            </a:gs>
            <a:gs pos="100000">
              <a:schemeClr val="accent1">
                <a:hueOff val="-456960"/>
                <a:satOff val="56070"/>
                <a:lumOff val="-35771"/>
              </a:schemeClr>
            </a:gs>
          </a:gsLst>
          <a:lin ang="17580000" scaled="0"/>
        </a:gradFill>
        <a:effectLst/>
      </p:bgPr>
    </p:bg>
    <p:spTree>
      <p:nvGrpSpPr>
        <p:cNvPr id="1" name=""/>
        <p:cNvGrpSpPr/>
        <p:nvPr/>
      </p:nvGrpSpPr>
      <p:grpSpPr>
        <a:xfrm>
          <a:off x="0" y="0"/>
          <a:ext cx="0" cy="0"/>
          <a:chOff x="0" y="0"/>
          <a:chExt cx="0" cy="0"/>
        </a:xfrm>
      </p:grpSpPr>
      <p:pic>
        <p:nvPicPr>
          <p:cNvPr id="3" name="Picture 2" descr="A person smiling at a table with food&#10;&#10;Description automatically generated">
            <a:extLst>
              <a:ext uri="{FF2B5EF4-FFF2-40B4-BE49-F238E27FC236}">
                <a16:creationId xmlns:a16="http://schemas.microsoft.com/office/drawing/2014/main" id="{1CA88AE3-E845-6840-A712-38BB6D4DA0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0"/>
            <a:ext cx="12188952" cy="8125968"/>
          </a:xfrm>
          <a:prstGeom prst="rect">
            <a:avLst/>
          </a:prstGeom>
        </p:spPr>
      </p:pic>
      <p:sp>
        <p:nvSpPr>
          <p:cNvPr id="13" name="Freeform 12">
            <a:extLst>
              <a:ext uri="{FF2B5EF4-FFF2-40B4-BE49-F238E27FC236}">
                <a16:creationId xmlns:a16="http://schemas.microsoft.com/office/drawing/2014/main" id="{5A1A5231-F930-3439-6D74-04DDB3FD41C0}"/>
              </a:ext>
            </a:extLst>
          </p:cNvPr>
          <p:cNvSpPr/>
          <p:nvPr userDrawn="1"/>
        </p:nvSpPr>
        <p:spPr>
          <a:xfrm>
            <a:off x="0" y="0"/>
            <a:ext cx="12188952" cy="6858000"/>
          </a:xfrm>
          <a:custGeom>
            <a:avLst/>
            <a:gdLst>
              <a:gd name="connsiteX0" fmla="*/ 4614565 w 12188952"/>
              <a:gd name="connsiteY0" fmla="*/ 1258739 h 6858000"/>
              <a:gd name="connsiteX1" fmla="*/ 4614565 w 12188952"/>
              <a:gd name="connsiteY1" fmla="*/ 5054885 h 6858000"/>
              <a:gd name="connsiteX2" fmla="*/ 8410711 w 12188952"/>
              <a:gd name="connsiteY2" fmla="*/ 5054885 h 6858000"/>
              <a:gd name="connsiteX3" fmla="*/ 8410711 w 12188952"/>
              <a:gd name="connsiteY3" fmla="*/ 1258739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4614565" y="1258739"/>
                </a:moveTo>
                <a:lnTo>
                  <a:pt x="4614565" y="5054885"/>
                </a:lnTo>
                <a:lnTo>
                  <a:pt x="8410711" y="5054885"/>
                </a:lnTo>
                <a:lnTo>
                  <a:pt x="8410711" y="1258739"/>
                </a:lnTo>
                <a:close/>
                <a:moveTo>
                  <a:pt x="0" y="0"/>
                </a:moveTo>
                <a:lnTo>
                  <a:pt x="12188952" y="0"/>
                </a:lnTo>
                <a:lnTo>
                  <a:pt x="12188952" y="6858000"/>
                </a:lnTo>
                <a:lnTo>
                  <a:pt x="0" y="6858000"/>
                </a:lnTo>
                <a:close/>
              </a:path>
            </a:pathLst>
          </a:custGeom>
          <a:solidFill>
            <a:srgbClr val="000000">
              <a:alpha val="29804"/>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Avenir Next LT Com Regular"/>
              <a:ea typeface="Avenir Next LT Com Regular"/>
              <a:cs typeface="Avenir Next LT Com Regular"/>
              <a:sym typeface="Avenir Next LT Com Regular"/>
            </a:endParaRPr>
          </a:p>
        </p:txBody>
      </p:sp>
      <p:sp>
        <p:nvSpPr>
          <p:cNvPr id="11" name="Freeform 10">
            <a:extLst>
              <a:ext uri="{C183D7F6-B498-43B3-948B-1728B52AA6E4}">
                <adec:decorative xmlns:adec="http://schemas.microsoft.com/office/drawing/2017/decorative" val="1"/>
              </a:ext>
            </a:extLst>
          </p:cNvPr>
          <p:cNvSpPr/>
          <p:nvPr userDrawn="1"/>
        </p:nvSpPr>
        <p:spPr>
          <a:xfrm flipV="1">
            <a:off x="4411482" y="-985971"/>
            <a:ext cx="12489489" cy="6238554"/>
          </a:xfrm>
          <a:custGeom>
            <a:avLst/>
            <a:gdLst>
              <a:gd name="connsiteX0" fmla="*/ 0 w 12487108"/>
              <a:gd name="connsiteY0" fmla="*/ 0 h 6143304"/>
              <a:gd name="connsiteX1" fmla="*/ 12487108 w 12487108"/>
              <a:gd name="connsiteY1" fmla="*/ 0 h 6143304"/>
              <a:gd name="connsiteX2" fmla="*/ 12487108 w 12487108"/>
              <a:gd name="connsiteY2" fmla="*/ 201140 h 6143304"/>
              <a:gd name="connsiteX3" fmla="*/ 203846 w 12487108"/>
              <a:gd name="connsiteY3" fmla="*/ 201140 h 6143304"/>
              <a:gd name="connsiteX4" fmla="*/ 203846 w 12487108"/>
              <a:gd name="connsiteY4" fmla="*/ 6143304 h 6143304"/>
              <a:gd name="connsiteX5" fmla="*/ 0 w 12487108"/>
              <a:gd name="connsiteY5" fmla="*/ 6143304 h 6143304"/>
              <a:gd name="connsiteX0" fmla="*/ 2381 w 12489489"/>
              <a:gd name="connsiteY0" fmla="*/ 0 h 6236173"/>
              <a:gd name="connsiteX1" fmla="*/ 12489489 w 12489489"/>
              <a:gd name="connsiteY1" fmla="*/ 0 h 6236173"/>
              <a:gd name="connsiteX2" fmla="*/ 12489489 w 12489489"/>
              <a:gd name="connsiteY2" fmla="*/ 201140 h 6236173"/>
              <a:gd name="connsiteX3" fmla="*/ 206227 w 12489489"/>
              <a:gd name="connsiteY3" fmla="*/ 201140 h 6236173"/>
              <a:gd name="connsiteX4" fmla="*/ 206227 w 12489489"/>
              <a:gd name="connsiteY4" fmla="*/ 6143304 h 6236173"/>
              <a:gd name="connsiteX5" fmla="*/ 0 w 12489489"/>
              <a:gd name="connsiteY5" fmla="*/ 6236173 h 6236173"/>
              <a:gd name="connsiteX6" fmla="*/ 2381 w 12489489"/>
              <a:gd name="connsiteY6" fmla="*/ 0 h 6236173"/>
              <a:gd name="connsiteX0" fmla="*/ 2381 w 12489489"/>
              <a:gd name="connsiteY0" fmla="*/ 0 h 6238554"/>
              <a:gd name="connsiteX1" fmla="*/ 12489489 w 12489489"/>
              <a:gd name="connsiteY1" fmla="*/ 0 h 6238554"/>
              <a:gd name="connsiteX2" fmla="*/ 12489489 w 12489489"/>
              <a:gd name="connsiteY2" fmla="*/ 201140 h 6238554"/>
              <a:gd name="connsiteX3" fmla="*/ 206227 w 12489489"/>
              <a:gd name="connsiteY3" fmla="*/ 201140 h 6238554"/>
              <a:gd name="connsiteX4" fmla="*/ 206227 w 12489489"/>
              <a:gd name="connsiteY4" fmla="*/ 6238554 h 6238554"/>
              <a:gd name="connsiteX5" fmla="*/ 0 w 12489489"/>
              <a:gd name="connsiteY5" fmla="*/ 6236173 h 6238554"/>
              <a:gd name="connsiteX6" fmla="*/ 2381 w 12489489"/>
              <a:gd name="connsiteY6" fmla="*/ 0 h 62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9489" h="6238554">
                <a:moveTo>
                  <a:pt x="2381" y="0"/>
                </a:moveTo>
                <a:lnTo>
                  <a:pt x="12489489" y="0"/>
                </a:lnTo>
                <a:lnTo>
                  <a:pt x="12489489" y="201140"/>
                </a:lnTo>
                <a:lnTo>
                  <a:pt x="206227" y="201140"/>
                </a:lnTo>
                <a:lnTo>
                  <a:pt x="206227" y="6238554"/>
                </a:lnTo>
                <a:lnTo>
                  <a:pt x="0" y="6236173"/>
                </a:lnTo>
                <a:cubicBezTo>
                  <a:pt x="0" y="4188405"/>
                  <a:pt x="2381" y="2047768"/>
                  <a:pt x="2381" y="0"/>
                </a:cubicBezTo>
                <a:close/>
              </a:path>
            </a:pathLst>
          </a:cu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venirNext LT Com Regular" panose="020B0503020202020204" pitchFamily="34" charset="0"/>
            </a:endParaRPr>
          </a:p>
        </p:txBody>
      </p:sp>
      <p:sp>
        <p:nvSpPr>
          <p:cNvPr id="12" name="Freeform 11">
            <a:extLst>
              <a:ext uri="{C183D7F6-B498-43B3-948B-1728B52AA6E4}">
                <adec:decorative xmlns:adec="http://schemas.microsoft.com/office/drawing/2017/decorative" val="1"/>
              </a:ext>
            </a:extLst>
          </p:cNvPr>
          <p:cNvSpPr/>
          <p:nvPr userDrawn="1"/>
        </p:nvSpPr>
        <p:spPr>
          <a:xfrm rot="10800000" flipV="1">
            <a:off x="-3873642" y="1057584"/>
            <a:ext cx="12487108" cy="6259985"/>
          </a:xfrm>
          <a:custGeom>
            <a:avLst/>
            <a:gdLst>
              <a:gd name="connsiteX0" fmla="*/ 0 w 12487108"/>
              <a:gd name="connsiteY0" fmla="*/ 0 h 6143304"/>
              <a:gd name="connsiteX1" fmla="*/ 12487108 w 12487108"/>
              <a:gd name="connsiteY1" fmla="*/ 0 h 6143304"/>
              <a:gd name="connsiteX2" fmla="*/ 12487108 w 12487108"/>
              <a:gd name="connsiteY2" fmla="*/ 201140 h 6143304"/>
              <a:gd name="connsiteX3" fmla="*/ 203846 w 12487108"/>
              <a:gd name="connsiteY3" fmla="*/ 201140 h 6143304"/>
              <a:gd name="connsiteX4" fmla="*/ 203846 w 12487108"/>
              <a:gd name="connsiteY4" fmla="*/ 6143304 h 6143304"/>
              <a:gd name="connsiteX5" fmla="*/ 0 w 12487108"/>
              <a:gd name="connsiteY5" fmla="*/ 6143304 h 6143304"/>
              <a:gd name="connsiteX0" fmla="*/ 0 w 12487108"/>
              <a:gd name="connsiteY0" fmla="*/ 0 h 6259985"/>
              <a:gd name="connsiteX1" fmla="*/ 12487108 w 12487108"/>
              <a:gd name="connsiteY1" fmla="*/ 0 h 6259985"/>
              <a:gd name="connsiteX2" fmla="*/ 12487108 w 12487108"/>
              <a:gd name="connsiteY2" fmla="*/ 201140 h 6259985"/>
              <a:gd name="connsiteX3" fmla="*/ 203846 w 12487108"/>
              <a:gd name="connsiteY3" fmla="*/ 201140 h 6259985"/>
              <a:gd name="connsiteX4" fmla="*/ 203846 w 12487108"/>
              <a:gd name="connsiteY4" fmla="*/ 6259985 h 6259985"/>
              <a:gd name="connsiteX5" fmla="*/ 0 w 12487108"/>
              <a:gd name="connsiteY5" fmla="*/ 6143304 h 6259985"/>
              <a:gd name="connsiteX6" fmla="*/ 0 w 12487108"/>
              <a:gd name="connsiteY6" fmla="*/ 0 h 6259985"/>
              <a:gd name="connsiteX0" fmla="*/ 0 w 12487108"/>
              <a:gd name="connsiteY0" fmla="*/ 0 h 6259985"/>
              <a:gd name="connsiteX1" fmla="*/ 12487108 w 12487108"/>
              <a:gd name="connsiteY1" fmla="*/ 0 h 6259985"/>
              <a:gd name="connsiteX2" fmla="*/ 12487108 w 12487108"/>
              <a:gd name="connsiteY2" fmla="*/ 201140 h 6259985"/>
              <a:gd name="connsiteX3" fmla="*/ 203846 w 12487108"/>
              <a:gd name="connsiteY3" fmla="*/ 201140 h 6259985"/>
              <a:gd name="connsiteX4" fmla="*/ 203846 w 12487108"/>
              <a:gd name="connsiteY4" fmla="*/ 6259985 h 6259985"/>
              <a:gd name="connsiteX5" fmla="*/ 0 w 12487108"/>
              <a:gd name="connsiteY5" fmla="*/ 6259985 h 6259985"/>
              <a:gd name="connsiteX6" fmla="*/ 0 w 12487108"/>
              <a:gd name="connsiteY6" fmla="*/ 0 h 625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7108" h="6259985">
                <a:moveTo>
                  <a:pt x="0" y="0"/>
                </a:moveTo>
                <a:lnTo>
                  <a:pt x="12487108" y="0"/>
                </a:lnTo>
                <a:lnTo>
                  <a:pt x="12487108" y="201140"/>
                </a:lnTo>
                <a:lnTo>
                  <a:pt x="203846" y="201140"/>
                </a:lnTo>
                <a:lnTo>
                  <a:pt x="203846" y="6259985"/>
                </a:lnTo>
                <a:lnTo>
                  <a:pt x="0" y="6259985"/>
                </a:lnTo>
                <a:lnTo>
                  <a:pt x="0"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venirNext LT Com Regular" panose="020B0503020202020204" pitchFamily="34" charset="0"/>
            </a:endParaRPr>
          </a:p>
        </p:txBody>
      </p:sp>
      <p:sp>
        <p:nvSpPr>
          <p:cNvPr id="147" name="Title Text"/>
          <p:cNvSpPr txBox="1">
            <a:spLocks noGrp="1"/>
          </p:cNvSpPr>
          <p:nvPr>
            <p:ph type="title"/>
          </p:nvPr>
        </p:nvSpPr>
        <p:spPr>
          <a:xfrm>
            <a:off x="571500" y="1933465"/>
            <a:ext cx="3681736" cy="2446695"/>
          </a:xfrm>
          <a:prstGeom prst="rect">
            <a:avLst/>
          </a:prstGeom>
        </p:spPr>
        <p:txBody>
          <a:bodyPr lIns="182880" tIns="182880" rIns="182880" bIns="182880" anchor="b" anchorCtr="0"/>
          <a:lstStyle>
            <a:lvl1pPr>
              <a:defRPr sz="3600" spc="-36">
                <a:solidFill>
                  <a:schemeClr val="bg1"/>
                </a:solidFill>
              </a:defRPr>
            </a:lvl1pPr>
          </a:lstStyle>
          <a:p>
            <a:r>
              <a:rPr dirty="0"/>
              <a:t>Title Text</a:t>
            </a:r>
          </a:p>
        </p:txBody>
      </p:sp>
      <p:sp>
        <p:nvSpPr>
          <p:cNvPr id="148" name="Slide Number"/>
          <p:cNvSpPr txBox="1">
            <a:spLocks noGrp="1"/>
          </p:cNvSpPr>
          <p:nvPr>
            <p:ph type="sldNum" sz="quarter" idx="2"/>
          </p:nvPr>
        </p:nvSpPr>
        <p:spPr>
          <a:xfrm>
            <a:off x="10908857" y="6400800"/>
            <a:ext cx="711647" cy="126509"/>
          </a:xfrm>
          <a:prstGeom prst="rect">
            <a:avLst/>
          </a:prstGeom>
        </p:spPr>
        <p:txBody>
          <a:bodyPr/>
          <a:lstStyle>
            <a:lvl1pPr>
              <a:defRPr>
                <a:solidFill>
                  <a:srgbClr val="FFFFFF"/>
                </a:solidFill>
                <a:latin typeface="+mn-lt"/>
              </a:defRPr>
            </a:lvl1pPr>
          </a:lstStyle>
          <a:p>
            <a:fld id="{86CB4B4D-7CA3-9044-876B-883B54F8677D}" type="slidenum">
              <a:rPr lang="en-US" smtClean="0"/>
              <a:pPr/>
              <a:t>‹#›</a:t>
            </a:fld>
            <a:endParaRPr lang="en-US"/>
          </a:p>
        </p:txBody>
      </p:sp>
      <p:sp>
        <p:nvSpPr>
          <p:cNvPr id="149" name="Subtitle"/>
          <p:cNvSpPr>
            <a:spLocks noGrp="1"/>
          </p:cNvSpPr>
          <p:nvPr>
            <p:ph type="body" sz="quarter" idx="13"/>
          </p:nvPr>
        </p:nvSpPr>
        <p:spPr>
          <a:xfrm>
            <a:off x="767080" y="4492011"/>
            <a:ext cx="3681736" cy="1243310"/>
          </a:xfrm>
          <a:prstGeom prst="rect">
            <a:avLst/>
          </a:prstGeom>
        </p:spPr>
        <p:txBody>
          <a:bodyPr lIns="182880" tIns="182880" rIns="182880" bIns="182880" anchor="b">
            <a:noAutofit/>
          </a:bodyPr>
          <a:lstStyle>
            <a:lvl1pPr>
              <a:lnSpc>
                <a:spcPct val="100000"/>
              </a:lnSpc>
              <a:spcBef>
                <a:spcPts val="0"/>
              </a:spcBef>
              <a:tabLst>
                <a:tab pos="476250" algn="l"/>
              </a:tabLst>
              <a:defRPr b="1">
                <a:solidFill>
                  <a:schemeClr val="tx1"/>
                </a:solidFill>
                <a:latin typeface="+mn-lt"/>
                <a:ea typeface="+mn-ea"/>
                <a:cs typeface="+mn-cs"/>
                <a:sym typeface="Avenir Next LT Com Demi"/>
              </a:defRPr>
            </a:lvl1pPr>
          </a:lstStyle>
          <a:p>
            <a:r>
              <a:rPr dirty="0"/>
              <a:t>Subtitle</a:t>
            </a:r>
          </a:p>
        </p:txBody>
      </p:sp>
    </p:spTree>
    <p:extLst>
      <p:ext uri="{BB962C8B-B14F-4D97-AF65-F5344CB8AC3E}">
        <p14:creationId xmlns:p14="http://schemas.microsoft.com/office/powerpoint/2010/main" val="35960305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1"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42" presetClass="path" presetSubtype="0" accel="50000" decel="50000" fill="hold" grpId="0" nodeType="withEffect">
                                  <p:stCondLst>
                                    <p:cond delay="500"/>
                                  </p:stCondLst>
                                  <p:childTnLst>
                                    <p:animMotion origin="layout" path="M -1.04167E-6 3.33333E-6 L -0.11094 0.19722 " pathEditMode="relative" rAng="0" ptsTypes="AA">
                                      <p:cBhvr>
                                        <p:cTn id="12" dur="2000" spd="-100000" fill="hold"/>
                                        <p:tgtEl>
                                          <p:spTgt spid="12"/>
                                        </p:tgtEl>
                                        <p:attrNameLst>
                                          <p:attrName>ppt_x</p:attrName>
                                          <p:attrName>ppt_y</p:attrName>
                                        </p:attrNameLst>
                                      </p:cBhvr>
                                      <p:rCtr x="-5547" y="9861"/>
                                    </p:animMotion>
                                  </p:childTnLst>
                                </p:cTn>
                              </p:par>
                              <p:par>
                                <p:cTn id="13" presetID="42" presetClass="path" presetSubtype="0" accel="50000" decel="50000" fill="hold" grpId="0" nodeType="withEffect">
                                  <p:stCondLst>
                                    <p:cond delay="500"/>
                                  </p:stCondLst>
                                  <p:childTnLst>
                                    <p:animMotion origin="layout" path="M 1.66667E-6 -1.11111E-6 L 0.11237 -0.19907 " pathEditMode="relative" rAng="0" ptsTypes="AA">
                                      <p:cBhvr>
                                        <p:cTn id="14" dur="2000" spd="-100000" fill="hold"/>
                                        <p:tgtEl>
                                          <p:spTgt spid="11"/>
                                        </p:tgtEl>
                                        <p:attrNameLst>
                                          <p:attrName>ppt_x</p:attrName>
                                          <p:attrName>ppt_y</p:attrName>
                                        </p:attrNameLst>
                                      </p:cBhvr>
                                      <p:rCtr x="5612" y="-9954"/>
                                    </p:animMotion>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1" grpId="1" animBg="1"/>
      <p:bldP spid="12" grpId="0" animBg="1"/>
      <p:bldP spid="12" grpId="1" animBg="1"/>
    </p:bldLst>
  </p:timing>
  <p:extLst>
    <p:ext uri="{DCECCB84-F9BA-43D5-87BE-67443E8EF086}">
      <p15:sldGuideLst xmlns:p15="http://schemas.microsoft.com/office/powerpoint/2012/main">
        <p15:guide id="1" pos="4974" userDrawn="1">
          <p15:clr>
            <a:srgbClr val="A4A3A4"/>
          </p15:clr>
        </p15:guide>
        <p15:guide id="2" pos="5103"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GAF — Opening with Aperture Photo">
    <p:spTree>
      <p:nvGrpSpPr>
        <p:cNvPr id="1" name=""/>
        <p:cNvGrpSpPr/>
        <p:nvPr/>
      </p:nvGrpSpPr>
      <p:grpSpPr>
        <a:xfrm>
          <a:off x="0" y="0"/>
          <a:ext cx="0" cy="0"/>
          <a:chOff x="0" y="0"/>
          <a:chExt cx="0" cy="0"/>
        </a:xfrm>
      </p:grpSpPr>
      <p:sp>
        <p:nvSpPr>
          <p:cNvPr id="149" name="Subtitle"/>
          <p:cNvSpPr>
            <a:spLocks noGrp="1"/>
          </p:cNvSpPr>
          <p:nvPr>
            <p:ph type="body" sz="quarter" idx="13"/>
          </p:nvPr>
        </p:nvSpPr>
        <p:spPr>
          <a:xfrm>
            <a:off x="768096" y="4489704"/>
            <a:ext cx="3685032" cy="1243584"/>
          </a:xfrm>
          <a:prstGeom prst="rect">
            <a:avLst/>
          </a:prstGeom>
        </p:spPr>
        <p:txBody>
          <a:bodyPr lIns="182880" tIns="182880" rIns="182880" bIns="182880" anchor="b">
            <a:noAutofit/>
          </a:bodyPr>
          <a:lstStyle>
            <a:lvl1pPr marL="0" indent="0">
              <a:lnSpc>
                <a:spcPct val="95000"/>
              </a:lnSpc>
              <a:spcBef>
                <a:spcPts val="0"/>
              </a:spcBef>
              <a:spcAft>
                <a:spcPts val="600"/>
              </a:spcAft>
              <a:buNone/>
              <a:tabLst>
                <a:tab pos="476250" algn="l"/>
              </a:tabLst>
              <a:defRPr sz="1800" b="1">
                <a:solidFill>
                  <a:schemeClr val="accent1"/>
                </a:solidFill>
                <a:latin typeface="+mj-lt"/>
                <a:ea typeface="+mn-ea"/>
                <a:cs typeface="+mn-cs"/>
                <a:sym typeface="Avenir Next LT Com Demi"/>
              </a:defRPr>
            </a:lvl1pPr>
          </a:lstStyle>
          <a:p>
            <a:pPr lvl="0"/>
            <a:r>
              <a:rPr lang="en-US"/>
              <a:t>Click to edit Master text styles</a:t>
            </a:r>
          </a:p>
        </p:txBody>
      </p:sp>
      <p:sp>
        <p:nvSpPr>
          <p:cNvPr id="147" name="Title"/>
          <p:cNvSpPr txBox="1">
            <a:spLocks noGrp="1"/>
          </p:cNvSpPr>
          <p:nvPr>
            <p:ph type="title"/>
          </p:nvPr>
        </p:nvSpPr>
        <p:spPr>
          <a:xfrm>
            <a:off x="576072" y="1929383"/>
            <a:ext cx="3685032" cy="2450592"/>
          </a:xfrm>
          <a:prstGeom prst="rect">
            <a:avLst/>
          </a:prstGeom>
        </p:spPr>
        <p:txBody>
          <a:bodyPr lIns="0" tIns="0" rIns="0" bIns="0" anchor="b" anchorCtr="0"/>
          <a:lstStyle>
            <a:lvl1pPr>
              <a:defRPr sz="3600" spc="-36">
                <a:solidFill>
                  <a:schemeClr val="bg1"/>
                </a:solidFill>
                <a:latin typeface="+mj-lt"/>
              </a:defRPr>
            </a:lvl1pPr>
          </a:lstStyle>
          <a:p>
            <a:r>
              <a:rPr lang="en-US" dirty="0"/>
              <a:t>Click to edit Master title style</a:t>
            </a:r>
            <a:endParaRPr dirty="0"/>
          </a:p>
        </p:txBody>
      </p:sp>
      <p:pic>
        <p:nvPicPr>
          <p:cNvPr id="7" name="Picture 6" descr="This is an image of four people seated at a picnic table.">
            <a:extLst>
              <a:ext uri="{FF2B5EF4-FFF2-40B4-BE49-F238E27FC236}">
                <a16:creationId xmlns:a16="http://schemas.microsoft.com/office/drawing/2014/main" id="{141E4D32-A336-47F0-5744-95D06FC5D40E}"/>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772105"/>
            <a:ext cx="12193524" cy="8129016"/>
          </a:xfrm>
          <a:prstGeom prst="rect">
            <a:avLst/>
          </a:prstGeom>
        </p:spPr>
      </p:pic>
      <p:sp>
        <p:nvSpPr>
          <p:cNvPr id="18" name="Freeform 17">
            <a:extLst>
              <a:ext uri="{FF2B5EF4-FFF2-40B4-BE49-F238E27FC236}">
                <a16:creationId xmlns:a16="http://schemas.microsoft.com/office/drawing/2014/main" id="{EEDC248B-3495-BA09-964C-D667432329CF}"/>
              </a:ext>
              <a:ext uri="{C183D7F6-B498-43B3-948B-1728B52AA6E4}">
                <adec:decorative xmlns:adec="http://schemas.microsoft.com/office/drawing/2017/decorative" val="1"/>
              </a:ext>
            </a:extLst>
          </p:cNvPr>
          <p:cNvSpPr/>
          <p:nvPr userDrawn="1"/>
        </p:nvSpPr>
        <p:spPr>
          <a:xfrm>
            <a:off x="0" y="284813"/>
            <a:ext cx="12192000" cy="6573187"/>
          </a:xfrm>
          <a:custGeom>
            <a:avLst/>
            <a:gdLst>
              <a:gd name="connsiteX0" fmla="*/ 5262425 w 12192000"/>
              <a:gd name="connsiteY0" fmla="*/ 1994643 h 6573187"/>
              <a:gd name="connsiteX1" fmla="*/ 5262425 w 12192000"/>
              <a:gd name="connsiteY1" fmla="*/ 5142170 h 6573187"/>
              <a:gd name="connsiteX2" fmla="*/ 8409952 w 12192000"/>
              <a:gd name="connsiteY2" fmla="*/ 5142170 h 6573187"/>
              <a:gd name="connsiteX3" fmla="*/ 8409952 w 12192000"/>
              <a:gd name="connsiteY3" fmla="*/ 1994643 h 6573187"/>
              <a:gd name="connsiteX4" fmla="*/ 0 w 12192000"/>
              <a:gd name="connsiteY4" fmla="*/ 0 h 6573187"/>
              <a:gd name="connsiteX5" fmla="*/ 12192000 w 12192000"/>
              <a:gd name="connsiteY5" fmla="*/ 0 h 6573187"/>
              <a:gd name="connsiteX6" fmla="*/ 12192000 w 12192000"/>
              <a:gd name="connsiteY6" fmla="*/ 6573187 h 6573187"/>
              <a:gd name="connsiteX7" fmla="*/ 0 w 12192000"/>
              <a:gd name="connsiteY7" fmla="*/ 6573187 h 657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573187">
                <a:moveTo>
                  <a:pt x="5262425" y="1994643"/>
                </a:moveTo>
                <a:lnTo>
                  <a:pt x="5262425" y="5142170"/>
                </a:lnTo>
                <a:lnTo>
                  <a:pt x="8409952" y="5142170"/>
                </a:lnTo>
                <a:lnTo>
                  <a:pt x="8409952" y="1994643"/>
                </a:lnTo>
                <a:close/>
                <a:moveTo>
                  <a:pt x="0" y="0"/>
                </a:moveTo>
                <a:lnTo>
                  <a:pt x="12192000" y="0"/>
                </a:lnTo>
                <a:lnTo>
                  <a:pt x="12192000" y="6573187"/>
                </a:lnTo>
                <a:lnTo>
                  <a:pt x="0" y="6573187"/>
                </a:lnTo>
                <a:close/>
              </a:path>
            </a:pathLst>
          </a:custGeom>
          <a:solidFill>
            <a:srgbClr val="000000">
              <a:alpha val="34902"/>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Avenir Next LT Com Regular"/>
              <a:ea typeface="Avenir Next LT Com Regular"/>
              <a:cs typeface="Avenir Next LT Com Regular"/>
              <a:sym typeface="Avenir Next LT Com Regular"/>
            </a:endParaRPr>
          </a:p>
        </p:txBody>
      </p:sp>
      <p:sp>
        <p:nvSpPr>
          <p:cNvPr id="11" name="Freeform 10">
            <a:extLst>
              <a:ext uri="{FF2B5EF4-FFF2-40B4-BE49-F238E27FC236}">
                <a16:creationId xmlns:a16="http://schemas.microsoft.com/office/drawing/2014/main" id="{42E34B45-90A0-81BB-1356-2FD42CF08CF7}"/>
              </a:ext>
              <a:ext uri="{C183D7F6-B498-43B3-948B-1728B52AA6E4}">
                <adec:decorative xmlns:adec="http://schemas.microsoft.com/office/drawing/2017/decorative" val="1"/>
              </a:ext>
            </a:extLst>
          </p:cNvPr>
          <p:cNvSpPr/>
          <p:nvPr userDrawn="1"/>
        </p:nvSpPr>
        <p:spPr>
          <a:xfrm flipV="1">
            <a:off x="5056007" y="-620240"/>
            <a:ext cx="12489489" cy="6238554"/>
          </a:xfrm>
          <a:custGeom>
            <a:avLst/>
            <a:gdLst>
              <a:gd name="connsiteX0" fmla="*/ 0 w 12487108"/>
              <a:gd name="connsiteY0" fmla="*/ 0 h 6143304"/>
              <a:gd name="connsiteX1" fmla="*/ 12487108 w 12487108"/>
              <a:gd name="connsiteY1" fmla="*/ 0 h 6143304"/>
              <a:gd name="connsiteX2" fmla="*/ 12487108 w 12487108"/>
              <a:gd name="connsiteY2" fmla="*/ 201140 h 6143304"/>
              <a:gd name="connsiteX3" fmla="*/ 203846 w 12487108"/>
              <a:gd name="connsiteY3" fmla="*/ 201140 h 6143304"/>
              <a:gd name="connsiteX4" fmla="*/ 203846 w 12487108"/>
              <a:gd name="connsiteY4" fmla="*/ 6143304 h 6143304"/>
              <a:gd name="connsiteX5" fmla="*/ 0 w 12487108"/>
              <a:gd name="connsiteY5" fmla="*/ 6143304 h 6143304"/>
              <a:gd name="connsiteX0" fmla="*/ 2381 w 12489489"/>
              <a:gd name="connsiteY0" fmla="*/ 0 h 6236173"/>
              <a:gd name="connsiteX1" fmla="*/ 12489489 w 12489489"/>
              <a:gd name="connsiteY1" fmla="*/ 0 h 6236173"/>
              <a:gd name="connsiteX2" fmla="*/ 12489489 w 12489489"/>
              <a:gd name="connsiteY2" fmla="*/ 201140 h 6236173"/>
              <a:gd name="connsiteX3" fmla="*/ 206227 w 12489489"/>
              <a:gd name="connsiteY3" fmla="*/ 201140 h 6236173"/>
              <a:gd name="connsiteX4" fmla="*/ 206227 w 12489489"/>
              <a:gd name="connsiteY4" fmla="*/ 6143304 h 6236173"/>
              <a:gd name="connsiteX5" fmla="*/ 0 w 12489489"/>
              <a:gd name="connsiteY5" fmla="*/ 6236173 h 6236173"/>
              <a:gd name="connsiteX6" fmla="*/ 2381 w 12489489"/>
              <a:gd name="connsiteY6" fmla="*/ 0 h 6236173"/>
              <a:gd name="connsiteX0" fmla="*/ 2381 w 12489489"/>
              <a:gd name="connsiteY0" fmla="*/ 0 h 6238554"/>
              <a:gd name="connsiteX1" fmla="*/ 12489489 w 12489489"/>
              <a:gd name="connsiteY1" fmla="*/ 0 h 6238554"/>
              <a:gd name="connsiteX2" fmla="*/ 12489489 w 12489489"/>
              <a:gd name="connsiteY2" fmla="*/ 201140 h 6238554"/>
              <a:gd name="connsiteX3" fmla="*/ 206227 w 12489489"/>
              <a:gd name="connsiteY3" fmla="*/ 201140 h 6238554"/>
              <a:gd name="connsiteX4" fmla="*/ 206227 w 12489489"/>
              <a:gd name="connsiteY4" fmla="*/ 6238554 h 6238554"/>
              <a:gd name="connsiteX5" fmla="*/ 0 w 12489489"/>
              <a:gd name="connsiteY5" fmla="*/ 6236173 h 6238554"/>
              <a:gd name="connsiteX6" fmla="*/ 2381 w 12489489"/>
              <a:gd name="connsiteY6" fmla="*/ 0 h 62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9489" h="6238554">
                <a:moveTo>
                  <a:pt x="2381" y="0"/>
                </a:moveTo>
                <a:lnTo>
                  <a:pt x="12489489" y="0"/>
                </a:lnTo>
                <a:lnTo>
                  <a:pt x="12489489" y="201140"/>
                </a:lnTo>
                <a:lnTo>
                  <a:pt x="206227" y="201140"/>
                </a:lnTo>
                <a:lnTo>
                  <a:pt x="206227" y="6238554"/>
                </a:lnTo>
                <a:lnTo>
                  <a:pt x="0" y="6236173"/>
                </a:lnTo>
                <a:cubicBezTo>
                  <a:pt x="0" y="4188405"/>
                  <a:pt x="2381" y="2047768"/>
                  <a:pt x="2381" y="0"/>
                </a:cubicBezTo>
                <a:close/>
              </a:path>
            </a:pathLst>
          </a:cu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venirNext LT Com Regular" panose="020B0503020202020204" pitchFamily="34" charset="0"/>
            </a:endParaRPr>
          </a:p>
        </p:txBody>
      </p:sp>
      <p:sp>
        <p:nvSpPr>
          <p:cNvPr id="15" name="White Box">
            <a:extLst>
              <a:ext uri="{FF2B5EF4-FFF2-40B4-BE49-F238E27FC236}">
                <a16:creationId xmlns:a16="http://schemas.microsoft.com/office/drawing/2014/main" id="{B64D5A1C-EEB9-4689-BDEE-0C87203E398A}"/>
              </a:ext>
              <a:ext uri="{C183D7F6-B498-43B3-948B-1728B52AA6E4}">
                <adec:decorative xmlns:adec="http://schemas.microsoft.com/office/drawing/2017/decorative" val="1"/>
              </a:ext>
            </a:extLst>
          </p:cNvPr>
          <p:cNvSpPr/>
          <p:nvPr userDrawn="1"/>
        </p:nvSpPr>
        <p:spPr>
          <a:xfrm>
            <a:off x="0" y="0"/>
            <a:ext cx="12188952" cy="1371600"/>
          </a:xfrm>
          <a:prstGeom prst="rect">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mn-lt"/>
            </a:endParaRPr>
          </a:p>
        </p:txBody>
      </p:sp>
      <p:sp>
        <p:nvSpPr>
          <p:cNvPr id="13" name="Freeform 12">
            <a:extLst>
              <a:ext uri="{FF2B5EF4-FFF2-40B4-BE49-F238E27FC236}">
                <a16:creationId xmlns:a16="http://schemas.microsoft.com/office/drawing/2014/main" id="{45425E03-28CD-89B9-EE02-06D2983C3A0E}"/>
              </a:ext>
              <a:ext uri="{C183D7F6-B498-43B3-948B-1728B52AA6E4}">
                <adec:decorative xmlns:adec="http://schemas.microsoft.com/office/drawing/2017/decorative" val="1"/>
              </a:ext>
            </a:extLst>
          </p:cNvPr>
          <p:cNvSpPr/>
          <p:nvPr userDrawn="1"/>
        </p:nvSpPr>
        <p:spPr>
          <a:xfrm rot="10800000" flipV="1">
            <a:off x="-3873642" y="2078510"/>
            <a:ext cx="12487108" cy="6259985"/>
          </a:xfrm>
          <a:custGeom>
            <a:avLst/>
            <a:gdLst>
              <a:gd name="connsiteX0" fmla="*/ 0 w 12487108"/>
              <a:gd name="connsiteY0" fmla="*/ 0 h 6143304"/>
              <a:gd name="connsiteX1" fmla="*/ 12487108 w 12487108"/>
              <a:gd name="connsiteY1" fmla="*/ 0 h 6143304"/>
              <a:gd name="connsiteX2" fmla="*/ 12487108 w 12487108"/>
              <a:gd name="connsiteY2" fmla="*/ 201140 h 6143304"/>
              <a:gd name="connsiteX3" fmla="*/ 203846 w 12487108"/>
              <a:gd name="connsiteY3" fmla="*/ 201140 h 6143304"/>
              <a:gd name="connsiteX4" fmla="*/ 203846 w 12487108"/>
              <a:gd name="connsiteY4" fmla="*/ 6143304 h 6143304"/>
              <a:gd name="connsiteX5" fmla="*/ 0 w 12487108"/>
              <a:gd name="connsiteY5" fmla="*/ 6143304 h 6143304"/>
              <a:gd name="connsiteX0" fmla="*/ 0 w 12487108"/>
              <a:gd name="connsiteY0" fmla="*/ 0 h 6259985"/>
              <a:gd name="connsiteX1" fmla="*/ 12487108 w 12487108"/>
              <a:gd name="connsiteY1" fmla="*/ 0 h 6259985"/>
              <a:gd name="connsiteX2" fmla="*/ 12487108 w 12487108"/>
              <a:gd name="connsiteY2" fmla="*/ 201140 h 6259985"/>
              <a:gd name="connsiteX3" fmla="*/ 203846 w 12487108"/>
              <a:gd name="connsiteY3" fmla="*/ 201140 h 6259985"/>
              <a:gd name="connsiteX4" fmla="*/ 203846 w 12487108"/>
              <a:gd name="connsiteY4" fmla="*/ 6259985 h 6259985"/>
              <a:gd name="connsiteX5" fmla="*/ 0 w 12487108"/>
              <a:gd name="connsiteY5" fmla="*/ 6143304 h 6259985"/>
              <a:gd name="connsiteX6" fmla="*/ 0 w 12487108"/>
              <a:gd name="connsiteY6" fmla="*/ 0 h 6259985"/>
              <a:gd name="connsiteX0" fmla="*/ 0 w 12487108"/>
              <a:gd name="connsiteY0" fmla="*/ 0 h 6259985"/>
              <a:gd name="connsiteX1" fmla="*/ 12487108 w 12487108"/>
              <a:gd name="connsiteY1" fmla="*/ 0 h 6259985"/>
              <a:gd name="connsiteX2" fmla="*/ 12487108 w 12487108"/>
              <a:gd name="connsiteY2" fmla="*/ 201140 h 6259985"/>
              <a:gd name="connsiteX3" fmla="*/ 203846 w 12487108"/>
              <a:gd name="connsiteY3" fmla="*/ 201140 h 6259985"/>
              <a:gd name="connsiteX4" fmla="*/ 203846 w 12487108"/>
              <a:gd name="connsiteY4" fmla="*/ 6259985 h 6259985"/>
              <a:gd name="connsiteX5" fmla="*/ 0 w 12487108"/>
              <a:gd name="connsiteY5" fmla="*/ 6259985 h 6259985"/>
              <a:gd name="connsiteX6" fmla="*/ 0 w 12487108"/>
              <a:gd name="connsiteY6" fmla="*/ 0 h 625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7108" h="6259985">
                <a:moveTo>
                  <a:pt x="0" y="0"/>
                </a:moveTo>
                <a:lnTo>
                  <a:pt x="12487108" y="0"/>
                </a:lnTo>
                <a:lnTo>
                  <a:pt x="12487108" y="201140"/>
                </a:lnTo>
                <a:lnTo>
                  <a:pt x="203846" y="201140"/>
                </a:lnTo>
                <a:lnTo>
                  <a:pt x="203846" y="6259985"/>
                </a:lnTo>
                <a:lnTo>
                  <a:pt x="0" y="6259985"/>
                </a:lnTo>
                <a:lnTo>
                  <a:pt x="0"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venirNext LT Com Regular" panose="020B0503020202020204" pitchFamily="34" charset="0"/>
            </a:endParaRPr>
          </a:p>
        </p:txBody>
      </p:sp>
      <p:sp>
        <p:nvSpPr>
          <p:cNvPr id="2" name="For financial professionals only. Not for use with the public.">
            <a:extLst>
              <a:ext uri="{FF2B5EF4-FFF2-40B4-BE49-F238E27FC236}">
                <a16:creationId xmlns:a16="http://schemas.microsoft.com/office/drawing/2014/main" id="{8E25231D-A6B3-AD2A-E7A7-321FA76CC7CF}"/>
              </a:ext>
              <a:ext uri="{C183D7F6-B498-43B3-948B-1728B52AA6E4}">
                <adec:decorative xmlns:adec="http://schemas.microsoft.com/office/drawing/2017/decorative" val="1"/>
              </a:ext>
            </a:extLst>
          </p:cNvPr>
          <p:cNvSpPr txBox="1"/>
          <p:nvPr userDrawn="1"/>
        </p:nvSpPr>
        <p:spPr>
          <a:xfrm>
            <a:off x="571500" y="6263640"/>
            <a:ext cx="1691169" cy="12650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FFFFFF">
                    <a:alpha val="75000"/>
                  </a:srgbClr>
                </a:solidFill>
              </a:defRPr>
            </a:lvl1pPr>
          </a:lstStyle>
          <a:p>
            <a:r>
              <a:rPr lang="en-US" sz="800" dirty="0">
                <a:solidFill>
                  <a:schemeClr val="bg1">
                    <a:alpha val="75000"/>
                  </a:schemeClr>
                </a:solidFill>
              </a:rPr>
              <a:t>RPGEPO-233-0825O  CGD/9768-S109574</a:t>
            </a:r>
          </a:p>
        </p:txBody>
      </p:sp>
      <p:sp>
        <p:nvSpPr>
          <p:cNvPr id="3" name="© The Capital Group Companies, Inc.">
            <a:extLst>
              <a:ext uri="{C183D7F6-B498-43B3-948B-1728B52AA6E4}">
                <adec:decorative xmlns:adec="http://schemas.microsoft.com/office/drawing/2017/decorative" val="1"/>
              </a:ext>
            </a:extLst>
          </p:cNvPr>
          <p:cNvSpPr txBox="1"/>
          <p:nvPr userDrawn="1"/>
        </p:nvSpPr>
        <p:spPr>
          <a:xfrm>
            <a:off x="571500" y="6400710"/>
            <a:ext cx="1987724" cy="12650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FFFFFF">
                    <a:alpha val="75000"/>
                  </a:srgbClr>
                </a:solidFill>
              </a:defRPr>
            </a:lvl1pPr>
          </a:lstStyle>
          <a:p>
            <a:r>
              <a:rPr lang="en-US" sz="800" dirty="0">
                <a:solidFill>
                  <a:schemeClr val="bg1">
                    <a:alpha val="75000"/>
                  </a:schemeClr>
                </a:solidFill>
                <a:latin typeface="+mn-lt"/>
              </a:rPr>
              <a:t>© 2025 Capital Group. All rights reserved. </a:t>
            </a:r>
            <a:endParaRPr sz="800" dirty="0">
              <a:solidFill>
                <a:schemeClr val="bg1">
                  <a:alpha val="75000"/>
                </a:schemeClr>
              </a:solidFill>
              <a:latin typeface="+mn-lt"/>
            </a:endParaRPr>
          </a:p>
        </p:txBody>
      </p:sp>
    </p:spTree>
    <p:extLst>
      <p:ext uri="{BB962C8B-B14F-4D97-AF65-F5344CB8AC3E}">
        <p14:creationId xmlns:p14="http://schemas.microsoft.com/office/powerpoint/2010/main" val="161657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FORMAL Divider Aperture 1">
    <p:spTree>
      <p:nvGrpSpPr>
        <p:cNvPr id="1" name=""/>
        <p:cNvGrpSpPr/>
        <p:nvPr/>
      </p:nvGrpSpPr>
      <p:grpSpPr>
        <a:xfrm>
          <a:off x="0" y="0"/>
          <a:ext cx="0" cy="0"/>
          <a:chOff x="0" y="0"/>
          <a:chExt cx="0" cy="0"/>
        </a:xfrm>
      </p:grpSpPr>
      <p:sp>
        <p:nvSpPr>
          <p:cNvPr id="445" name="Rectangle"/>
          <p:cNvSpPr/>
          <p:nvPr/>
        </p:nvSpPr>
        <p:spPr>
          <a:xfrm>
            <a:off x="0" y="244"/>
            <a:ext cx="8887942" cy="4113397"/>
          </a:xfrm>
          <a:prstGeom prst="rect">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a:p>
        </p:txBody>
      </p:sp>
      <p:sp>
        <p:nvSpPr>
          <p:cNvPr id="446" name="Title Text"/>
          <p:cNvSpPr txBox="1">
            <a:spLocks noGrp="1"/>
          </p:cNvSpPr>
          <p:nvPr>
            <p:ph type="title"/>
          </p:nvPr>
        </p:nvSpPr>
        <p:spPr>
          <a:xfrm>
            <a:off x="571503" y="456744"/>
            <a:ext cx="7519715" cy="3175001"/>
          </a:xfrm>
          <a:prstGeom prst="rect">
            <a:avLst/>
          </a:prstGeom>
        </p:spPr>
        <p:txBody>
          <a:bodyPr anchor="t"/>
          <a:lstStyle>
            <a:lvl1pPr>
              <a:lnSpc>
                <a:spcPct val="90000"/>
              </a:lnSpc>
              <a:defRPr sz="7200" spc="-72"/>
            </a:lvl1pPr>
          </a:lstStyle>
          <a:p>
            <a:r>
              <a:t>Title Text</a:t>
            </a:r>
          </a:p>
        </p:txBody>
      </p:sp>
      <p:sp>
        <p:nvSpPr>
          <p:cNvPr id="447" name="Slide Number"/>
          <p:cNvSpPr txBox="1">
            <a:spLocks noGrp="1"/>
          </p:cNvSpPr>
          <p:nvPr>
            <p:ph type="sldNum" sz="quarter" idx="2"/>
          </p:nvPr>
        </p:nvSpPr>
        <p:spPr>
          <a:xfrm>
            <a:off x="10908857" y="6400800"/>
            <a:ext cx="711647" cy="126509"/>
          </a:xfrm>
          <a:prstGeom prst="rect">
            <a:avLst/>
          </a:prstGeom>
        </p:spPr>
        <p:txBody>
          <a:bodyPr/>
          <a:lstStyle>
            <a:lvl1pPr>
              <a:defRPr>
                <a:solidFill>
                  <a:srgbClr val="7D726D"/>
                </a:solidFill>
                <a:latin typeface="+mn-lt"/>
              </a:defRPr>
            </a:lvl1pPr>
          </a:lstStyle>
          <a:p>
            <a:fld id="{86CB4B4D-7CA3-9044-876B-883B54F8677D}" type="slidenum">
              <a:rPr lang="en-US" smtClean="0"/>
              <a:pPr/>
              <a:t>‹#›</a:t>
            </a:fld>
            <a:endParaRPr lang="en-US"/>
          </a:p>
        </p:txBody>
      </p:sp>
      <p:sp>
        <p:nvSpPr>
          <p:cNvPr id="448" name="Footnotes"/>
          <p:cNvSpPr txBox="1">
            <a:spLocks noGrp="1"/>
          </p:cNvSpPr>
          <p:nvPr>
            <p:ph type="body" sz="quarter" idx="13"/>
          </p:nvPr>
        </p:nvSpPr>
        <p:spPr>
          <a:xfrm>
            <a:off x="571500" y="6111564"/>
            <a:ext cx="7955280" cy="135422"/>
          </a:xfrm>
          <a:prstGeom prst="rect">
            <a:avLst/>
          </a:prstGeom>
        </p:spPr>
        <p:txBody>
          <a:bodyPr anchor="b">
            <a:noAutofit/>
          </a:bodyPr>
          <a:lstStyle>
            <a:lvl1pPr>
              <a:lnSpc>
                <a:spcPct val="110000"/>
              </a:lnSpc>
              <a:spcBef>
                <a:spcPts val="600"/>
              </a:spcBef>
              <a:defRPr sz="800">
                <a:solidFill>
                  <a:schemeClr val="accent5"/>
                </a:solidFill>
                <a:latin typeface="+mn-lt"/>
              </a:defRPr>
            </a:lvl1pPr>
          </a:lstStyle>
          <a:p>
            <a:r>
              <a:t>Footnotes</a:t>
            </a:r>
          </a:p>
        </p:txBody>
      </p:sp>
      <p:sp>
        <p:nvSpPr>
          <p:cNvPr id="449" name="© The Capital Group Companies, Inc."/>
          <p:cNvSpPr txBox="1"/>
          <p:nvPr/>
        </p:nvSpPr>
        <p:spPr>
          <a:xfrm>
            <a:off x="571500" y="6400710"/>
            <a:ext cx="1699183" cy="12650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5E5E5E"/>
                </a:solidFill>
              </a:defRPr>
            </a:lvl1pPr>
          </a:lstStyle>
          <a:p>
            <a:r>
              <a:rPr lang="en-US" sz="800" dirty="0">
                <a:solidFill>
                  <a:srgbClr val="7D726D"/>
                </a:solidFill>
                <a:latin typeface="+mn-lt"/>
              </a:rPr>
              <a:t>© Capital Group. All rights reserved.</a:t>
            </a:r>
            <a:endParaRPr sz="800" dirty="0">
              <a:solidFill>
                <a:srgbClr val="7D726D"/>
              </a:solidFill>
              <a:latin typeface="+mn-lt"/>
            </a:endParaRPr>
          </a:p>
        </p:txBody>
      </p:sp>
      <p:sp>
        <p:nvSpPr>
          <p:cNvPr id="450" name="For financial professionals only. Not for use with the public."/>
          <p:cNvSpPr txBox="1"/>
          <p:nvPr/>
        </p:nvSpPr>
        <p:spPr>
          <a:xfrm>
            <a:off x="571500" y="6532790"/>
            <a:ext cx="2747547" cy="12650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5E5E5E"/>
                </a:solidFill>
              </a:defRPr>
            </a:lvl1pPr>
          </a:lstStyle>
          <a:p>
            <a:r>
              <a:rPr sz="800">
                <a:solidFill>
                  <a:srgbClr val="7D726D"/>
                </a:solidFill>
                <a:latin typeface="+mn-lt"/>
              </a:rPr>
              <a:t>For financial professionals only. Not for use with the public.</a:t>
            </a:r>
          </a:p>
        </p:txBody>
      </p:sp>
      <p:sp>
        <p:nvSpPr>
          <p:cNvPr id="451" name="Subtitle"/>
          <p:cNvSpPr>
            <a:spLocks noGrp="1"/>
          </p:cNvSpPr>
          <p:nvPr>
            <p:ph type="body" sz="quarter" idx="14"/>
          </p:nvPr>
        </p:nvSpPr>
        <p:spPr>
          <a:xfrm>
            <a:off x="571500" y="4647487"/>
            <a:ext cx="6348822" cy="1327864"/>
          </a:xfrm>
          <a:prstGeom prst="rect">
            <a:avLst/>
          </a:prstGeom>
        </p:spPr>
        <p:txBody>
          <a:bodyPr>
            <a:noAutofit/>
          </a:bodyPr>
          <a:lstStyle>
            <a:lvl1pPr>
              <a:lnSpc>
                <a:spcPct val="100000"/>
              </a:lnSpc>
              <a:spcBef>
                <a:spcPts val="0"/>
              </a:spcBef>
              <a:tabLst>
                <a:tab pos="476250" algn="l"/>
              </a:tabLst>
              <a:defRPr sz="3000" b="1" spc="-30">
                <a:solidFill>
                  <a:schemeClr val="tx1"/>
                </a:solidFill>
                <a:latin typeface="+mn-lt"/>
                <a:ea typeface="+mn-ea"/>
                <a:cs typeface="+mn-cs"/>
                <a:sym typeface="Avenir Next LT Com Demi"/>
              </a:defRPr>
            </a:lvl1pPr>
          </a:lstStyle>
          <a:p>
            <a:r>
              <a:t>Subtitle</a:t>
            </a:r>
          </a:p>
        </p:txBody>
      </p:sp>
      <p:sp>
        <p:nvSpPr>
          <p:cNvPr id="452" name="Line"/>
          <p:cNvSpPr/>
          <p:nvPr/>
        </p:nvSpPr>
        <p:spPr>
          <a:xfrm flipH="1">
            <a:off x="8887944" y="0"/>
            <a:ext cx="1" cy="6858000"/>
          </a:xfrm>
          <a:prstGeom prst="line">
            <a:avLst/>
          </a:prstGeom>
          <a:ln w="177800">
            <a:solidFill>
              <a:srgbClr val="74C3EA"/>
            </a:solidFill>
            <a:miter lim="400000"/>
          </a:ln>
        </p:spPr>
        <p:txBody>
          <a:bodyPr lIns="0" tIns="0" rIns="0" bIns="0"/>
          <a:lstStyle/>
          <a:p>
            <a:pPr>
              <a:defRPr sz="3000">
                <a:solidFill>
                  <a:srgbClr val="FFFFFF"/>
                </a:solidFill>
                <a:effectLst>
                  <a:outerShdw blurRad="38100" dist="12700" dir="5400000" rotWithShape="0">
                    <a:srgbClr val="000000">
                      <a:alpha val="50000"/>
                    </a:srgbClr>
                  </a:outerShdw>
                </a:effectLst>
              </a:defRPr>
            </a:pPr>
            <a:endParaRPr sz="1500"/>
          </a:p>
        </p:txBody>
      </p:sp>
      <p:sp>
        <p:nvSpPr>
          <p:cNvPr id="453" name="Line"/>
          <p:cNvSpPr/>
          <p:nvPr/>
        </p:nvSpPr>
        <p:spPr>
          <a:xfrm flipV="1">
            <a:off x="0" y="4102212"/>
            <a:ext cx="12192000" cy="2027"/>
          </a:xfrm>
          <a:prstGeom prst="line">
            <a:avLst/>
          </a:prstGeom>
          <a:ln w="177800">
            <a:solidFill>
              <a:srgbClr val="74CECC"/>
            </a:solidFill>
            <a:miter lim="400000"/>
          </a:ln>
        </p:spPr>
        <p:txBody>
          <a:bodyPr lIns="0" tIns="0" rIns="0" bIns="0"/>
          <a:lstStyle/>
          <a:p>
            <a:pPr>
              <a:defRPr sz="3000">
                <a:solidFill>
                  <a:srgbClr val="FFFFFF"/>
                </a:solidFill>
                <a:effectLst>
                  <a:outerShdw blurRad="38100" dist="12700" dir="5400000" rotWithShape="0">
                    <a:srgbClr val="000000">
                      <a:alpha val="50000"/>
                    </a:srgbClr>
                  </a:outerShdw>
                </a:effectLst>
              </a:defRPr>
            </a:pPr>
            <a:endParaRPr sz="1500"/>
          </a:p>
        </p:txBody>
      </p:sp>
      <p:sp>
        <p:nvSpPr>
          <p:cNvPr id="454" name="Shape"/>
          <p:cNvSpPr/>
          <p:nvPr/>
        </p:nvSpPr>
        <p:spPr>
          <a:xfrm>
            <a:off x="8800314" y="4015595"/>
            <a:ext cx="175261" cy="1752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007EA3">
              <a:alpha val="5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FORMAL High-Impact">
    <p:bg>
      <p:bgPr>
        <a:gradFill>
          <a:gsLst>
            <a:gs pos="15000">
              <a:srgbClr val="00294B"/>
            </a:gs>
            <a:gs pos="100000">
              <a:schemeClr val="accent1"/>
            </a:gs>
          </a:gsLst>
          <a:lin ang="19200000" scaled="0"/>
        </a:gradFill>
        <a:effectLst/>
      </p:bgPr>
    </p:bg>
    <p:spTree>
      <p:nvGrpSpPr>
        <p:cNvPr id="1" name=""/>
        <p:cNvGrpSpPr/>
        <p:nvPr/>
      </p:nvGrpSpPr>
      <p:grpSpPr>
        <a:xfrm>
          <a:off x="0" y="0"/>
          <a:ext cx="0" cy="0"/>
          <a:chOff x="0" y="0"/>
          <a:chExt cx="0" cy="0"/>
        </a:xfrm>
      </p:grpSpPr>
      <p:sp>
        <p:nvSpPr>
          <p:cNvPr id="496" name="Title Text"/>
          <p:cNvSpPr txBox="1">
            <a:spLocks noGrp="1"/>
          </p:cNvSpPr>
          <p:nvPr>
            <p:ph type="title"/>
          </p:nvPr>
        </p:nvSpPr>
        <p:spPr>
          <a:xfrm>
            <a:off x="571500" y="455290"/>
            <a:ext cx="9397492" cy="763390"/>
          </a:xfrm>
          <a:prstGeom prst="rect">
            <a:avLst/>
          </a:prstGeom>
        </p:spPr>
        <p:txBody>
          <a:bodyPr anchor="t"/>
          <a:lstStyle>
            <a:lvl1pPr>
              <a:defRPr sz="3600" spc="-36">
                <a:solidFill>
                  <a:srgbClr val="FFFFFF"/>
                </a:solidFill>
              </a:defRPr>
            </a:lvl1pPr>
          </a:lstStyle>
          <a:p>
            <a:r>
              <a:t>Title Text</a:t>
            </a:r>
          </a:p>
        </p:txBody>
      </p:sp>
      <p:sp>
        <p:nvSpPr>
          <p:cNvPr id="497" name="Body Level One…"/>
          <p:cNvSpPr txBox="1">
            <a:spLocks noGrp="1"/>
          </p:cNvSpPr>
          <p:nvPr>
            <p:ph type="body" idx="1" hasCustomPrompt="1"/>
          </p:nvPr>
        </p:nvSpPr>
        <p:spPr>
          <a:xfrm>
            <a:off x="571500" y="1672391"/>
            <a:ext cx="8227542" cy="4191001"/>
          </a:xfrm>
          <a:prstGeom prst="rect">
            <a:avLst/>
          </a:prstGeom>
        </p:spPr>
        <p:txBody>
          <a:bodyPr/>
          <a:lstStyle>
            <a:lvl1pPr>
              <a:lnSpc>
                <a:spcPct val="110000"/>
              </a:lnSpc>
              <a:spcBef>
                <a:spcPts val="1800"/>
              </a:spcBef>
              <a:defRPr sz="2700" b="1">
                <a:solidFill>
                  <a:srgbClr val="FFFFFF"/>
                </a:solidFill>
                <a:latin typeface="+mn-lt"/>
                <a:ea typeface="+mn-ea"/>
                <a:cs typeface="+mn-cs"/>
                <a:sym typeface="Avenir Next LT Com Demi"/>
              </a:defRPr>
            </a:lvl1pPr>
            <a:lvl2pPr>
              <a:lnSpc>
                <a:spcPct val="110000"/>
              </a:lnSpc>
              <a:spcBef>
                <a:spcPts val="1800"/>
              </a:spcBef>
              <a:defRPr sz="2700" b="1">
                <a:solidFill>
                  <a:srgbClr val="FFFFFF"/>
                </a:solidFill>
                <a:latin typeface="+mn-lt"/>
                <a:ea typeface="+mn-ea"/>
                <a:cs typeface="+mn-cs"/>
                <a:sym typeface="Avenir Next LT Com Demi"/>
              </a:defRPr>
            </a:lvl2pPr>
            <a:lvl3pPr>
              <a:lnSpc>
                <a:spcPct val="110000"/>
              </a:lnSpc>
              <a:spcBef>
                <a:spcPts val="1800"/>
              </a:spcBef>
              <a:defRPr sz="2700" b="1">
                <a:solidFill>
                  <a:srgbClr val="FFFFFF"/>
                </a:solidFill>
                <a:latin typeface="+mn-lt"/>
                <a:ea typeface="+mn-ea"/>
                <a:cs typeface="+mn-cs"/>
                <a:sym typeface="Avenir Next LT Com Demi"/>
              </a:defRPr>
            </a:lvl3pPr>
            <a:lvl4pPr>
              <a:lnSpc>
                <a:spcPct val="110000"/>
              </a:lnSpc>
              <a:spcBef>
                <a:spcPts val="1800"/>
              </a:spcBef>
              <a:defRPr sz="2700" b="1">
                <a:solidFill>
                  <a:srgbClr val="FFFFFF"/>
                </a:solidFill>
                <a:latin typeface="+mn-lt"/>
                <a:ea typeface="+mn-ea"/>
                <a:cs typeface="+mn-cs"/>
                <a:sym typeface="Avenir Next LT Com Demi"/>
              </a:defRPr>
            </a:lvl4pPr>
            <a:lvl5pPr>
              <a:lnSpc>
                <a:spcPct val="110000"/>
              </a:lnSpc>
              <a:spcBef>
                <a:spcPts val="1800"/>
              </a:spcBef>
              <a:defRPr sz="2700" b="1">
                <a:solidFill>
                  <a:srgbClr val="FFFFFF"/>
                </a:solidFill>
                <a:latin typeface="+mn-lt"/>
                <a:ea typeface="+mn-ea"/>
                <a:cs typeface="+mn-cs"/>
                <a:sym typeface="Avenir Next LT Com Demi"/>
              </a:defRPr>
            </a:lvl5pPr>
          </a:lstStyle>
          <a:p>
            <a:r>
              <a:rPr dirty="0"/>
              <a:t>Body Level One</a:t>
            </a:r>
          </a:p>
          <a:p>
            <a:pPr lvl="1"/>
            <a:r>
              <a:rPr dirty="0"/>
              <a:t>Body Level Two</a:t>
            </a:r>
          </a:p>
          <a:p>
            <a:pPr lvl="2"/>
            <a:r>
              <a:rPr dirty="0"/>
              <a:t>Body Level Three</a:t>
            </a:r>
            <a:endParaRPr lang="en-US" dirty="0"/>
          </a:p>
          <a:p>
            <a:pPr lvl="3"/>
            <a:r>
              <a:rPr lang="en-US" dirty="0"/>
              <a:t>Body Level Four</a:t>
            </a:r>
          </a:p>
          <a:p>
            <a:pPr lvl="4"/>
            <a:r>
              <a:rPr lang="en-US" dirty="0"/>
              <a:t>Body Level Five</a:t>
            </a:r>
          </a:p>
        </p:txBody>
      </p:sp>
      <p:sp>
        <p:nvSpPr>
          <p:cNvPr id="498" name="Slide Number"/>
          <p:cNvSpPr txBox="1">
            <a:spLocks noGrp="1"/>
          </p:cNvSpPr>
          <p:nvPr>
            <p:ph type="sldNum" sz="quarter" idx="2"/>
          </p:nvPr>
        </p:nvSpPr>
        <p:spPr>
          <a:xfrm>
            <a:off x="10908857" y="6400800"/>
            <a:ext cx="711647" cy="126509"/>
          </a:xfrm>
          <a:prstGeom prst="rect">
            <a:avLst/>
          </a:prstGeom>
        </p:spPr>
        <p:txBody>
          <a:bodyPr/>
          <a:lstStyle>
            <a:lvl1pPr>
              <a:defRPr>
                <a:solidFill>
                  <a:srgbClr val="FFFFFF"/>
                </a:solidFill>
                <a:latin typeface="+mn-lt"/>
              </a:defRPr>
            </a:lvl1pPr>
          </a:lstStyle>
          <a:p>
            <a:fld id="{86CB4B4D-7CA3-9044-876B-883B54F8677D}" type="slidenum">
              <a:rPr lang="en-US" smtClean="0"/>
              <a:pPr/>
              <a:t>‹#›</a:t>
            </a:fld>
            <a:endParaRPr lang="en-US"/>
          </a:p>
        </p:txBody>
      </p:sp>
      <p:sp>
        <p:nvSpPr>
          <p:cNvPr id="499" name="Footnotes"/>
          <p:cNvSpPr txBox="1">
            <a:spLocks noGrp="1"/>
          </p:cNvSpPr>
          <p:nvPr>
            <p:ph type="body" sz="quarter" idx="13"/>
          </p:nvPr>
        </p:nvSpPr>
        <p:spPr>
          <a:xfrm>
            <a:off x="571500" y="6111564"/>
            <a:ext cx="7289800" cy="135422"/>
          </a:xfrm>
          <a:prstGeom prst="rect">
            <a:avLst/>
          </a:prstGeom>
        </p:spPr>
        <p:txBody>
          <a:bodyPr anchor="b">
            <a:spAutoFit/>
          </a:bodyPr>
          <a:lstStyle>
            <a:lvl1pPr>
              <a:lnSpc>
                <a:spcPct val="110000"/>
              </a:lnSpc>
              <a:spcBef>
                <a:spcPts val="600"/>
              </a:spcBef>
              <a:defRPr sz="800">
                <a:solidFill>
                  <a:srgbClr val="FFFFFF"/>
                </a:solidFill>
                <a:latin typeface="+mn-lt"/>
              </a:defRPr>
            </a:lvl1pPr>
          </a:lstStyle>
          <a:p>
            <a:r>
              <a:t>Footnotes</a:t>
            </a:r>
          </a:p>
        </p:txBody>
      </p:sp>
      <p:sp>
        <p:nvSpPr>
          <p:cNvPr id="500" name="© The Capital Group Companies, Inc.">
            <a:extLst>
              <a:ext uri="{C183D7F6-B498-43B3-948B-1728B52AA6E4}">
                <adec:decorative xmlns:adec="http://schemas.microsoft.com/office/drawing/2017/decorative" val="1"/>
              </a:ext>
            </a:extLst>
          </p:cNvPr>
          <p:cNvSpPr txBox="1"/>
          <p:nvPr/>
        </p:nvSpPr>
        <p:spPr>
          <a:xfrm>
            <a:off x="571500" y="6400710"/>
            <a:ext cx="1962076" cy="12650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FFFFFF">
                    <a:alpha val="75000"/>
                  </a:srgbClr>
                </a:solidFill>
              </a:defRPr>
            </a:lvl1pPr>
          </a:lstStyle>
          <a:p>
            <a:r>
              <a:rPr lang="en-US" sz="800" dirty="0">
                <a:latin typeface="+mn-lt"/>
              </a:rPr>
              <a:t>© 2025 Capital Group. All rights reserved.</a:t>
            </a:r>
            <a:endParaRPr sz="800" dirty="0">
              <a:latin typeface="+mn-lt"/>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MAL Title/Subtitle only">
    <p:spTree>
      <p:nvGrpSpPr>
        <p:cNvPr id="1" name=""/>
        <p:cNvGrpSpPr/>
        <p:nvPr/>
      </p:nvGrpSpPr>
      <p:grpSpPr>
        <a:xfrm>
          <a:off x="0" y="0"/>
          <a:ext cx="0" cy="0"/>
          <a:chOff x="0" y="0"/>
          <a:chExt cx="0" cy="0"/>
        </a:xfrm>
      </p:grpSpPr>
      <p:sp>
        <p:nvSpPr>
          <p:cNvPr id="509" name="Title Text"/>
          <p:cNvSpPr txBox="1">
            <a:spLocks noGrp="1"/>
          </p:cNvSpPr>
          <p:nvPr>
            <p:ph type="title"/>
          </p:nvPr>
        </p:nvSpPr>
        <p:spPr>
          <a:xfrm>
            <a:off x="571500" y="368300"/>
            <a:ext cx="9397492" cy="381000"/>
          </a:xfrm>
          <a:prstGeom prst="rect">
            <a:avLst/>
          </a:prstGeom>
        </p:spPr>
        <p:txBody>
          <a:bodyPr anchor="t"/>
          <a:lstStyle>
            <a:lvl1pPr>
              <a:defRPr sz="2400" spc="-24">
                <a:solidFill>
                  <a:srgbClr val="073674"/>
                </a:solidFill>
              </a:defRPr>
            </a:lvl1pPr>
          </a:lstStyle>
          <a:p>
            <a:r>
              <a:rPr dirty="0"/>
              <a:t>Title Text</a:t>
            </a:r>
          </a:p>
        </p:txBody>
      </p:sp>
      <p:sp>
        <p:nvSpPr>
          <p:cNvPr id="511" name="Slide Number"/>
          <p:cNvSpPr txBox="1">
            <a:spLocks noGrp="1"/>
          </p:cNvSpPr>
          <p:nvPr>
            <p:ph type="sldNum" sz="quarter" idx="2"/>
          </p:nvPr>
        </p:nvSpPr>
        <p:spPr>
          <a:xfrm>
            <a:off x="10908857" y="6400800"/>
            <a:ext cx="711647" cy="126509"/>
          </a:xfrm>
          <a:prstGeom prst="rect">
            <a:avLst/>
          </a:prstGeom>
        </p:spPr>
        <p:txBody>
          <a:bodyPr/>
          <a:lstStyle>
            <a:lvl1pPr>
              <a:defRPr>
                <a:solidFill>
                  <a:srgbClr val="7D726D"/>
                </a:solidFill>
                <a:latin typeface="+mn-lt"/>
              </a:defRPr>
            </a:lvl1pPr>
          </a:lstStyle>
          <a:p>
            <a:fld id="{86CB4B4D-7CA3-9044-876B-883B54F8677D}" type="slidenum">
              <a:rPr lang="en-US" smtClean="0"/>
              <a:pPr/>
              <a:t>‹#›</a:t>
            </a:fld>
            <a:endParaRPr lang="en-US"/>
          </a:p>
        </p:txBody>
      </p:sp>
      <p:sp>
        <p:nvSpPr>
          <p:cNvPr id="513" name="Subtitle"/>
          <p:cNvSpPr>
            <a:spLocks noGrp="1"/>
          </p:cNvSpPr>
          <p:nvPr>
            <p:ph type="body" sz="quarter" idx="13"/>
          </p:nvPr>
        </p:nvSpPr>
        <p:spPr>
          <a:xfrm>
            <a:off x="571500" y="965200"/>
            <a:ext cx="9397492" cy="266700"/>
          </a:xfrm>
          <a:prstGeom prst="rect">
            <a:avLst/>
          </a:prstGeom>
        </p:spPr>
        <p:txBody>
          <a:bodyPr lIns="0" tIns="0" rIns="0" bIns="0">
            <a:noAutofit/>
          </a:bodyPr>
          <a:lstStyle>
            <a:lvl1pPr>
              <a:lnSpc>
                <a:spcPct val="100000"/>
              </a:lnSpc>
              <a:spcBef>
                <a:spcPts val="0"/>
              </a:spcBef>
              <a:tabLst>
                <a:tab pos="476250" algn="l"/>
              </a:tabLst>
              <a:defRPr b="1">
                <a:solidFill>
                  <a:schemeClr val="tx1"/>
                </a:solidFill>
                <a:latin typeface="+mn-lt"/>
                <a:ea typeface="+mn-ea"/>
                <a:cs typeface="+mn-cs"/>
                <a:sym typeface="Avenir Next LT Com Demi"/>
              </a:defRPr>
            </a:lvl1pPr>
          </a:lstStyle>
          <a:p>
            <a:r>
              <a:rPr dirty="0"/>
              <a:t>Subtitle</a:t>
            </a:r>
          </a:p>
        </p:txBody>
      </p:sp>
      <p:sp>
        <p:nvSpPr>
          <p:cNvPr id="11" name="© The Capital Group Companies, Inc.">
            <a:extLst>
              <a:ext uri="{C183D7F6-B498-43B3-948B-1728B52AA6E4}">
                <adec:decorative xmlns:adec="http://schemas.microsoft.com/office/drawing/2017/decorative" val="1"/>
              </a:ext>
            </a:extLst>
          </p:cNvPr>
          <p:cNvSpPr txBox="1"/>
          <p:nvPr userDrawn="1"/>
        </p:nvSpPr>
        <p:spPr>
          <a:xfrm>
            <a:off x="571500" y="6400710"/>
            <a:ext cx="1962076" cy="12650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5E5E5E"/>
                </a:solidFill>
              </a:defRPr>
            </a:lvl1pPr>
          </a:lstStyle>
          <a:p>
            <a:r>
              <a:rPr lang="en-US" sz="800" dirty="0">
                <a:solidFill>
                  <a:srgbClr val="7D726D"/>
                </a:solidFill>
                <a:latin typeface="+mn-lt"/>
              </a:rPr>
              <a:t>© 2025 Capital Group. All rights reserved.</a:t>
            </a:r>
            <a:endParaRPr sz="800" dirty="0">
              <a:solidFill>
                <a:srgbClr val="7D726D"/>
              </a:solidFill>
              <a:latin typeface="+mn-lt"/>
            </a:endParaRPr>
          </a:p>
        </p:txBody>
      </p:sp>
      <p:sp>
        <p:nvSpPr>
          <p:cNvPr id="12" name="Footnotes"/>
          <p:cNvSpPr txBox="1">
            <a:spLocks noGrp="1"/>
          </p:cNvSpPr>
          <p:nvPr>
            <p:ph type="body" sz="quarter" idx="14"/>
          </p:nvPr>
        </p:nvSpPr>
        <p:spPr>
          <a:xfrm>
            <a:off x="571500" y="6111564"/>
            <a:ext cx="7289800" cy="135422"/>
          </a:xfrm>
          <a:prstGeom prst="rect">
            <a:avLst/>
          </a:prstGeom>
        </p:spPr>
        <p:txBody>
          <a:bodyPr anchor="b">
            <a:spAutoFit/>
          </a:bodyPr>
          <a:lstStyle>
            <a:lvl1pPr>
              <a:lnSpc>
                <a:spcPct val="110000"/>
              </a:lnSpc>
              <a:spcBef>
                <a:spcPts val="600"/>
              </a:spcBef>
              <a:defRPr sz="800">
                <a:solidFill>
                  <a:schemeClr val="accent5"/>
                </a:solidFill>
                <a:latin typeface="+mn-lt"/>
              </a:defRPr>
            </a:lvl1pPr>
          </a:lstStyle>
          <a:p>
            <a:r>
              <a:rPr dirty="0"/>
              <a:t>Footnotes</a:t>
            </a:r>
          </a:p>
        </p:txBody>
      </p:sp>
      <p:cxnSp>
        <p:nvCxnSpPr>
          <p:cNvPr id="2" name="Straight Connector 1">
            <a:extLst>
              <a:ext uri="{FF2B5EF4-FFF2-40B4-BE49-F238E27FC236}">
                <a16:creationId xmlns:a16="http://schemas.microsoft.com/office/drawing/2014/main" id="{692AFC7B-3C05-7A24-4903-FBDB6A3FAA25}"/>
              </a:ext>
            </a:extLst>
          </p:cNvPr>
          <p:cNvCxnSpPr/>
          <p:nvPr userDrawn="1"/>
        </p:nvCxnSpPr>
        <p:spPr>
          <a:xfrm>
            <a:off x="573740" y="833120"/>
            <a:ext cx="11045952" cy="0"/>
          </a:xfrm>
          <a:prstGeom prst="line">
            <a:avLst/>
          </a:prstGeom>
          <a:noFill/>
          <a:ln w="19050" cap="flat">
            <a:solidFill>
              <a:srgbClr val="073674"/>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68216462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MAL Blank slide">
    <p:spTree>
      <p:nvGrpSpPr>
        <p:cNvPr id="1" name=""/>
        <p:cNvGrpSpPr/>
        <p:nvPr/>
      </p:nvGrpSpPr>
      <p:grpSpPr>
        <a:xfrm>
          <a:off x="0" y="0"/>
          <a:ext cx="0" cy="0"/>
          <a:chOff x="0" y="0"/>
          <a:chExt cx="0" cy="0"/>
        </a:xfrm>
      </p:grpSpPr>
      <p:sp>
        <p:nvSpPr>
          <p:cNvPr id="511" name="Slide Number"/>
          <p:cNvSpPr txBox="1">
            <a:spLocks noGrp="1"/>
          </p:cNvSpPr>
          <p:nvPr>
            <p:ph type="sldNum" sz="quarter" idx="2"/>
          </p:nvPr>
        </p:nvSpPr>
        <p:spPr>
          <a:xfrm>
            <a:off x="10908857" y="6400800"/>
            <a:ext cx="711647" cy="126509"/>
          </a:xfrm>
          <a:prstGeom prst="rect">
            <a:avLst/>
          </a:prstGeom>
        </p:spPr>
        <p:txBody>
          <a:bodyPr/>
          <a:lstStyle>
            <a:lvl1pPr>
              <a:defRPr>
                <a:solidFill>
                  <a:srgbClr val="7D726D"/>
                </a:solidFill>
                <a:latin typeface="+mn-lt"/>
              </a:defRPr>
            </a:lvl1pPr>
          </a:lstStyle>
          <a:p>
            <a:fld id="{86CB4B4D-7CA3-9044-876B-883B54F8677D}" type="slidenum">
              <a:rPr lang="en-US" smtClean="0"/>
              <a:pPr/>
              <a:t>‹#›</a:t>
            </a:fld>
            <a:endParaRPr lang="en-US"/>
          </a:p>
        </p:txBody>
      </p:sp>
      <p:sp>
        <p:nvSpPr>
          <p:cNvPr id="11" name="© The Capital Group Companies, Inc.">
            <a:extLst>
              <a:ext uri="{C183D7F6-B498-43B3-948B-1728B52AA6E4}">
                <adec:decorative xmlns:adec="http://schemas.microsoft.com/office/drawing/2017/decorative" val="1"/>
              </a:ext>
            </a:extLst>
          </p:cNvPr>
          <p:cNvSpPr txBox="1"/>
          <p:nvPr userDrawn="1"/>
        </p:nvSpPr>
        <p:spPr>
          <a:xfrm>
            <a:off x="571500" y="6400710"/>
            <a:ext cx="1962076" cy="12650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5E5E5E"/>
                </a:solidFill>
              </a:defRPr>
            </a:lvl1pPr>
          </a:lstStyle>
          <a:p>
            <a:r>
              <a:rPr lang="en-US" sz="800" dirty="0">
                <a:solidFill>
                  <a:srgbClr val="7D726D"/>
                </a:solidFill>
                <a:latin typeface="+mn-lt"/>
              </a:rPr>
              <a:t>© 2025 Capital Group. All rights reserved.</a:t>
            </a:r>
            <a:endParaRPr sz="800" dirty="0">
              <a:solidFill>
                <a:srgbClr val="7D726D"/>
              </a:solidFill>
              <a:latin typeface="+mn-lt"/>
            </a:endParaRPr>
          </a:p>
        </p:txBody>
      </p:sp>
    </p:spTree>
    <p:extLst>
      <p:ext uri="{BB962C8B-B14F-4D97-AF65-F5344CB8AC3E}">
        <p14:creationId xmlns:p14="http://schemas.microsoft.com/office/powerpoint/2010/main" val="420344798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71500" y="455253"/>
            <a:ext cx="7288306" cy="198069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lstStyle/>
          <a:p>
            <a:r>
              <a:t>Title Text</a:t>
            </a:r>
          </a:p>
        </p:txBody>
      </p:sp>
      <p:sp>
        <p:nvSpPr>
          <p:cNvPr id="3" name="Slide Number"/>
          <p:cNvSpPr txBox="1">
            <a:spLocks noGrp="1"/>
          </p:cNvSpPr>
          <p:nvPr>
            <p:ph type="sldNum" sz="quarter" idx="2"/>
          </p:nvPr>
        </p:nvSpPr>
        <p:spPr>
          <a:xfrm>
            <a:off x="10908857" y="6400707"/>
            <a:ext cx="711647" cy="135422"/>
          </a:xfrm>
          <a:prstGeom prst="rect">
            <a:avLst/>
          </a:prstGeom>
          <a:ln w="12700">
            <a:miter lim="400000"/>
          </a:ln>
        </p:spPr>
        <p:txBody>
          <a:bodyPr lIns="0" tIns="0" rIns="0" bIns="0">
            <a:spAutoFit/>
          </a:bodyPr>
          <a:lstStyle>
            <a:lvl1pPr algn="r">
              <a:lnSpc>
                <a:spcPct val="110000"/>
              </a:lnSpc>
              <a:spcBef>
                <a:spcPts val="600"/>
              </a:spcBef>
              <a:defRPr sz="800">
                <a:solidFill>
                  <a:srgbClr val="5E5E5E"/>
                </a:solidFill>
              </a:defRPr>
            </a:lvl1pPr>
          </a:lstStyle>
          <a:p>
            <a:fld id="{86CB4B4D-7CA3-9044-876B-883B54F8677D}" type="slidenum">
              <a:t>‹#›</a:t>
            </a:fld>
            <a:endParaRPr/>
          </a:p>
        </p:txBody>
      </p:sp>
      <p:sp>
        <p:nvSpPr>
          <p:cNvPr id="4" name="For internal use only"/>
          <p:cNvSpPr txBox="1"/>
          <p:nvPr/>
        </p:nvSpPr>
        <p:spPr>
          <a:xfrm>
            <a:off x="5622313" y="6400710"/>
            <a:ext cx="947375" cy="13542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nSpc>
                <a:spcPct val="110000"/>
              </a:lnSpc>
              <a:spcBef>
                <a:spcPts val="1200"/>
              </a:spcBef>
              <a:defRPr sz="1600">
                <a:solidFill>
                  <a:srgbClr val="5E5E5E"/>
                </a:solidFill>
              </a:defRPr>
            </a:lvl1pPr>
          </a:lstStyle>
          <a:p>
            <a:r>
              <a:rPr sz="800"/>
              <a:t>For internal use only</a:t>
            </a:r>
          </a:p>
        </p:txBody>
      </p:sp>
      <p:sp>
        <p:nvSpPr>
          <p:cNvPr id="5" name="Department name"/>
          <p:cNvSpPr txBox="1"/>
          <p:nvPr/>
        </p:nvSpPr>
        <p:spPr>
          <a:xfrm>
            <a:off x="571503" y="6400710"/>
            <a:ext cx="857607" cy="13542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5E5E5E"/>
                </a:solidFill>
              </a:defRPr>
            </a:lvl1pPr>
          </a:lstStyle>
          <a:p>
            <a:r>
              <a:rPr sz="800"/>
              <a:t>Department name</a:t>
            </a:r>
          </a:p>
        </p:txBody>
      </p:sp>
      <p:sp>
        <p:nvSpPr>
          <p:cNvPr id="6" name="Line"/>
          <p:cNvSpPr/>
          <p:nvPr/>
        </p:nvSpPr>
        <p:spPr>
          <a:xfrm>
            <a:off x="571500" y="2591522"/>
            <a:ext cx="11049000" cy="1"/>
          </a:xfrm>
          <a:prstGeom prst="line">
            <a:avLst/>
          </a:prstGeom>
          <a:ln w="12700">
            <a:solidFill>
              <a:srgbClr val="929292"/>
            </a:solidFill>
            <a:miter lim="400000"/>
          </a:ln>
        </p:spPr>
        <p:txBody>
          <a:bodyPr lIns="0" tIns="0" rIns="0" bIns="0"/>
          <a:lstStyle/>
          <a:p>
            <a:pPr>
              <a:defRPr sz="3000">
                <a:solidFill>
                  <a:srgbClr val="FFFFFF"/>
                </a:solidFill>
                <a:effectLst>
                  <a:outerShdw blurRad="38100" dist="12700" dir="5400000" rotWithShape="0">
                    <a:srgbClr val="000000">
                      <a:alpha val="50000"/>
                    </a:srgbClr>
                  </a:outerShdw>
                </a:effectLst>
              </a:defRPr>
            </a:pPr>
            <a:r>
              <a:rPr lang="en-US" sz="1500" dirty="0"/>
              <a:t>c</a:t>
            </a:r>
            <a:endParaRPr sz="1500" dirty="0"/>
          </a:p>
        </p:txBody>
      </p:sp>
      <p:sp>
        <p:nvSpPr>
          <p:cNvPr id="8" name="Body Level One…"/>
          <p:cNvSpPr txBox="1">
            <a:spLocks noGrp="1"/>
          </p:cNvSpPr>
          <p:nvPr>
            <p:ph type="body" idx="1"/>
          </p:nvPr>
        </p:nvSpPr>
        <p:spPr>
          <a:xfrm>
            <a:off x="571500" y="1672391"/>
            <a:ext cx="7288306" cy="4191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 name="Line"/>
          <p:cNvSpPr/>
          <p:nvPr userDrawn="1"/>
        </p:nvSpPr>
        <p:spPr>
          <a:xfrm>
            <a:off x="89331" y="6247624"/>
            <a:ext cx="11049000" cy="1"/>
          </a:xfrm>
          <a:prstGeom prst="line">
            <a:avLst/>
          </a:prstGeom>
          <a:ln w="12700">
            <a:solidFill>
              <a:srgbClr val="929292"/>
            </a:solidFill>
            <a:miter lim="400000"/>
          </a:ln>
        </p:spPr>
        <p:txBody>
          <a:bodyPr lIns="0" tIns="0" rIns="0" bIns="0"/>
          <a:lstStyle/>
          <a:p>
            <a:pPr>
              <a:defRPr sz="3000">
                <a:solidFill>
                  <a:srgbClr val="FFFFFF"/>
                </a:solidFill>
                <a:effectLst>
                  <a:outerShdw blurRad="38100" dist="12700" dir="5400000" rotWithShape="0">
                    <a:srgbClr val="000000">
                      <a:alpha val="50000"/>
                    </a:srgbClr>
                  </a:outerShdw>
                </a:effectLst>
              </a:defRPr>
            </a:pPr>
            <a:endParaRPr sz="1500" dirty="0"/>
          </a:p>
        </p:txBody>
      </p:sp>
      <p:sp>
        <p:nvSpPr>
          <p:cNvPr id="13" name="Rectangle 12"/>
          <p:cNvSpPr/>
          <p:nvPr userDrawn="1"/>
        </p:nvSpPr>
        <p:spPr>
          <a:xfrm>
            <a:off x="0" y="5433019"/>
            <a:ext cx="571503" cy="156519"/>
          </a:xfrm>
          <a:prstGeom prst="rect">
            <a:avLst/>
          </a:prstGeom>
          <a:solidFill>
            <a:srgbClr val="00539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Avenir Next LT Com Regular"/>
              <a:ea typeface="Avenir Next LT Com Regular"/>
              <a:cs typeface="Avenir Next LT Com Regular"/>
              <a:sym typeface="Avenir Next LT Com Regular"/>
            </a:endParaRPr>
          </a:p>
        </p:txBody>
      </p:sp>
      <p:sp>
        <p:nvSpPr>
          <p:cNvPr id="14" name="Rectangle 13"/>
          <p:cNvSpPr/>
          <p:nvPr userDrawn="1"/>
        </p:nvSpPr>
        <p:spPr>
          <a:xfrm>
            <a:off x="-3" y="6411661"/>
            <a:ext cx="1645920" cy="156519"/>
          </a:xfrm>
          <a:prstGeom prst="rect">
            <a:avLst/>
          </a:prstGeom>
          <a:solidFill>
            <a:srgbClr val="00539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Avenir Next LT Com Regular"/>
              <a:ea typeface="Avenir Next LT Com Regular"/>
              <a:cs typeface="Avenir Next LT Com Regular"/>
              <a:sym typeface="Avenir Next LT Com Regular"/>
            </a:endParaRPr>
          </a:p>
        </p:txBody>
      </p:sp>
      <p:sp>
        <p:nvSpPr>
          <p:cNvPr id="15" name="Rectangle 14"/>
          <p:cNvSpPr/>
          <p:nvPr userDrawn="1"/>
        </p:nvSpPr>
        <p:spPr>
          <a:xfrm>
            <a:off x="10546080" y="6411661"/>
            <a:ext cx="1645920" cy="156519"/>
          </a:xfrm>
          <a:prstGeom prst="rect">
            <a:avLst/>
          </a:prstGeom>
          <a:solidFill>
            <a:srgbClr val="00539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Avenir Next LT Com Regular"/>
              <a:ea typeface="Avenir Next LT Com Regular"/>
              <a:cs typeface="Avenir Next LT Com Regular"/>
              <a:sym typeface="Avenir Next LT Com Regular"/>
            </a:endParaRPr>
          </a:p>
        </p:txBody>
      </p:sp>
    </p:spTree>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9" r:id="rId4"/>
    <p:sldLayoutId id="2147483700" r:id="rId5"/>
    <p:sldLayoutId id="2147483676" r:id="rId6"/>
    <p:sldLayoutId id="2147483679" r:id="rId7"/>
    <p:sldLayoutId id="2147483690" r:id="rId8"/>
    <p:sldLayoutId id="2147483691" r:id="rId9"/>
    <p:sldLayoutId id="2147483685" r:id="rId10"/>
    <p:sldLayoutId id="2147483701" r:id="rId11"/>
  </p:sldLayoutIdLst>
  <p:transition spd="med"/>
  <p:hf hdr="0" ftr="0" dt="0"/>
  <p:txStyles>
    <p:titleStyle>
      <a:lvl1pPr marL="0" marR="0" indent="0" algn="l" defTabSz="228600" rtl="0" latinLnBrk="0">
        <a:lnSpc>
          <a:spcPct val="100000"/>
        </a:lnSpc>
        <a:spcBef>
          <a:spcPts val="0"/>
        </a:spcBef>
        <a:spcAft>
          <a:spcPts val="0"/>
        </a:spcAft>
        <a:buClrTx/>
        <a:buSzTx/>
        <a:buFontTx/>
        <a:buNone/>
        <a:tabLst>
          <a:tab pos="476250" algn="l"/>
        </a:tabLst>
        <a:defRPr sz="4800" b="1" i="0" u="none" strike="noStrike" cap="none" spc="-48" baseline="0">
          <a:ln>
            <a:noFill/>
          </a:ln>
          <a:solidFill>
            <a:schemeClr val="tx1"/>
          </a:solidFill>
          <a:uFillTx/>
          <a:latin typeface="+mn-lt"/>
          <a:ea typeface="+mn-ea"/>
          <a:cs typeface="+mn-cs"/>
          <a:sym typeface="Avenir Next LT Com Demi"/>
        </a:defRPr>
      </a:lvl1pPr>
      <a:lvl2pPr marL="0" marR="0" indent="1143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2pPr>
      <a:lvl3pPr marL="0" marR="0" indent="2286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3pPr>
      <a:lvl4pPr marL="0" marR="0" indent="3429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4pPr>
      <a:lvl5pPr marL="0" marR="0" indent="4572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5pPr>
      <a:lvl6pPr marL="0" marR="0" indent="5715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6pPr>
      <a:lvl7pPr marL="0" marR="0" indent="6858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7pPr>
      <a:lvl8pPr marL="0" marR="0" indent="8001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8pPr>
      <a:lvl9pPr marL="0" marR="0" indent="9144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9pPr>
    </p:titleStyle>
    <p:bodyStyle>
      <a:lvl1pPr marL="0" marR="0" indent="0" algn="l" defTabSz="228600" rtl="0" latinLnBrk="0">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1pPr>
      <a:lvl2pPr marL="0" marR="0" indent="114300" algn="l" defTabSz="228600" rtl="0" latinLnBrk="0">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2pPr>
      <a:lvl3pPr marL="0" marR="0" indent="228600" algn="l" defTabSz="228600" rtl="0" latinLnBrk="0">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3pPr>
      <a:lvl4pPr marL="0" marR="0" indent="342900" algn="l" defTabSz="228600" rtl="0" latinLnBrk="0">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4pPr>
      <a:lvl5pPr marL="0" marR="0" indent="457200" algn="l" defTabSz="228600" rtl="0" latinLnBrk="0">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5pPr>
      <a:lvl6pPr marL="0" marR="0" indent="571500" algn="l" defTabSz="228600" rtl="0" latinLnBrk="0">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latinLnBrk="0">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latinLnBrk="0">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latinLnBrk="0">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p:bodyStyle>
    <p:otherStyle>
      <a:lvl1pPr marL="0" marR="0" indent="0" algn="r" defTabSz="228600" latinLnBrk="0">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1pPr>
      <a:lvl2pPr marL="0" marR="0" indent="114300" algn="r" defTabSz="228600" latinLnBrk="0">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2pPr>
      <a:lvl3pPr marL="0" marR="0" indent="228600" algn="r" defTabSz="228600" latinLnBrk="0">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3pPr>
      <a:lvl4pPr marL="0" marR="0" indent="342900" algn="r" defTabSz="228600" latinLnBrk="0">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4pPr>
      <a:lvl5pPr marL="0" marR="0" indent="457200" algn="r" defTabSz="228600" latinLnBrk="0">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5pPr>
      <a:lvl6pPr marL="0" marR="0" indent="571500" algn="r" defTabSz="228600" latinLnBrk="0">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6pPr>
      <a:lvl7pPr marL="0" marR="0" indent="685800" algn="r" defTabSz="228600" latinLnBrk="0">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7pPr>
      <a:lvl8pPr marL="0" marR="0" indent="800100" algn="r" defTabSz="228600" latinLnBrk="0">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8pPr>
      <a:lvl9pPr marL="0" marR="0" indent="914400" algn="r" defTabSz="228600" latinLnBrk="0">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9pPr>
    </p:otherStyle>
  </p:txStyles>
  <p:extLst>
    <p:ext uri="{27BBF7A9-308A-43DC-89C8-2F10F3537804}">
      <p15:sldGuideLst xmlns:p15="http://schemas.microsoft.com/office/powerpoint/2012/main">
        <p15:guide id="1" pos="360" userDrawn="1">
          <p15:clr>
            <a:srgbClr val="F26B43"/>
          </p15:clr>
        </p15:guide>
        <p15:guide id="2" pos="7320" userDrawn="1">
          <p15:clr>
            <a:srgbClr val="F26B43"/>
          </p15:clr>
        </p15:guide>
        <p15:guide id="3" orient="horz" pos="840" userDrawn="1">
          <p15:clr>
            <a:srgbClr val="F26B43"/>
          </p15:clr>
        </p15:guide>
        <p15:guide id="4" orient="horz" pos="1053" userDrawn="1">
          <p15:clr>
            <a:srgbClr val="FDE53C"/>
          </p15:clr>
        </p15:guide>
        <p15:guide id="5" orient="horz" pos="3936" userDrawn="1">
          <p15:clr>
            <a:srgbClr val="F26B43"/>
          </p15:clr>
        </p15:guide>
        <p15:guide id="6" pos="1037" userDrawn="1">
          <p15:clr>
            <a:srgbClr val="FDE53C"/>
          </p15:clr>
        </p15:guide>
        <p15:guide id="7" pos="6644" userDrawn="1">
          <p15:clr>
            <a:srgbClr val="FDE53C"/>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Logo" descr="Logo. Capital Group. Registered Trademark.">
            <a:extLst>
              <a:ext uri="{FF2B5EF4-FFF2-40B4-BE49-F238E27FC236}">
                <a16:creationId xmlns:a16="http://schemas.microsoft.com/office/drawing/2014/main" id="{840166EE-57C7-7090-579F-C12ADBDD52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6" r="57865"/>
          <a:stretch/>
        </p:blipFill>
        <p:spPr>
          <a:xfrm>
            <a:off x="10715625" y="274320"/>
            <a:ext cx="964265" cy="859536"/>
          </a:xfrm>
          <a:prstGeom prst="rect">
            <a:avLst/>
          </a:prstGeom>
        </p:spPr>
      </p:pic>
      <p:sp>
        <p:nvSpPr>
          <p:cNvPr id="9" name="TextBox 8">
            <a:extLst>
              <a:ext uri="{FF2B5EF4-FFF2-40B4-BE49-F238E27FC236}">
                <a16:creationId xmlns:a16="http://schemas.microsoft.com/office/drawing/2014/main" id="{D97D491D-8424-2B4D-C1C2-3E27312FB2BC}"/>
              </a:ext>
            </a:extLst>
          </p:cNvPr>
          <p:cNvSpPr txBox="1"/>
          <p:nvPr/>
        </p:nvSpPr>
        <p:spPr>
          <a:xfrm>
            <a:off x="576071" y="700439"/>
            <a:ext cx="4033403" cy="384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457200" rtl="0" fontAlgn="auto" latinLnBrk="0" hangingPunct="0">
              <a:lnSpc>
                <a:spcPts val="1500"/>
              </a:lnSpc>
              <a:spcBef>
                <a:spcPts val="0"/>
              </a:spcBef>
              <a:spcAft>
                <a:spcPts val="0"/>
              </a:spcAft>
              <a:buClrTx/>
              <a:buSzTx/>
              <a:buFontTx/>
              <a:buNone/>
              <a:tabLst/>
            </a:pPr>
            <a:r>
              <a:rPr kumimoji="0" lang="en-US" sz="1200" b="1" i="0" u="none" strike="noStrike" cap="none" spc="0" normalizeH="0" baseline="0" dirty="0">
                <a:ln>
                  <a:noFill/>
                </a:ln>
                <a:solidFill>
                  <a:srgbClr val="000000"/>
                </a:solidFill>
                <a:effectLst/>
                <a:uFillTx/>
                <a:latin typeface="+mn-lt"/>
                <a:ea typeface="Avenir Next LT Com Regular"/>
                <a:cs typeface="Avenir Next LT Com Regular"/>
                <a:sym typeface="Avenir Next LT Com Regular"/>
              </a:rPr>
              <a:t>Capital Group Target Date </a:t>
            </a:r>
          </a:p>
          <a:p>
            <a:pPr marL="0" marR="0" indent="0" algn="l" defTabSz="457200" rtl="0" fontAlgn="auto" latinLnBrk="0" hangingPunct="0">
              <a:lnSpc>
                <a:spcPts val="1500"/>
              </a:lnSpc>
              <a:spcBef>
                <a:spcPts val="0"/>
              </a:spcBef>
              <a:spcAft>
                <a:spcPts val="0"/>
              </a:spcAft>
              <a:buClrTx/>
              <a:buSzTx/>
              <a:buFontTx/>
              <a:buNone/>
              <a:tabLst/>
            </a:pPr>
            <a:r>
              <a:rPr kumimoji="0" lang="en-US" sz="1200" b="1" i="0" u="none" strike="noStrike" cap="none" spc="0" normalizeH="0" baseline="0" dirty="0">
                <a:ln>
                  <a:noFill/>
                </a:ln>
                <a:solidFill>
                  <a:srgbClr val="000000"/>
                </a:solidFill>
                <a:effectLst/>
                <a:uFillTx/>
                <a:latin typeface="+mn-lt"/>
                <a:ea typeface="Avenir Next LT Com Regular"/>
                <a:cs typeface="Avenir Next LT Com Regular"/>
                <a:sym typeface="Avenir Next LT Com Regular"/>
              </a:rPr>
              <a:t>Retirement Blend Series</a:t>
            </a:r>
          </a:p>
        </p:txBody>
      </p:sp>
      <p:pic>
        <p:nvPicPr>
          <p:cNvPr id="5" name="Picture 4" descr="This is an image of four people seated at a picnic table.">
            <a:extLst>
              <a:ext uri="{FF2B5EF4-FFF2-40B4-BE49-F238E27FC236}">
                <a16:creationId xmlns:a16="http://schemas.microsoft.com/office/drawing/2014/main" id="{0182B8FB-E4E0-AAA7-4B4F-6982A372F542}"/>
              </a:ext>
              <a:ext uri="{C183D7F6-B498-43B3-948B-1728B52AA6E4}">
                <adec:decorative xmlns:adec="http://schemas.microsoft.com/office/drawing/2017/decorative" val="0"/>
              </a:ext>
            </a:extLst>
          </p:cNvPr>
          <p:cNvPicPr>
            <a:picLocks noChangeAspect="1"/>
          </p:cNvPicPr>
          <p:nvPr/>
        </p:nvPicPr>
        <p:blipFill>
          <a:blip r:embed="rId4">
            <a:alphaModFix amt="0"/>
            <a:extLst>
              <a:ext uri="{28A0092B-C50C-407E-A947-70E740481C1C}">
                <a14:useLocalDpi xmlns:a14="http://schemas.microsoft.com/office/drawing/2010/main" val="0"/>
              </a:ext>
            </a:extLst>
          </a:blip>
          <a:srcRect t="7873" b="25133"/>
          <a:stretch/>
        </p:blipFill>
        <p:spPr>
          <a:xfrm>
            <a:off x="3048" y="1412111"/>
            <a:ext cx="12193524" cy="5445889"/>
          </a:xfrm>
          <a:prstGeom prst="rect">
            <a:avLst/>
          </a:prstGeom>
        </p:spPr>
      </p:pic>
      <p:sp>
        <p:nvSpPr>
          <p:cNvPr id="6" name="Title 7">
            <a:extLst>
              <a:ext uri="{FF2B5EF4-FFF2-40B4-BE49-F238E27FC236}">
                <a16:creationId xmlns:a16="http://schemas.microsoft.com/office/drawing/2014/main" id="{ECE2AD55-47D2-1016-5770-3C38DBE93724}"/>
              </a:ext>
            </a:extLst>
          </p:cNvPr>
          <p:cNvSpPr txBox="1">
            <a:spLocks/>
          </p:cNvSpPr>
          <p:nvPr/>
        </p:nvSpPr>
        <p:spPr>
          <a:xfrm>
            <a:off x="564696" y="1931655"/>
            <a:ext cx="3685032" cy="2450592"/>
          </a:xfrm>
          <a:prstGeom prst="rect">
            <a:avLst/>
          </a:prstGeom>
          <a:ln w="12700" cap="flat">
            <a:noFill/>
            <a:prstDash/>
            <a:miter lim="400000"/>
          </a:ln>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lvl1pPr marL="0" marR="0" indent="0" algn="l" defTabSz="228600" rtl="0" latinLnBrk="0">
              <a:lnSpc>
                <a:spcPct val="100000"/>
              </a:lnSpc>
              <a:spcBef>
                <a:spcPts val="0"/>
              </a:spcBef>
              <a:spcAft>
                <a:spcPts val="0"/>
              </a:spcAft>
              <a:buClrTx/>
              <a:buSzTx/>
              <a:buFontTx/>
              <a:buNone/>
              <a:tabLst>
                <a:tab pos="476250" algn="l"/>
              </a:tabLst>
              <a:defRPr sz="3600" b="1" i="0" u="none" strike="noStrike" cap="none" spc="-36" baseline="0">
                <a:ln>
                  <a:noFill/>
                </a:ln>
                <a:solidFill>
                  <a:schemeClr val="bg1"/>
                </a:solidFill>
                <a:uFillTx/>
                <a:latin typeface="+mj-lt"/>
                <a:ea typeface="+mn-ea"/>
                <a:cs typeface="+mn-cs"/>
                <a:sym typeface="Avenir Next LT Com Demi"/>
              </a:defRPr>
            </a:lvl1pPr>
            <a:lvl2pPr marL="0" marR="0" indent="1143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2pPr>
            <a:lvl3pPr marL="0" marR="0" indent="2286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3pPr>
            <a:lvl4pPr marL="0" marR="0" indent="3429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4pPr>
            <a:lvl5pPr marL="0" marR="0" indent="4572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5pPr>
            <a:lvl6pPr marL="0" marR="0" indent="5715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6pPr>
            <a:lvl7pPr marL="0" marR="0" indent="6858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7pPr>
            <a:lvl8pPr marL="0" marR="0" indent="8001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8pPr>
            <a:lvl9pPr marL="0" marR="0" indent="9144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9pPr>
          </a:lstStyle>
          <a:p>
            <a:pPr defTabSz="457200" hangingPunct="0">
              <a:tabLst/>
              <a:defRPr/>
            </a:pPr>
            <a:r>
              <a:rPr lang="en-US" dirty="0">
                <a:latin typeface="AvenirNext LT Com Regular"/>
              </a:rPr>
              <a:t>One fund.</a:t>
            </a:r>
          </a:p>
          <a:p>
            <a:pPr defTabSz="457200" hangingPunct="0">
              <a:tabLst/>
              <a:defRPr/>
            </a:pPr>
            <a:r>
              <a:rPr lang="en-US" dirty="0">
                <a:latin typeface="AvenirNext LT Com Regular"/>
              </a:rPr>
              <a:t>Many benefits.</a:t>
            </a:r>
            <a:endParaRPr lang="en-US" sz="2100" b="0" spc="0" dirty="0">
              <a:latin typeface="Avenir Next LT Com Regular"/>
              <a:ea typeface="Avenir Next LT Com Regular"/>
              <a:cs typeface="Avenir Next LT Com Regular"/>
              <a:sym typeface="Avenir Next LT Com Regular"/>
            </a:endParaRPr>
          </a:p>
        </p:txBody>
      </p:sp>
      <p:sp>
        <p:nvSpPr>
          <p:cNvPr id="4" name="TextBox 3">
            <a:extLst>
              <a:ext uri="{FF2B5EF4-FFF2-40B4-BE49-F238E27FC236}">
                <a16:creationId xmlns:a16="http://schemas.microsoft.com/office/drawing/2014/main" id="{6F6907EC-6010-3EB8-9F58-9FEC028B3525}"/>
              </a:ext>
            </a:extLst>
          </p:cNvPr>
          <p:cNvSpPr txBox="1"/>
          <p:nvPr/>
        </p:nvSpPr>
        <p:spPr>
          <a:xfrm>
            <a:off x="526896" y="5377998"/>
            <a:ext cx="296343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bg1"/>
                </a:solidFill>
                <a:effectLst/>
                <a:uFillTx/>
                <a:latin typeface="+mn-lt"/>
                <a:ea typeface="Avenir Next LT Com Regular"/>
                <a:cs typeface="Avenir Next LT Com Regular"/>
                <a:sym typeface="Avenir Next LT Com Regular"/>
              </a:rPr>
              <a:t>Investments are not FDIC-insured, nor are they deposits of or guaranteed by a bank or any other entity, so they may lose value.</a:t>
            </a:r>
          </a:p>
        </p:txBody>
      </p:sp>
    </p:spTree>
    <p:extLst>
      <p:ext uri="{BB962C8B-B14F-4D97-AF65-F5344CB8AC3E}">
        <p14:creationId xmlns:p14="http://schemas.microsoft.com/office/powerpoint/2010/main" val="25550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information</a:t>
            </a:r>
          </a:p>
        </p:txBody>
      </p:sp>
      <p:sp>
        <p:nvSpPr>
          <p:cNvPr id="5" name="TextBox 4"/>
          <p:cNvSpPr txBox="1"/>
          <p:nvPr/>
        </p:nvSpPr>
        <p:spPr>
          <a:xfrm>
            <a:off x="1655290" y="1681163"/>
            <a:ext cx="8892059" cy="1521955"/>
          </a:xfrm>
          <a:prstGeom prst="rect">
            <a:avLst/>
          </a:prstGeom>
          <a:ln w="12700">
            <a:miter lim="400000"/>
          </a:ln>
        </p:spPr>
        <p:txBody>
          <a:bodyPr lIns="0" tIns="0" rIns="0" bIns="0">
            <a:normAutofit/>
          </a:bodyPr>
          <a:lstStyle>
            <a:lvl1pPr algn="l">
              <a:lnSpc>
                <a:spcPct val="120000"/>
              </a:lnSpc>
              <a:spcBef>
                <a:spcPts val="1500"/>
              </a:spcBef>
              <a:defRPr sz="1800"/>
            </a:lvl1pPr>
            <a:lvl2pPr indent="114300" algn="l">
              <a:lnSpc>
                <a:spcPct val="120000"/>
              </a:lnSpc>
              <a:spcBef>
                <a:spcPts val="1500"/>
              </a:spcBef>
              <a:defRPr sz="1800"/>
            </a:lvl2pPr>
            <a:lvl3pPr indent="228600" algn="l">
              <a:lnSpc>
                <a:spcPct val="120000"/>
              </a:lnSpc>
              <a:spcBef>
                <a:spcPts val="1500"/>
              </a:spcBef>
              <a:defRPr sz="1800"/>
            </a:lvl3pPr>
            <a:lvl4pPr indent="342900" algn="l">
              <a:lnSpc>
                <a:spcPct val="120000"/>
              </a:lnSpc>
              <a:spcBef>
                <a:spcPts val="1500"/>
              </a:spcBef>
              <a:defRPr sz="1800"/>
            </a:lvl4pPr>
            <a:lvl5pPr indent="457200" algn="l">
              <a:lnSpc>
                <a:spcPct val="120000"/>
              </a:lnSpc>
              <a:spcBef>
                <a:spcPts val="1500"/>
              </a:spcBef>
              <a:defRPr sz="1800"/>
            </a:lvl5pPr>
            <a:lvl6pPr indent="571500" algn="l">
              <a:lnSpc>
                <a:spcPct val="120000"/>
              </a:lnSpc>
              <a:spcBef>
                <a:spcPts val="1500"/>
              </a:spcBef>
              <a:defRPr sz="1800"/>
            </a:lvl6pPr>
            <a:lvl7pPr indent="685800" algn="l">
              <a:lnSpc>
                <a:spcPct val="120000"/>
              </a:lnSpc>
              <a:spcBef>
                <a:spcPts val="1500"/>
              </a:spcBef>
              <a:defRPr sz="1800"/>
            </a:lvl7pPr>
            <a:lvl8pPr indent="800100" algn="l">
              <a:lnSpc>
                <a:spcPct val="120000"/>
              </a:lnSpc>
              <a:spcBef>
                <a:spcPts val="1500"/>
              </a:spcBef>
              <a:defRPr sz="1800"/>
            </a:lvl8pPr>
            <a:lvl9pPr indent="914400" algn="l">
              <a:lnSpc>
                <a:spcPct val="120000"/>
              </a:lnSpc>
              <a:spcBef>
                <a:spcPts val="1500"/>
              </a:spcBef>
              <a:defRPr sz="1800"/>
            </a:lvl9pPr>
          </a:lstStyle>
          <a:p>
            <a:r>
              <a:rPr lang="en-US" b="1" dirty="0">
                <a:latin typeface="AvenirNext LT Com Medium" panose="020B0803020202020204" pitchFamily="34" charset="0"/>
              </a:rPr>
              <a:t>Important information about objectives, risks, charges and expenses for collective investment trusts is contained in the Characteristics Statement, which can be obtained from Capital Group or participants’ plan provider or employer.</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pPr/>
              <a:t>10</a:t>
            </a:fld>
            <a:endParaRPr lang="en-US" dirty="0"/>
          </a:p>
        </p:txBody>
      </p:sp>
    </p:spTree>
    <p:extLst>
      <p:ext uri="{BB962C8B-B14F-4D97-AF65-F5344CB8AC3E}">
        <p14:creationId xmlns:p14="http://schemas.microsoft.com/office/powerpoint/2010/main" val="35583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information</a:t>
            </a:r>
          </a:p>
        </p:txBody>
      </p:sp>
      <p:sp>
        <p:nvSpPr>
          <p:cNvPr id="5" name="TextBox 4"/>
          <p:cNvSpPr txBox="1"/>
          <p:nvPr/>
        </p:nvSpPr>
        <p:spPr>
          <a:xfrm>
            <a:off x="1655290" y="1681163"/>
            <a:ext cx="8892059"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algn="l" defTabSz="457200">
              <a:lnSpc>
                <a:spcPts val="2000"/>
              </a:lnSpc>
              <a:spcAft>
                <a:spcPts val="600"/>
              </a:spcAft>
            </a:pPr>
            <a:r>
              <a:rPr lang="en-US" sz="1600" dirty="0"/>
              <a:t>Advisory services offered through Capital Research and Management Company (CRMC) and its RIA affiliates. Capital Client Group, Inc., member FINRA.</a:t>
            </a:r>
          </a:p>
          <a:p>
            <a:pPr algn="l" defTabSz="457200">
              <a:lnSpc>
                <a:spcPts val="2000"/>
              </a:lnSpc>
              <a:spcAft>
                <a:spcPts val="600"/>
              </a:spcAft>
            </a:pPr>
            <a:r>
              <a:rPr lang="en-US" sz="1600" dirty="0"/>
              <a:t>All Capital Group trademarks mentioned are owned by The Capital Group Companies, Inc., an </a:t>
            </a:r>
            <a:br>
              <a:rPr lang="en-US" sz="1600" dirty="0"/>
            </a:br>
            <a:r>
              <a:rPr lang="en-US" sz="1600" dirty="0"/>
              <a:t>affiliated company or fund. All other company and product names mentioned are the property of their respective companies.</a:t>
            </a:r>
          </a:p>
          <a:p>
            <a:pPr algn="l" defTabSz="457200">
              <a:lnSpc>
                <a:spcPts val="2000"/>
              </a:lnSpc>
              <a:spcAft>
                <a:spcPts val="600"/>
              </a:spcAft>
            </a:pPr>
            <a:r>
              <a:rPr lang="en-US" sz="1600" dirty="0"/>
              <a:t>This content, developed by Capital Group, home of American Funds, should not be used as a primary basis for investment decisions and is not intended to serve as impartial investment or fiduciary advice.</a:t>
            </a:r>
          </a:p>
          <a:p>
            <a:pPr algn="l" defTabSz="457200">
              <a:lnSpc>
                <a:spcPts val="2000"/>
              </a:lnSpc>
              <a:spcAft>
                <a:spcPts val="600"/>
              </a:spcAft>
            </a:pPr>
            <a:r>
              <a:rPr lang="en-US" sz="1600" dirty="0"/>
              <a:t>Collective investment trusts (CITs) are available for investment only to certain qualified retirement plans. Capital Group CITs are maintained by Capital Bank and Trust Company (“trustee”), which has retained an affiliate to serve as investment adviser to the trustee.</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pPr/>
              <a:t>11</a:t>
            </a:fld>
            <a:endParaRPr lang="en-US"/>
          </a:p>
        </p:txBody>
      </p:sp>
    </p:spTree>
    <p:extLst>
      <p:ext uri="{BB962C8B-B14F-4D97-AF65-F5344CB8AC3E}">
        <p14:creationId xmlns:p14="http://schemas.microsoft.com/office/powerpoint/2010/main" val="32639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ogo" descr="Logo. Capital Group. Registered Trademark.">
            <a:extLst>
              <a:ext uri="{FF2B5EF4-FFF2-40B4-BE49-F238E27FC236}">
                <a16:creationId xmlns:a16="http://schemas.microsoft.com/office/drawing/2014/main" id="{8E5C2176-E333-10B2-D2A6-2F2CBBF9AF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6" r="57865"/>
          <a:stretch/>
        </p:blipFill>
        <p:spPr>
          <a:xfrm>
            <a:off x="10715625" y="274320"/>
            <a:ext cx="964265" cy="859536"/>
          </a:xfrm>
          <a:prstGeom prst="rect">
            <a:avLst/>
          </a:prstGeom>
        </p:spPr>
      </p:pic>
      <p:sp>
        <p:nvSpPr>
          <p:cNvPr id="6" name="TextBox 5">
            <a:extLst>
              <a:ext uri="{FF2B5EF4-FFF2-40B4-BE49-F238E27FC236}">
                <a16:creationId xmlns:a16="http://schemas.microsoft.com/office/drawing/2014/main" id="{8D307800-3A98-F53E-0BA0-B4444842D9A3}"/>
              </a:ext>
            </a:extLst>
          </p:cNvPr>
          <p:cNvSpPr txBox="1"/>
          <p:nvPr/>
        </p:nvSpPr>
        <p:spPr>
          <a:xfrm>
            <a:off x="576071" y="700439"/>
            <a:ext cx="4033403" cy="384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457200" rtl="0" fontAlgn="auto" latinLnBrk="0" hangingPunct="0">
              <a:lnSpc>
                <a:spcPts val="1500"/>
              </a:lnSpc>
              <a:spcBef>
                <a:spcPts val="0"/>
              </a:spcBef>
              <a:spcAft>
                <a:spcPts val="0"/>
              </a:spcAft>
              <a:buClrTx/>
              <a:buSzTx/>
              <a:buFontTx/>
              <a:buNone/>
              <a:tabLst/>
            </a:pPr>
            <a:r>
              <a:rPr kumimoji="0" lang="en-US" sz="1200" b="1" i="0" u="none" strike="noStrike" cap="none" spc="0" normalizeH="0" baseline="0" dirty="0">
                <a:ln>
                  <a:noFill/>
                </a:ln>
                <a:solidFill>
                  <a:srgbClr val="000000"/>
                </a:solidFill>
                <a:effectLst/>
                <a:uFillTx/>
                <a:latin typeface="+mn-lt"/>
                <a:ea typeface="Avenir Next LT Com Regular"/>
                <a:cs typeface="Avenir Next LT Com Regular"/>
                <a:sym typeface="Avenir Next LT Com Regular"/>
              </a:rPr>
              <a:t>Capital Group Target Date </a:t>
            </a:r>
          </a:p>
          <a:p>
            <a:pPr marL="0" marR="0" indent="0" algn="l" defTabSz="457200" rtl="0" fontAlgn="auto" latinLnBrk="0" hangingPunct="0">
              <a:lnSpc>
                <a:spcPts val="1500"/>
              </a:lnSpc>
              <a:spcBef>
                <a:spcPts val="0"/>
              </a:spcBef>
              <a:spcAft>
                <a:spcPts val="0"/>
              </a:spcAft>
              <a:buClrTx/>
              <a:buSzTx/>
              <a:buFontTx/>
              <a:buNone/>
              <a:tabLst/>
            </a:pPr>
            <a:r>
              <a:rPr kumimoji="0" lang="en-US" sz="1200" b="1" i="0" u="none" strike="noStrike" cap="none" spc="0" normalizeH="0" baseline="0" dirty="0">
                <a:ln>
                  <a:noFill/>
                </a:ln>
                <a:solidFill>
                  <a:srgbClr val="000000"/>
                </a:solidFill>
                <a:effectLst/>
                <a:uFillTx/>
                <a:latin typeface="+mn-lt"/>
                <a:ea typeface="Avenir Next LT Com Regular"/>
                <a:cs typeface="Avenir Next LT Com Regular"/>
                <a:sym typeface="Avenir Next LT Com Regular"/>
              </a:rPr>
              <a:t>Retirement Blend Series</a:t>
            </a:r>
          </a:p>
        </p:txBody>
      </p:sp>
      <p:pic>
        <p:nvPicPr>
          <p:cNvPr id="3" name="Picture 2" descr="This is an image of four people seated at a picnic table.">
            <a:extLst>
              <a:ext uri="{FF2B5EF4-FFF2-40B4-BE49-F238E27FC236}">
                <a16:creationId xmlns:a16="http://schemas.microsoft.com/office/drawing/2014/main" id="{93CD6277-3F1C-5D1C-B22B-1484C640DFB2}"/>
              </a:ext>
              <a:ext uri="{C183D7F6-B498-43B3-948B-1728B52AA6E4}">
                <adec:decorative xmlns:adec="http://schemas.microsoft.com/office/drawing/2017/decorative" val="0"/>
              </a:ext>
            </a:extLst>
          </p:cNvPr>
          <p:cNvPicPr>
            <a:picLocks noChangeAspect="1"/>
          </p:cNvPicPr>
          <p:nvPr/>
        </p:nvPicPr>
        <p:blipFill>
          <a:blip r:embed="rId4">
            <a:alphaModFix amt="0"/>
            <a:extLst>
              <a:ext uri="{28A0092B-C50C-407E-A947-70E740481C1C}">
                <a14:useLocalDpi xmlns:a14="http://schemas.microsoft.com/office/drawing/2010/main" val="0"/>
              </a:ext>
            </a:extLst>
          </a:blip>
          <a:srcRect t="7873" b="25133"/>
          <a:stretch/>
        </p:blipFill>
        <p:spPr>
          <a:xfrm>
            <a:off x="3048" y="1412111"/>
            <a:ext cx="12193524" cy="5445889"/>
          </a:xfrm>
          <a:prstGeom prst="rect">
            <a:avLst/>
          </a:prstGeom>
        </p:spPr>
      </p:pic>
      <p:sp>
        <p:nvSpPr>
          <p:cNvPr id="8" name="Title 7"/>
          <p:cNvSpPr txBox="1">
            <a:spLocks noGrp="1"/>
          </p:cNvSpPr>
          <p:nvPr>
            <p:ph type="title"/>
          </p:nvPr>
        </p:nvSpPr>
        <p:spPr>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3600" b="1" i="0" u="none" strike="noStrike" kern="0" cap="none" spc="-36" normalizeH="0" baseline="0" noProof="0" dirty="0">
                <a:ln>
                  <a:noFill/>
                </a:ln>
                <a:solidFill>
                  <a:schemeClr val="bg1"/>
                </a:solidFill>
                <a:effectLst/>
                <a:uLnTx/>
                <a:uFillTx/>
                <a:latin typeface="AvenirNext LT Com Regular"/>
                <a:ea typeface="+mn-ea"/>
                <a:cs typeface="+mn-cs"/>
                <a:sym typeface="Avenir Next LT Com Demi"/>
              </a:rPr>
              <a:t>One fund.</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3600" b="1" i="0" u="none" strike="noStrike" kern="0" cap="none" spc="-36" normalizeH="0" baseline="0" noProof="0" dirty="0">
                <a:ln>
                  <a:noFill/>
                </a:ln>
                <a:solidFill>
                  <a:schemeClr val="bg1"/>
                </a:solidFill>
                <a:effectLst/>
                <a:uLnTx/>
                <a:uFillTx/>
                <a:latin typeface="AvenirNext LT Com Regular"/>
                <a:ea typeface="+mn-ea"/>
                <a:cs typeface="+mn-cs"/>
                <a:sym typeface="Avenir Next LT Com Demi"/>
              </a:rPr>
              <a:t>Many benefits.</a:t>
            </a:r>
            <a:endParaRPr kumimoji="0" lang="en-US" sz="2100" b="0" i="0" u="none" strike="noStrike" kern="0" cap="none" spc="0" normalizeH="0" baseline="0" noProof="0" dirty="0">
              <a:ln>
                <a:noFill/>
              </a:ln>
              <a:solidFill>
                <a:schemeClr val="bg1"/>
              </a:solidFill>
              <a:effectLst/>
              <a:uLnTx/>
              <a:uFillTx/>
              <a:latin typeface="Avenir Next LT Com Regular"/>
              <a:ea typeface="Avenir Next LT Com Regular"/>
              <a:cs typeface="Avenir Next LT Com Regular"/>
              <a:sym typeface="Avenir Next LT Com Regular"/>
            </a:endParaRPr>
          </a:p>
        </p:txBody>
      </p:sp>
      <p:sp>
        <p:nvSpPr>
          <p:cNvPr id="5" name="Text Placeholder 4">
            <a:extLst>
              <a:ext uri="{FF2B5EF4-FFF2-40B4-BE49-F238E27FC236}">
                <a16:creationId xmlns:a16="http://schemas.microsoft.com/office/drawing/2014/main" id="{8CDE08B5-4C08-B79D-20E9-7E35605D23F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3280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5000">
              <a:srgbClr val="00294B"/>
            </a:gs>
            <a:gs pos="100000">
              <a:schemeClr val="accent1"/>
            </a:gs>
          </a:gsLst>
          <a:lin ang="19200000" scaled="0"/>
        </a:gradFill>
        <a:effectLst/>
      </p:bgPr>
    </p:bg>
    <p:spTree>
      <p:nvGrpSpPr>
        <p:cNvPr id="1" name=""/>
        <p:cNvGrpSpPr/>
        <p:nvPr/>
      </p:nvGrpSpPr>
      <p:grpSpPr>
        <a:xfrm>
          <a:off x="0" y="0"/>
          <a:ext cx="0" cy="0"/>
          <a:chOff x="0" y="0"/>
          <a:chExt cx="0" cy="0"/>
        </a:xfrm>
      </p:grpSpPr>
      <p:sp>
        <p:nvSpPr>
          <p:cNvPr id="936" name="“To plant a garden is to believe in tomorrow.”"/>
          <p:cNvSpPr txBox="1">
            <a:spLocks noGrp="1"/>
          </p:cNvSpPr>
          <p:nvPr>
            <p:ph type="title" idx="4294967295"/>
          </p:nvPr>
        </p:nvSpPr>
        <p:spPr>
          <a:xfrm>
            <a:off x="266700" y="1198563"/>
            <a:ext cx="7900988" cy="3375025"/>
          </a:xfrm>
          <a:prstGeom prst="rect">
            <a:avLst/>
          </a:prstGeom>
          <a:noFill/>
          <a:ln w="12700">
            <a:noFill/>
            <a:prstDash/>
            <a:miter lim="400000"/>
          </a:ln>
          <a:effectLst/>
          <a:extLst>
            <a:ext uri="{C572A759-6A51-4108-AA02-DFA0A04FC94B}">
              <ma14:wrappingTextBoxFlag xmlns:ma14="http://schemas.microsoft.com/office/mac/drawingml/2011/main"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338138" marR="0" lvl="0" indent="-338138" algn="l" defTabSz="194310" rtl="0" eaLnBrk="1" fontAlgn="auto" latinLnBrk="0" hangingPunct="1">
              <a:lnSpc>
                <a:spcPct val="100000"/>
              </a:lnSpc>
              <a:spcBef>
                <a:spcPts val="1250"/>
              </a:spcBef>
              <a:spcAft>
                <a:spcPts val="0"/>
              </a:spcAft>
              <a:buClrTx/>
              <a:buSzTx/>
              <a:buFontTx/>
              <a:buNone/>
              <a:tabLst/>
              <a:defRPr sz="10200"/>
            </a:pPr>
            <a:r>
              <a:rPr kumimoji="0" lang="en-US" sz="6600" b="0" i="0" u="none" strike="noStrike" kern="0" cap="none" spc="0" normalizeH="0" baseline="0" noProof="0" dirty="0">
                <a:ln>
                  <a:noFill/>
                </a:ln>
                <a:solidFill>
                  <a:srgbClr val="FFFFFF"/>
                </a:solidFill>
                <a:effectLst/>
                <a:uLnTx/>
                <a:uFillTx/>
                <a:latin typeface="+mn-lt"/>
                <a:ea typeface="+mn-ea"/>
                <a:cs typeface="+mn-cs"/>
                <a:sym typeface="Avenir Next LT Com Demi"/>
              </a:rPr>
              <a:t>“To plant a garden is to believe in tomorrow.”</a:t>
            </a:r>
          </a:p>
        </p:txBody>
      </p:sp>
      <p:sp>
        <p:nvSpPr>
          <p:cNvPr id="12" name="Audrey Hepburn&#10;"/>
          <p:cNvSpPr txBox="1">
            <a:spLocks noGrp="1"/>
          </p:cNvSpPr>
          <p:nvPr>
            <p:ph type="body" idx="13"/>
          </p:nvPr>
        </p:nvSpPr>
        <p:spPr>
          <a:xfrm>
            <a:off x="571500" y="4791456"/>
            <a:ext cx="5408638" cy="307777"/>
          </a:xfrm>
          <a:prstGeom prst="rect">
            <a:avLst/>
          </a:prstGeom>
        </p:spPr>
        <p:txBody>
          <a:bodyPr/>
          <a:lstStyle/>
          <a:p>
            <a:r>
              <a:rPr lang="en-US" sz="2000" dirty="0"/>
              <a:t>Audrey Hepburn</a:t>
            </a:r>
          </a:p>
        </p:txBody>
      </p:sp>
      <p:sp>
        <p:nvSpPr>
          <p:cNvPr id="13" name="Actress and humanitarian &#10;"/>
          <p:cNvSpPr txBox="1">
            <a:spLocks noGrp="1"/>
          </p:cNvSpPr>
          <p:nvPr>
            <p:ph type="body" idx="14"/>
          </p:nvPr>
        </p:nvSpPr>
        <p:spPr>
          <a:xfrm>
            <a:off x="571500" y="5086809"/>
            <a:ext cx="5408638" cy="307777"/>
          </a:xfrm>
          <a:prstGeom prst="rect">
            <a:avLst/>
          </a:prstGeom>
        </p:spPr>
        <p:txBody>
          <a:bodyPr/>
          <a:lstStyle/>
          <a:p>
            <a:r>
              <a:rPr lang="en-US" sz="2000" dirty="0"/>
              <a:t>Actress and humanitarian </a:t>
            </a:r>
          </a:p>
        </p:txBody>
      </p:sp>
      <p:sp>
        <p:nvSpPr>
          <p:cNvPr id="937" name="Slide Number">
            <a:extLst>
              <a:ext uri="{C183D7F6-B498-43B3-948B-1728B52AA6E4}">
                <adec:decorative xmlns:adec="http://schemas.microsoft.com/office/drawing/2017/decorative" val="1"/>
              </a:ext>
            </a:extLst>
          </p:cNvP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a:t>
            </a:fld>
            <a:endParaRPr/>
          </a:p>
        </p:txBody>
      </p:sp>
    </p:spTree>
    <p:extLst>
      <p:ext uri="{BB962C8B-B14F-4D97-AF65-F5344CB8AC3E}">
        <p14:creationId xmlns:p14="http://schemas.microsoft.com/office/powerpoint/2010/main" val="418016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p:nvSpPr>
        <p:spPr>
          <a:xfrm>
            <a:off x="6096000" y="0"/>
            <a:ext cx="6096000" cy="6858000"/>
          </a:xfrm>
          <a:prstGeom prst="rect">
            <a:avLst/>
          </a:prstGeom>
          <a:solidFill>
            <a:srgbClr val="00294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Avenir Next LT Com Regular"/>
              <a:ea typeface="Avenir Next LT Com Regular"/>
              <a:cs typeface="Avenir Next LT Com Regular"/>
              <a:sym typeface="Avenir Next LT Com Regular"/>
            </a:endParaRPr>
          </a:p>
        </p:txBody>
      </p:sp>
      <p:sp>
        <p:nvSpPr>
          <p:cNvPr id="5" name="Title 4">
            <a:extLst>
              <a:ext uri="{C183D7F6-B498-43B3-948B-1728B52AA6E4}">
                <adec:decorative xmlns:adec="http://schemas.microsoft.com/office/drawing/2017/decorative" val="1"/>
              </a:ext>
            </a:extLst>
          </p:cNvPr>
          <p:cNvSpPr txBox="1">
            <a:spLocks noGrp="1"/>
          </p:cNvSpPr>
          <p:nvPr>
            <p:ph type="title" idx="4294967295"/>
          </p:nvPr>
        </p:nvSpPr>
        <p:spPr>
          <a:xfrm>
            <a:off x="1390876" y="1690066"/>
            <a:ext cx="9373580" cy="656590"/>
          </a:xfrm>
          <a:prstGeom prst="rect">
            <a:avLst/>
          </a:prstGeom>
          <a:solidFill>
            <a:schemeClr val="bg1"/>
          </a:solidFill>
          <a:ln w="25400" cap="flat">
            <a:solidFill>
              <a:srgbClr val="00294B"/>
            </a:solid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294B"/>
                </a:solidFill>
                <a:effectLst/>
                <a:uLnTx/>
                <a:uFillTx/>
                <a:latin typeface="+mn-lt"/>
                <a:ea typeface="Avenir Next LT Com Regular"/>
                <a:cs typeface="Avenir Next LT Com Regular"/>
                <a:sym typeface="Avenir Next LT Com Regular"/>
              </a:rPr>
              <a:t>Choosing a single target date fund helps:</a:t>
            </a:r>
            <a:endParaRPr kumimoji="0" lang="en-US" sz="3600" b="0" i="0" u="none" strike="noStrike" kern="0" cap="none" spc="0" normalizeH="0" baseline="0" noProof="0" dirty="0">
              <a:ln>
                <a:noFill/>
              </a:ln>
              <a:solidFill>
                <a:srgbClr val="00294B"/>
              </a:solidFill>
              <a:effectLst/>
              <a:uLnTx/>
              <a:uFillTx/>
              <a:latin typeface="+mn-lt"/>
              <a:ea typeface="Avenir Next LT Com Regular"/>
              <a:cs typeface="Avenir Next LT Com Regular"/>
              <a:sym typeface="Avenir Next LT Com Regular"/>
            </a:endParaRPr>
          </a:p>
        </p:txBody>
      </p:sp>
      <p:sp>
        <p:nvSpPr>
          <p:cNvPr id="2" name="TextBox 1"/>
          <p:cNvSpPr txBox="1"/>
          <p:nvPr/>
        </p:nvSpPr>
        <p:spPr>
          <a:xfrm>
            <a:off x="825500" y="2865475"/>
            <a:ext cx="4288599" cy="1846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l" defTabSz="457200"/>
            <a:r>
              <a:rPr lang="en-US" sz="4000" b="1" dirty="0">
                <a:solidFill>
                  <a:srgbClr val="00294B"/>
                </a:solidFill>
                <a:latin typeface="+mn-lt"/>
              </a:rPr>
              <a:t>Make investing for retirement easier</a:t>
            </a:r>
          </a:p>
        </p:txBody>
      </p:sp>
      <p:sp>
        <p:nvSpPr>
          <p:cNvPr id="4" name="TextBox 3"/>
          <p:cNvSpPr txBox="1"/>
          <p:nvPr/>
        </p:nvSpPr>
        <p:spPr>
          <a:xfrm>
            <a:off x="6936809" y="2861268"/>
            <a:ext cx="4411911" cy="1846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l" defTabSz="457200"/>
            <a:r>
              <a:rPr lang="en-US" sz="4000" b="1" dirty="0">
                <a:solidFill>
                  <a:schemeClr val="bg1"/>
                </a:solidFill>
                <a:latin typeface="+mn-lt"/>
              </a:rPr>
              <a:t>Take uncertainty out of choosing investments</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2"/>
          </p:nvPr>
        </p:nvSpPr>
        <p:spPr>
          <a:xfrm>
            <a:off x="10908857" y="6410325"/>
            <a:ext cx="711647" cy="126509"/>
          </a:xfrm>
        </p:spPr>
        <p:txBody>
          <a:bodyPr/>
          <a:lstStyle/>
          <a:p>
            <a:fld id="{86CB4B4D-7CA3-9044-876B-883B54F8677D}"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282836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82910" y="2794996"/>
            <a:ext cx="5454164" cy="553998"/>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294B"/>
                </a:solidFill>
                <a:effectLst/>
                <a:uLnTx/>
                <a:uFillTx/>
                <a:latin typeface="AvenirNext LT Com Regular"/>
                <a:ea typeface="Avenir Next LT Com Regular"/>
                <a:cs typeface="Avenir Next LT Com Regular"/>
                <a:sym typeface="Avenir Next LT Com Regular"/>
              </a:rPr>
              <a:t>A target date fund is …</a:t>
            </a:r>
          </a:p>
        </p:txBody>
      </p:sp>
      <p:sp>
        <p:nvSpPr>
          <p:cNvPr id="3" name="Rectangle 2">
            <a:extLst>
              <a:ext uri="{C183D7F6-B498-43B3-948B-1728B52AA6E4}">
                <adec:decorative xmlns:adec="http://schemas.microsoft.com/office/drawing/2017/decorative" val="1"/>
              </a:ext>
            </a:extLst>
          </p:cNvPr>
          <p:cNvSpPr/>
          <p:nvPr/>
        </p:nvSpPr>
        <p:spPr>
          <a:xfrm>
            <a:off x="6096000" y="0"/>
            <a:ext cx="6096000" cy="6858000"/>
          </a:xfrm>
          <a:prstGeom prst="rect">
            <a:avLst/>
          </a:prstGeom>
          <a:solidFill>
            <a:srgbClr val="00294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457200"/>
            <a:endParaRPr lang="en-US" sz="3000">
              <a:solidFill>
                <a:srgbClr val="FFFFFF"/>
              </a:solidFill>
              <a:effectLst>
                <a:outerShdw blurRad="38100" dist="12700" dir="5400000" rotWithShape="0">
                  <a:srgbClr val="000000">
                    <a:alpha val="50000"/>
                  </a:srgbClr>
                </a:outerShdw>
              </a:effectLst>
            </a:endParaRPr>
          </a:p>
        </p:txBody>
      </p:sp>
      <p:sp>
        <p:nvSpPr>
          <p:cNvPr id="4" name="TextBox 3"/>
          <p:cNvSpPr txBox="1"/>
          <p:nvPr/>
        </p:nvSpPr>
        <p:spPr>
          <a:xfrm>
            <a:off x="6691398" y="2240999"/>
            <a:ext cx="5040922" cy="1661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l" defTabSz="457200"/>
            <a:r>
              <a:rPr lang="en-US" sz="3600" b="1" dirty="0">
                <a:solidFill>
                  <a:srgbClr val="FFFFFF"/>
                </a:solidFill>
                <a:latin typeface="+mn-lt"/>
              </a:rPr>
              <a:t>… designed to be </a:t>
            </a:r>
            <a:br>
              <a:rPr lang="en-US" sz="3600" b="1" dirty="0">
                <a:solidFill>
                  <a:srgbClr val="FFFFFF"/>
                </a:solidFill>
                <a:latin typeface="+mn-lt"/>
              </a:rPr>
            </a:br>
            <a:r>
              <a:rPr lang="en-US" sz="3600" b="1" dirty="0">
                <a:solidFill>
                  <a:srgbClr val="FFFFFF"/>
                </a:solidFill>
                <a:latin typeface="+mn-lt"/>
              </a:rPr>
              <a:t>the only investment you need</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375351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082FEFB-BF80-6432-F14B-EDE3ADFFC628}"/>
              </a:ext>
              <a:ext uri="{C183D7F6-B498-43B3-948B-1728B52AA6E4}">
                <adec:decorative xmlns:adec="http://schemas.microsoft.com/office/drawing/2017/decorative" val="0"/>
              </a:ext>
            </a:extLst>
          </p:cNvPr>
          <p:cNvSpPr txBox="1">
            <a:spLocks/>
          </p:cNvSpPr>
          <p:nvPr/>
        </p:nvSpPr>
        <p:spPr>
          <a:xfrm>
            <a:off x="567144" y="363944"/>
            <a:ext cx="9397492" cy="381000"/>
          </a:xfrm>
          <a:prstGeom prst="rect">
            <a:avLst/>
          </a:prstGeom>
          <a:noFill/>
          <a:ln w="12700">
            <a:noFill/>
            <a:prstDash/>
            <a:miter lim="400000"/>
          </a:ln>
          <a:effectLst/>
          <a:extLst>
            <a:ext uri="{C572A759-6A51-4108-AA02-DFA0A04FC94B}">
              <ma14:wrappingTextBoxFlag xmlns=""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marR="0" indent="0" algn="l" defTabSz="228600" rtl="0" latinLnBrk="0">
              <a:lnSpc>
                <a:spcPct val="100000"/>
              </a:lnSpc>
              <a:spcBef>
                <a:spcPts val="0"/>
              </a:spcBef>
              <a:spcAft>
                <a:spcPts val="0"/>
              </a:spcAft>
              <a:buClrTx/>
              <a:buSzTx/>
              <a:buFontTx/>
              <a:buNone/>
              <a:tabLst>
                <a:tab pos="476250" algn="l"/>
              </a:tabLst>
              <a:defRPr sz="2400" b="1" i="0" u="none" strike="noStrike" cap="none" spc="-24" baseline="0">
                <a:ln>
                  <a:noFill/>
                </a:ln>
                <a:solidFill>
                  <a:srgbClr val="00539F"/>
                </a:solidFill>
                <a:uFillTx/>
                <a:latin typeface="+mn-lt"/>
                <a:ea typeface="+mn-ea"/>
                <a:cs typeface="+mn-cs"/>
                <a:sym typeface="Avenir Next LT Com Demi"/>
              </a:defRPr>
            </a:lvl1pPr>
            <a:lvl2pPr marL="0" marR="0" indent="1143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2pPr>
            <a:lvl3pPr marL="0" marR="0" indent="2286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3pPr>
            <a:lvl4pPr marL="0" marR="0" indent="3429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4pPr>
            <a:lvl5pPr marL="0" marR="0" indent="4572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5pPr>
            <a:lvl6pPr marL="0" marR="0" indent="5715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6pPr>
            <a:lvl7pPr marL="0" marR="0" indent="6858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7pPr>
            <a:lvl8pPr marL="0" marR="0" indent="8001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8pPr>
            <a:lvl9pPr marL="0" marR="0" indent="9144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9pPr>
          </a:lstStyle>
          <a:p>
            <a:pPr hangingPunct="1">
              <a:defRPr/>
            </a:pPr>
            <a:r>
              <a:rPr lang="en-US" dirty="0">
                <a:solidFill>
                  <a:srgbClr val="073674"/>
                </a:solidFill>
              </a:rPr>
              <a:t>An investment mix that changes over time</a:t>
            </a:r>
          </a:p>
        </p:txBody>
      </p:sp>
      <p:sp>
        <p:nvSpPr>
          <p:cNvPr id="3" name="Text Placeholder 2"/>
          <p:cNvSpPr>
            <a:spLocks noGrp="1"/>
          </p:cNvSpPr>
          <p:nvPr>
            <p:ph type="body" sz="quarter" idx="13"/>
          </p:nvPr>
        </p:nvSpPr>
        <p:spPr/>
        <p:txBody>
          <a:bodyPr/>
          <a:lstStyle/>
          <a:p>
            <a:r>
              <a:rPr lang="en-US" dirty="0"/>
              <a:t>Capital Group Target Date Retirement Blend Series’ objective-based glide path</a:t>
            </a:r>
          </a:p>
        </p:txBody>
      </p:sp>
      <p:pic>
        <p:nvPicPr>
          <p:cNvPr id="11" name="Picture 10">
            <a:extLst>
              <a:ext uri="{FF2B5EF4-FFF2-40B4-BE49-F238E27FC236}">
                <a16:creationId xmlns:a16="http://schemas.microsoft.com/office/drawing/2014/main" id="{BF3A96D2-B85E-26A5-10D6-151B0BE108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966396" y="1397070"/>
            <a:ext cx="8259207" cy="3783295"/>
          </a:xfrm>
          <a:prstGeom prst="rect">
            <a:avLst/>
          </a:prstGeom>
        </p:spPr>
      </p:pic>
      <p:sp>
        <p:nvSpPr>
          <p:cNvPr id="4" name="Text Placeholder 3"/>
          <p:cNvSpPr>
            <a:spLocks noGrp="1"/>
          </p:cNvSpPr>
          <p:nvPr>
            <p:ph type="body" sz="quarter" idx="14"/>
          </p:nvPr>
        </p:nvSpPr>
        <p:spPr>
          <a:xfrm>
            <a:off x="571500" y="5312859"/>
            <a:ext cx="11049000" cy="1010533"/>
          </a:xfrm>
        </p:spPr>
        <p:txBody>
          <a:bodyPr/>
          <a:lstStyle/>
          <a:p>
            <a:pPr>
              <a:lnSpc>
                <a:spcPct val="100000"/>
              </a:lnSpc>
              <a:spcBef>
                <a:spcPts val="0"/>
              </a:spcBef>
              <a:spcAft>
                <a:spcPts val="200"/>
              </a:spcAft>
            </a:pPr>
            <a:r>
              <a:rPr lang="en-US" sz="900" dirty="0"/>
              <a:t>Although the target date portfolios are managed for investors on a projected retirement date time frame, the allocation strategy does not guarantee that investors’ retirement goals will be met. Investment professionals manage the portfolio, moving it from a more growth-oriented strategy to a more income-oriented focus as the target date gets closer. The target date is the year that corresponds roughly to the year in which an investor is assumed to retire and begin taking withdrawals. Investment professionals continue to manage each portfolio for approximately 30 years after it reaches its target date.</a:t>
            </a:r>
          </a:p>
          <a:p>
            <a:pPr>
              <a:lnSpc>
                <a:spcPct val="100000"/>
              </a:lnSpc>
              <a:spcBef>
                <a:spcPts val="0"/>
              </a:spcBef>
            </a:pPr>
            <a:r>
              <a:rPr lang="en-US" sz="900" dirty="0"/>
              <a:t>The target allocations shown are as of June 30, 2025, and are subject to the oversight committee’s discretion. The investment adviser anticipates assets will be invested within a range that deviates no more than 10% above or below the allocations shown in the characteristics statement. Underlying funds may be added or removed during the year. Passive funds are managed to deliver a pattern of results consistent with an index, unlike Capital Group funds, which are managed to specific objectives, as illustrated. For that reason, within our investment process we do not categorize passive funds to Capital Group’s investment framework.</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pPr/>
              <a:t>5</a:t>
            </a:fld>
            <a:endParaRPr lang="en-US"/>
          </a:p>
        </p:txBody>
      </p:sp>
    </p:spTree>
    <p:extLst>
      <p:ext uri="{BB962C8B-B14F-4D97-AF65-F5344CB8AC3E}">
        <p14:creationId xmlns:p14="http://schemas.microsoft.com/office/powerpoint/2010/main" val="69710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71500" y="2982071"/>
            <a:ext cx="6016869" cy="553998"/>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294B"/>
                </a:solidFill>
                <a:effectLst/>
                <a:uLnTx/>
                <a:uFillTx/>
                <a:latin typeface="AvenirNext LT Com Regular"/>
                <a:ea typeface="Avenir Next LT Com Regular"/>
                <a:cs typeface="Avenir Next LT Com Regular"/>
                <a:sym typeface="Avenir Next LT Com Regular"/>
              </a:rPr>
              <a:t>It’s easy to get started:</a:t>
            </a:r>
          </a:p>
        </p:txBody>
      </p:sp>
      <p:sp>
        <p:nvSpPr>
          <p:cNvPr id="3" name="Rectangle 2">
            <a:extLst>
              <a:ext uri="{C183D7F6-B498-43B3-948B-1728B52AA6E4}">
                <adec:decorative xmlns:adec="http://schemas.microsoft.com/office/drawing/2017/decorative" val="1"/>
              </a:ext>
            </a:extLst>
          </p:cNvPr>
          <p:cNvSpPr/>
          <p:nvPr/>
        </p:nvSpPr>
        <p:spPr>
          <a:xfrm>
            <a:off x="6096000" y="0"/>
            <a:ext cx="6096000" cy="6858000"/>
          </a:xfrm>
          <a:prstGeom prst="rect">
            <a:avLst/>
          </a:prstGeom>
          <a:solidFill>
            <a:srgbClr val="00294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457200"/>
            <a:endParaRPr lang="en-US" sz="3000">
              <a:solidFill>
                <a:srgbClr val="FFFFFF"/>
              </a:solidFill>
              <a:effectLst>
                <a:outerShdw blurRad="38100" dist="12700" dir="5400000" rotWithShape="0">
                  <a:srgbClr val="000000">
                    <a:alpha val="50000"/>
                  </a:srgbClr>
                </a:outerShdw>
              </a:effectLst>
            </a:endParaRPr>
          </a:p>
        </p:txBody>
      </p:sp>
      <p:sp>
        <p:nvSpPr>
          <p:cNvPr id="4" name="TextBox 3"/>
          <p:cNvSpPr txBox="1"/>
          <p:nvPr/>
        </p:nvSpPr>
        <p:spPr>
          <a:xfrm>
            <a:off x="6667500" y="2027965"/>
            <a:ext cx="4622145" cy="24622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l" defTabSz="457200"/>
            <a:r>
              <a:rPr lang="en-US" sz="4000" b="1" dirty="0">
                <a:solidFill>
                  <a:srgbClr val="FFFFFF"/>
                </a:solidFill>
                <a:latin typeface="+mn-lt"/>
              </a:rPr>
              <a:t>Choose the fund that corresponds roughly to the year you plan to retire</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73276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noGrp="1"/>
          </p:cNvSpPr>
          <p:nvPr>
            <p:ph type="title"/>
          </p:nvPr>
        </p:nvSpPr>
        <p:spPr>
          <a:prstGeom prst="rect">
            <a:avLst/>
          </a:prstGeom>
          <a:noFill/>
          <a:ln w="12700">
            <a:noFill/>
            <a:prstDash/>
            <a:miter lim="400000"/>
          </a:ln>
          <a:effectLst/>
          <a:extLst>
            <a:ext uri="{C572A759-6A51-4108-AA02-DFA0A04FC94B}">
              <ma14:wrappingTextBoxFlag xmlns:ma14="http://schemas.microsoft.com/office/mac/drawingml/2011/main"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marR="0" indent="0" algn="l" defTabSz="228600" rtl="0" latinLnBrk="0">
              <a:lnSpc>
                <a:spcPct val="100000"/>
              </a:lnSpc>
              <a:spcBef>
                <a:spcPts val="0"/>
              </a:spcBef>
              <a:spcAft>
                <a:spcPts val="0"/>
              </a:spcAft>
              <a:buClrTx/>
              <a:buSzTx/>
              <a:buFontTx/>
              <a:buNone/>
              <a:tabLst>
                <a:tab pos="476250" algn="l"/>
              </a:tabLst>
              <a:defRPr sz="2400" b="1" i="0" u="none" strike="noStrike" cap="none" spc="-24" baseline="0">
                <a:ln>
                  <a:noFill/>
                </a:ln>
                <a:solidFill>
                  <a:srgbClr val="00539F"/>
                </a:solidFill>
                <a:uFillTx/>
                <a:latin typeface="+mn-lt"/>
                <a:ea typeface="+mn-ea"/>
                <a:cs typeface="+mn-cs"/>
                <a:sym typeface="Avenir Next LT Com Demi"/>
              </a:defRPr>
            </a:lvl1pPr>
            <a:lvl2pPr marL="0" marR="0" indent="1143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2pPr>
            <a:lvl3pPr marL="0" marR="0" indent="2286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3pPr>
            <a:lvl4pPr marL="0" marR="0" indent="3429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4pPr>
            <a:lvl5pPr marL="0" marR="0" indent="4572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5pPr>
            <a:lvl6pPr marL="0" marR="0" indent="5715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6pPr>
            <a:lvl7pPr marL="0" marR="0" indent="6858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7pPr>
            <a:lvl8pPr marL="0" marR="0" indent="8001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8pPr>
            <a:lvl9pPr marL="0" marR="0" indent="9144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9pPr>
          </a:lstStyle>
          <a:p>
            <a:pPr marL="0" marR="0" lvl="0" indent="0" algn="l" defTabSz="228600" rtl="0" eaLnBrk="1" fontAlgn="auto" latinLnBrk="0" hangingPunct="1">
              <a:lnSpc>
                <a:spcPct val="100000"/>
              </a:lnSpc>
              <a:spcBef>
                <a:spcPts val="0"/>
              </a:spcBef>
              <a:spcAft>
                <a:spcPts val="0"/>
              </a:spcAft>
              <a:buClrTx/>
              <a:buSzTx/>
              <a:buFontTx/>
              <a:buNone/>
              <a:tabLst>
                <a:tab pos="476250" algn="l"/>
              </a:tabLst>
              <a:defRPr/>
            </a:pPr>
            <a:r>
              <a:rPr kumimoji="0" lang="en-US" sz="2400" b="1" i="0" u="none" strike="noStrike" kern="0" cap="none" spc="-24" normalizeH="0" baseline="0" noProof="0" dirty="0">
                <a:ln>
                  <a:noFill/>
                </a:ln>
                <a:solidFill>
                  <a:srgbClr val="073674"/>
                </a:solidFill>
                <a:effectLst/>
                <a:uLnTx/>
                <a:uFillTx/>
                <a:latin typeface="+mn-lt"/>
                <a:ea typeface="+mn-ea"/>
                <a:cs typeface="+mn-cs"/>
                <a:sym typeface="Avenir Next LT Com Demi"/>
              </a:rPr>
              <a:t>Choosing your target date fund is easy</a:t>
            </a:r>
          </a:p>
        </p:txBody>
      </p:sp>
      <p:sp>
        <p:nvSpPr>
          <p:cNvPr id="6" name="Text Placeholder 5">
            <a:extLst>
              <a:ext uri="{FF2B5EF4-FFF2-40B4-BE49-F238E27FC236}">
                <a16:creationId xmlns:a16="http://schemas.microsoft.com/office/drawing/2014/main" id="{8FDEB07E-575B-16F3-63A1-9BB7DF120C0E}"/>
              </a:ext>
            </a:extLst>
          </p:cNvPr>
          <p:cNvSpPr>
            <a:spLocks noGrp="1"/>
          </p:cNvSpPr>
          <p:nvPr>
            <p:ph type="body" sz="quarter" idx="13"/>
          </p:nvPr>
        </p:nvSpPr>
        <p:spPr/>
        <p:txBody>
          <a:bodyPr/>
          <a:lstStyle/>
          <a:p>
            <a:r>
              <a:rPr lang="en-US" dirty="0"/>
              <a:t>When do you plan to retire?</a:t>
            </a:r>
          </a:p>
        </p:txBody>
      </p:sp>
      <p:pic>
        <p:nvPicPr>
          <p:cNvPr id="46" name="Picture 45" descr="This illustration asks, &quot;When do you plan to retire?&quot; and provides an equation: year you were born + 65 years = approximate retirement year. The equation is populated with sample data (1981 + 65 = 2046). An arrow connects the approximate retirement year to a list of target date checkboxes (2070, 2065, 2060, 2055, 2050, 2045, 2040, 2035, 2030, 2025, 2020, 2015 and 2010) with the instruction “Check the box next to the target date that corresponds roughly to your retirement year.” The box next to 2045 contains a checkmark.">
            <a:extLst>
              <a:ext uri="{FF2B5EF4-FFF2-40B4-BE49-F238E27FC236}">
                <a16:creationId xmlns:a16="http://schemas.microsoft.com/office/drawing/2014/main" id="{A97582DB-EBCA-55C2-E558-ADC77B7737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750" y="1981200"/>
            <a:ext cx="9144000" cy="3325091"/>
          </a:xfrm>
          <a:prstGeom prst="rect">
            <a:avLst/>
          </a:prstGeom>
        </p:spPr>
      </p:pic>
      <p:sp>
        <p:nvSpPr>
          <p:cNvPr id="7" name="Text Placeholder 6">
            <a:extLst>
              <a:ext uri="{FF2B5EF4-FFF2-40B4-BE49-F238E27FC236}">
                <a16:creationId xmlns:a16="http://schemas.microsoft.com/office/drawing/2014/main" id="{3CE016C7-BF1B-0A30-59EC-9469EA653377}"/>
              </a:ext>
            </a:extLst>
          </p:cNvPr>
          <p:cNvSpPr>
            <a:spLocks noGrp="1"/>
          </p:cNvSpPr>
          <p:nvPr>
            <p:ph type="body" sz="quarter" idx="14"/>
          </p:nvPr>
        </p:nvSpPr>
        <p:spPr/>
        <p:txBody>
          <a:bodyPr/>
          <a:lstStyle/>
          <a:p>
            <a:endParaRPr lang="en-US"/>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pPr/>
              <a:t>7</a:t>
            </a:fld>
            <a:endParaRPr lang="en-US"/>
          </a:p>
        </p:txBody>
      </p:sp>
    </p:spTree>
    <p:extLst>
      <p:ext uri="{BB962C8B-B14F-4D97-AF65-F5344CB8AC3E}">
        <p14:creationId xmlns:p14="http://schemas.microsoft.com/office/powerpoint/2010/main" val="410632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 name="The Capital Advantage®"/>
          <p:cNvSpPr txBox="1">
            <a:spLocks noGrp="1"/>
          </p:cNvSpPr>
          <p:nvPr>
            <p:ph type="title"/>
          </p:nvPr>
        </p:nvSpPr>
        <p:spPr>
          <a:prstGeom prst="rect">
            <a:avLst/>
          </a:prstGeom>
        </p:spPr>
        <p:txBody>
          <a:bodyPr/>
          <a:lstStyle/>
          <a:p>
            <a:r>
              <a:rPr lang="en-US" dirty="0"/>
              <a:t>The Capital Advantage</a:t>
            </a:r>
            <a:r>
              <a:rPr lang="en-US" sz="2800" baseline="50000" dirty="0">
                <a:latin typeface="Arial" panose="020B0604020202020204" pitchFamily="34" charset="0"/>
                <a:cs typeface="Arial" panose="020B0604020202020204" pitchFamily="34" charset="0"/>
              </a:rPr>
              <a:t>®</a:t>
            </a:r>
            <a:endParaRPr lang="en-US" baseline="50000" dirty="0">
              <a:latin typeface="Arial" panose="020B0604020202020204" pitchFamily="34" charset="0"/>
              <a:cs typeface="Arial" panose="020B0604020202020204" pitchFamily="34" charset="0"/>
            </a:endParaRPr>
          </a:p>
        </p:txBody>
      </p:sp>
      <p:sp>
        <p:nvSpPr>
          <p:cNvPr id="904" name="Pursuing superior investment outcomes for"/>
          <p:cNvSpPr txBox="1">
            <a:spLocks noGrp="1"/>
          </p:cNvSpPr>
          <p:nvPr>
            <p:ph type="body" sz="half" idx="1"/>
          </p:nvPr>
        </p:nvSpPr>
        <p:spPr>
          <a:xfrm>
            <a:off x="571500" y="1301998"/>
            <a:ext cx="7365869" cy="4191001"/>
          </a:xfrm>
          <a:prstGeom prst="rect">
            <a:avLst/>
          </a:prstGeom>
        </p:spPr>
        <p:txBody>
          <a:bodyPr>
            <a:normAutofit/>
          </a:bodyPr>
          <a:lstStyle/>
          <a:p>
            <a:pPr marL="457200" indent="-457200">
              <a:spcBef>
                <a:spcPts val="1600"/>
              </a:spcBef>
              <a:buFont typeface="Arial" panose="020B0604020202020204" pitchFamily="34" charset="0"/>
              <a:buChar char="•"/>
              <a:tabLst>
                <a:tab pos="698500" algn="l"/>
              </a:tabLst>
            </a:pPr>
            <a:r>
              <a:rPr lang="en-US" sz="2200" dirty="0"/>
              <a:t>Pursuing superior investment outcomes for </a:t>
            </a:r>
            <a:br>
              <a:rPr lang="en-US" sz="2200" dirty="0"/>
            </a:br>
            <a:r>
              <a:rPr lang="en-US" sz="2200" dirty="0"/>
              <a:t>more than 90 years</a:t>
            </a:r>
            <a:endParaRPr sz="2200" dirty="0"/>
          </a:p>
          <a:p>
            <a:pPr marL="457200" indent="-457200">
              <a:spcBef>
                <a:spcPts val="1600"/>
              </a:spcBef>
              <a:buFont typeface="Arial" panose="020B0604020202020204" pitchFamily="34" charset="0"/>
              <a:buChar char="•"/>
              <a:tabLst>
                <a:tab pos="698500" algn="l"/>
              </a:tabLst>
            </a:pPr>
            <a:r>
              <a:rPr lang="en-US" sz="2200" dirty="0"/>
              <a:t>A seasoned group of investment professionals</a:t>
            </a:r>
            <a:br>
              <a:rPr lang="en-US" sz="2200" dirty="0"/>
            </a:br>
            <a:r>
              <a:rPr lang="en-US" sz="2200" dirty="0"/>
              <a:t>monitors the series*</a:t>
            </a:r>
            <a:endParaRPr lang="en-US" sz="2400" b="1" baseline="50000" dirty="0">
              <a:solidFill>
                <a:schemeClr val="bg1"/>
              </a:solidFill>
            </a:endParaRPr>
          </a:p>
        </p:txBody>
      </p:sp>
      <p:sp>
        <p:nvSpPr>
          <p:cNvPr id="906" name="Footnotes"/>
          <p:cNvSpPr txBox="1">
            <a:spLocks noGrp="1"/>
          </p:cNvSpPr>
          <p:nvPr>
            <p:ph type="body" idx="13"/>
          </p:nvPr>
        </p:nvSpPr>
        <p:spPr>
          <a:xfrm>
            <a:off x="571499" y="6121164"/>
            <a:ext cx="10615309" cy="123111"/>
          </a:xfrm>
          <a:prstGeom prst="rect">
            <a:avLst/>
          </a:prstGeom>
        </p:spPr>
        <p:txBody>
          <a:bodyPr/>
          <a:lstStyle/>
          <a:p>
            <a:pPr marL="57150" indent="-57150">
              <a:lnSpc>
                <a:spcPct val="100000"/>
              </a:lnSpc>
              <a:spcBef>
                <a:spcPts val="0"/>
              </a:spcBef>
            </a:pPr>
            <a:r>
              <a:rPr lang="en-US" b="1" dirty="0">
                <a:solidFill>
                  <a:schemeClr val="bg1"/>
                </a:solidFill>
              </a:rPr>
              <a:t>*</a:t>
            </a:r>
            <a:r>
              <a:rPr lang="en-US" b="1" baseline="30000" dirty="0">
                <a:solidFill>
                  <a:schemeClr val="bg1"/>
                </a:solidFill>
              </a:rPr>
              <a:t>	</a:t>
            </a:r>
            <a:r>
              <a:rPr lang="en-US" dirty="0"/>
              <a:t>Members of the Target Date Solutions Committee average 30 years of investment industry experience as of December 31, 2024.</a:t>
            </a:r>
            <a:endParaRPr lang="en-US" dirty="0">
              <a:solidFill>
                <a:schemeClr val="bg1"/>
              </a:solidFill>
            </a:endParaRPr>
          </a:p>
        </p:txBody>
      </p:sp>
      <p:sp>
        <p:nvSpPr>
          <p:cNvPr id="905" name="Slide Number">
            <a:extLst>
              <a:ext uri="{C183D7F6-B498-43B3-948B-1728B52AA6E4}">
                <adec:decorative xmlns:adec="http://schemas.microsoft.com/office/drawing/2017/decorative" val="1"/>
              </a:ext>
            </a:extLst>
          </p:cNvP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mtClean="0"/>
              <a:pPr/>
              <a:t>8</a:t>
            </a:fld>
            <a:endParaRPr dirty="0"/>
          </a:p>
        </p:txBody>
      </p:sp>
    </p:spTree>
    <p:extLst>
      <p:ext uri="{BB962C8B-B14F-4D97-AF65-F5344CB8AC3E}">
        <p14:creationId xmlns:p14="http://schemas.microsoft.com/office/powerpoint/2010/main" val="12329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an image of two adults embracing a child.">
            <a:extLst>
              <a:ext uri="{FF2B5EF4-FFF2-40B4-BE49-F238E27FC236}">
                <a16:creationId xmlns:a16="http://schemas.microsoft.com/office/drawing/2014/main" id="{CCDCCA4C-8457-5854-E2FD-1B954F018326}"/>
              </a:ext>
              <a:ext uri="{C183D7F6-B498-43B3-948B-1728B52AA6E4}">
                <adec:decorative xmlns:adec="http://schemas.microsoft.com/office/drawing/2017/decorative" val="0"/>
              </a:ext>
            </a:extLst>
          </p:cNvPr>
          <p:cNvPicPr>
            <a:picLocks noChangeAspect="1"/>
          </p:cNvPicPr>
          <p:nvPr/>
        </p:nvPicPr>
        <p:blipFill>
          <a:blip r:embed="rId3">
            <a:alphaModFix amt="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16163DA9-9214-207B-280A-7C153070494C}"/>
              </a:ext>
            </a:extLst>
          </p:cNvPr>
          <p:cNvSpPr txBox="1">
            <a:spLocks/>
          </p:cNvSpPr>
          <p:nvPr/>
        </p:nvSpPr>
        <p:spPr>
          <a:xfrm>
            <a:off x="571500" y="696930"/>
            <a:ext cx="6644309" cy="1128514"/>
          </a:xfrm>
          <a:prstGeom prst="rect">
            <a:avLst/>
          </a:prstGeom>
          <a:ln w="12700" cap="flat">
            <a:noFill/>
            <a:prstDash/>
            <a:miter lim="400000"/>
          </a:ln>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lvl1pPr marL="0" marR="0" indent="0" algn="l" defTabSz="228600" rtl="0" latinLnBrk="0">
              <a:lnSpc>
                <a:spcPct val="100000"/>
              </a:lnSpc>
              <a:spcBef>
                <a:spcPts val="0"/>
              </a:spcBef>
              <a:spcAft>
                <a:spcPts val="0"/>
              </a:spcAft>
              <a:buClrTx/>
              <a:buSzTx/>
              <a:buFontTx/>
              <a:buNone/>
              <a:tabLst>
                <a:tab pos="476250" algn="l"/>
              </a:tabLst>
              <a:defRPr sz="4800" b="1" i="0" u="none" strike="noStrike" cap="none" spc="-48" baseline="0">
                <a:ln>
                  <a:noFill/>
                </a:ln>
                <a:solidFill>
                  <a:schemeClr val="tx1"/>
                </a:solidFill>
                <a:uFillTx/>
                <a:latin typeface="+mn-lt"/>
                <a:ea typeface="+mn-ea"/>
                <a:cs typeface="+mn-cs"/>
                <a:sym typeface="Avenir Next LT Com Demi"/>
              </a:defRPr>
            </a:lvl1pPr>
            <a:lvl2pPr marL="0" marR="0" indent="1143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2pPr>
            <a:lvl3pPr marL="0" marR="0" indent="2286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3pPr>
            <a:lvl4pPr marL="0" marR="0" indent="3429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4pPr>
            <a:lvl5pPr marL="0" marR="0" indent="4572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5pPr>
            <a:lvl6pPr marL="0" marR="0" indent="5715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6pPr>
            <a:lvl7pPr marL="0" marR="0" indent="6858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7pPr>
            <a:lvl8pPr marL="0" marR="0" indent="8001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8pPr>
            <a:lvl9pPr marL="0" marR="0" indent="914400" algn="l" defTabSz="228600" rtl="0" latinLnBrk="0">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9pPr>
          </a:lstStyle>
          <a:p>
            <a:pPr defTabSz="457200" hangingPunct="0">
              <a:lnSpc>
                <a:spcPts val="4400"/>
              </a:lnSpc>
              <a:tabLst/>
              <a:defRPr/>
            </a:pPr>
            <a:r>
              <a:rPr lang="en-US" sz="3600" spc="0">
                <a:solidFill>
                  <a:srgbClr val="FFFFFF"/>
                </a:solidFill>
                <a:ea typeface="Avenir Next LT Com Regular"/>
                <a:cs typeface="Avenir Next LT Com Regular"/>
                <a:sym typeface="Avenir Next LT Com Regular"/>
              </a:rPr>
              <a:t>Start today. </a:t>
            </a:r>
          </a:p>
          <a:p>
            <a:pPr defTabSz="457200" hangingPunct="0">
              <a:lnSpc>
                <a:spcPts val="4400"/>
              </a:lnSpc>
              <a:tabLst/>
              <a:defRPr/>
            </a:pPr>
            <a:r>
              <a:rPr lang="en-US" sz="3600" spc="0">
                <a:solidFill>
                  <a:srgbClr val="FFFFFF"/>
                </a:solidFill>
                <a:ea typeface="Avenir Next LT Com Regular"/>
                <a:cs typeface="Avenir Next LT Com Regular"/>
                <a:sym typeface="Avenir Next LT Com Regular"/>
              </a:rPr>
              <a:t>Plant a seed for retirement.</a:t>
            </a:r>
            <a:endParaRPr lang="en-US" sz="3600" spc="0" dirty="0">
              <a:solidFill>
                <a:srgbClr val="FFFFFF"/>
              </a:solidFill>
              <a:ea typeface="Avenir Next LT Com Regular"/>
              <a:cs typeface="Avenir Next LT Com Regular"/>
              <a:sym typeface="Avenir Next LT Com Regular"/>
            </a:endParaRPr>
          </a:p>
        </p:txBody>
      </p:sp>
    </p:spTree>
    <p:extLst>
      <p:ext uri="{BB962C8B-B14F-4D97-AF65-F5344CB8AC3E}">
        <p14:creationId xmlns:p14="http://schemas.microsoft.com/office/powerpoint/2010/main" val="3333227914"/>
      </p:ext>
    </p:extLst>
  </p:cSld>
  <p:clrMapOvr>
    <a:masterClrMapping/>
  </p:clrMapOvr>
</p:sld>
</file>

<file path=ppt/theme/theme1.xml><?xml version="1.0" encoding="utf-8"?>
<a:theme xmlns:a="http://schemas.openxmlformats.org/drawingml/2006/main" name="White">
  <a:themeElements>
    <a:clrScheme name="CG Color Palette 2018">
      <a:dk1>
        <a:srgbClr val="005F9E"/>
      </a:dk1>
      <a:lt1>
        <a:srgbClr val="FFFFFF"/>
      </a:lt1>
      <a:dk2>
        <a:srgbClr val="009CDC"/>
      </a:dk2>
      <a:lt2>
        <a:srgbClr val="E3E1DC"/>
      </a:lt2>
      <a:accent1>
        <a:srgbClr val="005F9E"/>
      </a:accent1>
      <a:accent2>
        <a:srgbClr val="009CDC"/>
      </a:accent2>
      <a:accent3>
        <a:srgbClr val="00AEA9"/>
      </a:accent3>
      <a:accent4>
        <a:srgbClr val="B42573"/>
      </a:accent4>
      <a:accent5>
        <a:srgbClr val="554742"/>
      </a:accent5>
      <a:accent6>
        <a:srgbClr val="D5D0CA"/>
      </a:accent6>
      <a:hlink>
        <a:srgbClr val="0000FF"/>
      </a:hlink>
      <a:folHlink>
        <a:srgbClr val="FF00FF"/>
      </a:folHlink>
    </a:clrScheme>
    <a:fontScheme name="CG Preferred Fonts 2018">
      <a:majorFont>
        <a:latin typeface="AvenirNext LT Com Regular"/>
        <a:ea typeface=""/>
        <a:cs typeface=""/>
      </a:majorFont>
      <a:minorFont>
        <a:latin typeface="AvenirNext LT Com Regular"/>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Avenir Next LT Com Regular"/>
            <a:ea typeface="Avenir Next LT Com Regular"/>
            <a:cs typeface="Avenir Next LT Com Regular"/>
            <a:sym typeface="Avenir Next LT Com Regular"/>
          </a:defRPr>
        </a:def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CG Color Palette 2018">
      <a:dk1>
        <a:srgbClr val="005F9E"/>
      </a:dk1>
      <a:lt1>
        <a:srgbClr val="FFFFFF"/>
      </a:lt1>
      <a:dk2>
        <a:srgbClr val="009CDC"/>
      </a:dk2>
      <a:lt2>
        <a:srgbClr val="E3E1DC"/>
      </a:lt2>
      <a:accent1>
        <a:srgbClr val="005F9E"/>
      </a:accent1>
      <a:accent2>
        <a:srgbClr val="009CDC"/>
      </a:accent2>
      <a:accent3>
        <a:srgbClr val="00AEA9"/>
      </a:accent3>
      <a:accent4>
        <a:srgbClr val="B42573"/>
      </a:accent4>
      <a:accent5>
        <a:srgbClr val="554742"/>
      </a:accent5>
      <a:accent6>
        <a:srgbClr val="D5D0CA"/>
      </a:accent6>
      <a:hlink>
        <a:srgbClr val="0000FF"/>
      </a:hlink>
      <a:folHlink>
        <a:srgbClr val="FF00FF"/>
      </a:folHlink>
    </a:clrScheme>
    <a:fontScheme name="CG Preferred Fonts 2018">
      <a:majorFont>
        <a:latin typeface="AvenirNext LT Com Regular"/>
        <a:ea typeface=""/>
        <a:cs typeface=""/>
      </a:majorFont>
      <a:minorFont>
        <a:latin typeface="AvenirNext LT Com Regular"/>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39F"/>
        </a:solidFill>
        <a:ln w="127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Avenir Next LT Com Regular"/>
            <a:ea typeface="Avenir Next LT Com Regular"/>
            <a:cs typeface="Avenir Next LT Com Regular"/>
            <a:sym typeface="Avenir Next LT Com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CG Color Palette 2018">
      <a:dk1>
        <a:srgbClr val="005F9E"/>
      </a:dk1>
      <a:lt1>
        <a:srgbClr val="FFFFFF"/>
      </a:lt1>
      <a:dk2>
        <a:srgbClr val="009CDC"/>
      </a:dk2>
      <a:lt2>
        <a:srgbClr val="E3E1DC"/>
      </a:lt2>
      <a:accent1>
        <a:srgbClr val="005F9E"/>
      </a:accent1>
      <a:accent2>
        <a:srgbClr val="009CDC"/>
      </a:accent2>
      <a:accent3>
        <a:srgbClr val="00AEA9"/>
      </a:accent3>
      <a:accent4>
        <a:srgbClr val="B42573"/>
      </a:accent4>
      <a:accent5>
        <a:srgbClr val="554742"/>
      </a:accent5>
      <a:accent6>
        <a:srgbClr val="D5D0CA"/>
      </a:accent6>
      <a:hlink>
        <a:srgbClr val="0000FF"/>
      </a:hlink>
      <a:folHlink>
        <a:srgbClr val="FF00FF"/>
      </a:folHlink>
    </a:clrScheme>
    <a:fontScheme name="CG Preferred Fonts 2018">
      <a:majorFont>
        <a:latin typeface="AvenirNext LT Com Regular"/>
        <a:ea typeface=""/>
        <a:cs typeface=""/>
      </a:majorFont>
      <a:minorFont>
        <a:latin typeface="AvenirNext LT Com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1582FF2383054EA03424EAB158882B" ma:contentTypeVersion="4" ma:contentTypeDescription="Create a new document." ma:contentTypeScope="" ma:versionID="e1a409ba2a7fa43d2bed078244727376">
  <xsd:schema xmlns:xsd="http://www.w3.org/2001/XMLSchema" xmlns:xs="http://www.w3.org/2001/XMLSchema" xmlns:p="http://schemas.microsoft.com/office/2006/metadata/properties" xmlns:ns2="05250d86-558b-4c89-a1bd-15933ecd0c6e" xmlns:ns3="8b58d15b-c310-4b52-b2d1-2e026d696671" targetNamespace="http://schemas.microsoft.com/office/2006/metadata/properties" ma:root="true" ma:fieldsID="1cad19140c994108fe14c6010b43bf7e" ns2:_="" ns3:_="">
    <xsd:import namespace="05250d86-558b-4c89-a1bd-15933ecd0c6e"/>
    <xsd:import namespace="8b58d15b-c310-4b52-b2d1-2e026d696671"/>
    <xsd:element name="properties">
      <xsd:complexType>
        <xsd:sequence>
          <xsd:element name="documentManagement">
            <xsd:complexType>
              <xsd:all>
                <xsd:element ref="ns2:_dlc_DocId" minOccurs="0"/>
                <xsd:element ref="ns2:_dlc_DocIdUrl" minOccurs="0"/>
                <xsd:element ref="ns2:_dlc_DocIdPersistId"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250d86-558b-4c89-a1bd-15933ecd0c6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b58d15b-c310-4b52-b2d1-2e026d696671" elementFormDefault="qualified">
    <xsd:import namespace="http://schemas.microsoft.com/office/2006/documentManagement/types"/>
    <xsd:import namespace="http://schemas.microsoft.com/office/infopath/2007/PartnerControls"/>
    <xsd:element name="Category" ma:index="11" nillable="true" ma:displayName="Category" ma:format="Dropdown" ma:internalName="Category">
      <xsd:simpleType>
        <xsd:restriction base="dms:Choice">
          <xsd:enumeration value="Business Context Diagrams"/>
          <xsd:enumeration value="Engagement Approach"/>
          <xsd:enumeration value="Inventory List"/>
          <xsd:enumeration value="KPIs"/>
          <xsd:enumeration value="Marketing Production Calendar"/>
          <xsd:enumeration value="Project Plans"/>
          <xsd:enumeration value="Future State HL Process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DDC9506DE2F6A844A0936BC788DB1964" ma:contentTypeVersion="32" ma:contentTypeDescription="Create a new document." ma:contentTypeScope="" ma:versionID="ec9762ba37a24652ae7093457a2285c0">
  <xsd:schema xmlns:xsd="http://www.w3.org/2001/XMLSchema" xmlns:xs="http://www.w3.org/2001/XMLSchema" xmlns:p="http://schemas.microsoft.com/office/2006/metadata/properties" xmlns:ns2="d3f3df80-8bea-4a84-88cc-3bf55601fbb2" xmlns:ns3="5dcee275-3ea4-4c3b-b87a-7bd486a0dc1e" targetNamespace="http://schemas.microsoft.com/office/2006/metadata/properties" ma:root="true" ma:fieldsID="c3053d4b4f0c28d0770b922077f9b8fa" ns2:_="" ns3:_="">
    <xsd:import namespace="d3f3df80-8bea-4a84-88cc-3bf55601fbb2"/>
    <xsd:import namespace="5dcee275-3ea4-4c3b-b87a-7bd486a0dc1e"/>
    <xsd:element name="properties">
      <xsd:complexType>
        <xsd:sequence>
          <xsd:element name="documentManagement">
            <xsd:complexType>
              <xsd:all>
                <xsd:element ref="ns2:Category" minOccurs="0"/>
                <xsd:element ref="ns2:SourceID" minOccurs="0"/>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OCR"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f3df80-8bea-4a84-88cc-3bf55601fbb2" elementFormDefault="qualified">
    <xsd:import namespace="http://schemas.microsoft.com/office/2006/documentManagement/types"/>
    <xsd:import namespace="http://schemas.microsoft.com/office/infopath/2007/PartnerControls"/>
    <xsd:element name="Category" ma:index="4" nillable="true" ma:displayName="Category" ma:format="Dropdown" ma:internalName="Category" ma:readOnly="false">
      <xsd:simpleType>
        <xsd:restriction base="dms:Choice">
          <xsd:enumeration value="Business Context Diagrams"/>
          <xsd:enumeration value="Engagement Approach"/>
          <xsd:enumeration value="Inventory List"/>
          <xsd:enumeration value="KPIs"/>
          <xsd:enumeration value="Marketing Production Calendar"/>
          <xsd:enumeration value="Project Plans"/>
          <xsd:enumeration value="Future State HL Processes"/>
        </xsd:restriction>
      </xsd:simpleType>
    </xsd:element>
    <xsd:element name="SourceID" ma:index="9" nillable="true" ma:displayName="SourceID" ma:internalName="SourceID">
      <xsd:simpleType>
        <xsd:restriction base="dms:Number"/>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42c85e0-9014-473f-b2d5-b20670940c52"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cee275-3ea4-4c3b-b87a-7bd486a0dc1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0fd664d-3d24-476a-9016-3a8a02c44330}" ma:internalName="TaxCatchAll" ma:showField="CatchAllData" ma:web="5dcee275-3ea4-4c3b-b87a-7bd486a0dc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ategory xmlns="d3f3df80-8bea-4a84-88cc-3bf55601fbb2" xsi:nil="true"/>
    <TaxCatchAll xmlns="5dcee275-3ea4-4c3b-b87a-7bd486a0dc1e" xsi:nil="true"/>
    <lcf76f155ced4ddcb4097134ff3c332f xmlns="d3f3df80-8bea-4a84-88cc-3bf55601fbb2">
      <Terms xmlns="http://schemas.microsoft.com/office/infopath/2007/PartnerControls"/>
    </lcf76f155ced4ddcb4097134ff3c332f>
    <SourceID xmlns="d3f3df80-8bea-4a84-88cc-3bf55601fbb2" xsi:nil="true"/>
  </documentManagement>
</p:properties>
</file>

<file path=customXml/itemProps1.xml><?xml version="1.0" encoding="utf-8"?>
<ds:datastoreItem xmlns:ds="http://schemas.openxmlformats.org/officeDocument/2006/customXml" ds:itemID="{AADC958A-76B8-4993-9FD2-7EA9D3CA5D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250d86-558b-4c89-a1bd-15933ecd0c6e"/>
    <ds:schemaRef ds:uri="8b58d15b-c310-4b52-b2d1-2e026d6966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72CDA6-0052-402A-8484-017373855F08}"/>
</file>

<file path=customXml/itemProps3.xml><?xml version="1.0" encoding="utf-8"?>
<ds:datastoreItem xmlns:ds="http://schemas.openxmlformats.org/officeDocument/2006/customXml" ds:itemID="{C3EEE579-FD55-4BED-92C4-468F3908FC0F}">
  <ds:schemaRefs>
    <ds:schemaRef ds:uri="http://schemas.microsoft.com/sharepoint/v3/contenttype/forms"/>
  </ds:schemaRefs>
</ds:datastoreItem>
</file>

<file path=customXml/itemProps4.xml><?xml version="1.0" encoding="utf-8"?>
<ds:datastoreItem xmlns:ds="http://schemas.openxmlformats.org/officeDocument/2006/customXml" ds:itemID="{10EEF925-03B4-440D-B7D1-3ACE475AA9FB}">
  <ds:schemaRefs>
    <ds:schemaRef ds:uri="http://schemas.openxmlformats.org/package/2006/metadata/core-properties"/>
    <ds:schemaRef ds:uri="8b58d15b-c310-4b52-b2d1-2e026d696671"/>
    <ds:schemaRef ds:uri="http://schemas.microsoft.com/office/2006/documentManagement/types"/>
    <ds:schemaRef ds:uri="http://purl.org/dc/dcmitype/"/>
    <ds:schemaRef ds:uri="http://schemas.microsoft.com/office/2006/metadata/properties"/>
    <ds:schemaRef ds:uri="http://purl.org/dc/terms/"/>
    <ds:schemaRef ds:uri="http://schemas.microsoft.com/office/infopath/2007/PartnerControls"/>
    <ds:schemaRef ds:uri="05250d86-558b-4c89-a1bd-15933ecd0c6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9003</TotalTime>
  <Words>1904</Words>
  <Application>Microsoft Office PowerPoint</Application>
  <PresentationFormat>Widescreen</PresentationFormat>
  <Paragraphs>154</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Avenir Next LT Com Regular</vt:lpstr>
      <vt:lpstr>AvenirNext LT Com Medium</vt:lpstr>
      <vt:lpstr>AvenirNext LT Com Regular</vt:lpstr>
      <vt:lpstr>ProximaNova-Regular</vt:lpstr>
      <vt:lpstr>White</vt:lpstr>
      <vt:lpstr>PowerPoint Presentation</vt:lpstr>
      <vt:lpstr>“To plant a garden is to believe in tomorrow.”</vt:lpstr>
      <vt:lpstr>Choosing a single target date fund helps:</vt:lpstr>
      <vt:lpstr>A target date fund is …</vt:lpstr>
      <vt:lpstr>PowerPoint Presentation</vt:lpstr>
      <vt:lpstr>It’s easy to get started:</vt:lpstr>
      <vt:lpstr>Choosing your target date fund is easy</vt:lpstr>
      <vt:lpstr>The Capital Advantage®</vt:lpstr>
      <vt:lpstr>PowerPoint Presentation</vt:lpstr>
      <vt:lpstr>Important information</vt:lpstr>
      <vt:lpstr>Important information</vt:lpstr>
      <vt:lpstr>One fund. Many benefits.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fund. Many benefits.</dc:title>
  <dc:subject/>
  <dc:creator>Capital Group</dc:creator>
  <cp:keywords/>
  <dc:description/>
  <cp:lastModifiedBy>Bharat Chind (SPTBHC)</cp:lastModifiedBy>
  <cp:revision>383</cp:revision>
  <cp:lastPrinted>2025-07-04T06:02:41Z</cp:lastPrinted>
  <dcterms:modified xsi:type="dcterms:W3CDTF">2025-08-04T10:23:03Z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97f71f1f-ea58-4c69-8357-187082f0010b</vt:lpwstr>
  </property>
  <property fmtid="{D5CDD505-2E9C-101B-9397-08002B2CF9AE}" pid="3" name="ContentTypeId">
    <vt:lpwstr>0x010100DDC9506DE2F6A844A0936BC788DB1964</vt:lpwstr>
  </property>
</Properties>
</file>