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1.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handoutMasterIdLst>
    <p:handoutMasterId r:id="rId29"/>
  </p:handoutMasterIdLst>
  <p:sldIdLst>
    <p:sldId id="1121" r:id="rId5"/>
    <p:sldId id="11075" r:id="rId6"/>
    <p:sldId id="11136" r:id="rId7"/>
    <p:sldId id="11174" r:id="rId8"/>
    <p:sldId id="11172" r:id="rId9"/>
    <p:sldId id="11105" r:id="rId10"/>
    <p:sldId id="11137" r:id="rId11"/>
    <p:sldId id="11119" r:id="rId12"/>
    <p:sldId id="11125" r:id="rId13"/>
    <p:sldId id="11165" r:id="rId14"/>
    <p:sldId id="11129" r:id="rId15"/>
    <p:sldId id="11134" r:id="rId16"/>
    <p:sldId id="1166" r:id="rId17"/>
    <p:sldId id="11175" r:id="rId18"/>
    <p:sldId id="11166" r:id="rId19"/>
    <p:sldId id="11168" r:id="rId20"/>
    <p:sldId id="11088" r:id="rId21"/>
    <p:sldId id="11154" r:id="rId22"/>
    <p:sldId id="11090" r:id="rId23"/>
    <p:sldId id="11092" r:id="rId24"/>
    <p:sldId id="11150" r:id="rId25"/>
    <p:sldId id="11106" r:id="rId26"/>
    <p:sldId id="1100" r:id="rId27"/>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p:defaultTextStyle>
  <p:extLst>
    <p:ext uri="{521415D9-36F7-43E2-AB2F-B90AF26B5E84}">
      <p14:sectionLst xmlns:p14="http://schemas.microsoft.com/office/powerpoint/2010/main">
        <p14:section name="Opening design options" id="{06174917-57A6-4F41-BF6A-8A86608CF5B9}">
          <p14:sldIdLst>
            <p14:sldId id="1121"/>
            <p14:sldId id="11075"/>
          </p14:sldIdLst>
        </p14:section>
        <p14:section name="Equity Markets Insights" id="{D008F5D1-C978-E54F-B715-59FDA356FCD4}">
          <p14:sldIdLst>
            <p14:sldId id="11136"/>
            <p14:sldId id="11174"/>
            <p14:sldId id="11172"/>
            <p14:sldId id="11105"/>
          </p14:sldIdLst>
        </p14:section>
        <p14:section name="Dividends Section" id="{76670607-7486-214D-91E8-89C13DAD9150}">
          <p14:sldIdLst>
            <p14:sldId id="11137"/>
            <p14:sldId id="11119"/>
            <p14:sldId id="11125"/>
            <p14:sldId id="11165"/>
          </p14:sldIdLst>
        </p14:section>
        <p14:section name="Growth Section" id="{1C5074FD-8D1A-4640-AF0E-CE6B1D8C5228}">
          <p14:sldIdLst>
            <p14:sldId id="11129"/>
            <p14:sldId id="11134"/>
            <p14:sldId id="1166"/>
            <p14:sldId id="11175"/>
          </p14:sldIdLst>
        </p14:section>
        <p14:section name="International section" id="{85824F32-BBD0-D44F-BD42-58B30C5598E8}">
          <p14:sldIdLst>
            <p14:sldId id="11166"/>
            <p14:sldId id="11168"/>
            <p14:sldId id="11088"/>
            <p14:sldId id="11154"/>
          </p14:sldIdLst>
        </p14:section>
        <p14:section name="Investment Results &amp; Disclosure" id="{AAE7FF1C-F236-AB4C-820B-10E759B907AA}">
          <p14:sldIdLst>
            <p14:sldId id="11090"/>
            <p14:sldId id="11092"/>
            <p14:sldId id="11150"/>
            <p14:sldId id="11106"/>
            <p14:sldId id="1100"/>
          </p14:sldIdLst>
        </p14:section>
      </p14:sectionLst>
    </p:ext>
    <p:ext uri="{EFAFB233-063F-42B5-8137-9DF3F51BA10A}">
      <p15:sldGuideLst xmlns:p15="http://schemas.microsoft.com/office/powerpoint/2012/main">
        <p15:guide id="1" orient="horz" pos="3528" userDrawn="1">
          <p15:clr>
            <a:srgbClr val="A4A3A4"/>
          </p15:clr>
        </p15:guide>
        <p15:guide id="2" pos="2448" userDrawn="1">
          <p15:clr>
            <a:srgbClr val="A4A3A4"/>
          </p15:clr>
        </p15:guide>
        <p15:guide id="3" orient="horz" pos="1457" userDrawn="1">
          <p15:clr>
            <a:srgbClr val="A4A3A4"/>
          </p15:clr>
        </p15:guide>
        <p15:guide id="4" orient="horz" pos="2448" userDrawn="1">
          <p15:clr>
            <a:srgbClr val="A4A3A4"/>
          </p15:clr>
        </p15:guide>
        <p15:guide id="6" orient="horz" pos="3744" userDrawn="1">
          <p15:clr>
            <a:srgbClr val="A4A3A4"/>
          </p15:clr>
        </p15:guide>
        <p15:guide id="7" orient="horz" pos="3624" userDrawn="1">
          <p15:clr>
            <a:srgbClr val="A4A3A4"/>
          </p15:clr>
        </p15:guide>
        <p15:guide id="9" orient="horz" pos="2832" userDrawn="1">
          <p15:clr>
            <a:srgbClr val="A4A3A4"/>
          </p15:clr>
        </p15:guide>
        <p15:guide id="10" pos="3600" userDrawn="1">
          <p15:clr>
            <a:srgbClr val="A4A3A4"/>
          </p15:clr>
        </p15:guide>
        <p15:guide id="11" orient="horz" pos="888" userDrawn="1">
          <p15:clr>
            <a:srgbClr val="A4A3A4"/>
          </p15:clr>
        </p15:guide>
        <p15:guide id="12" pos="1704" userDrawn="1">
          <p15:clr>
            <a:srgbClr val="A4A3A4"/>
          </p15:clr>
        </p15:guide>
        <p15:guide id="13" pos="7038" userDrawn="1">
          <p15:clr>
            <a:srgbClr val="A4A3A4"/>
          </p15:clr>
        </p15:guide>
        <p15:guide id="14" pos="5845" userDrawn="1">
          <p15:clr>
            <a:srgbClr val="A4A3A4"/>
          </p15:clr>
        </p15:guide>
        <p15:guide id="15" orient="horz" pos="2040" userDrawn="1">
          <p15:clr>
            <a:srgbClr val="A4A3A4"/>
          </p15:clr>
        </p15:guide>
        <p15:guide id="16" pos="3312" userDrawn="1">
          <p15:clr>
            <a:srgbClr val="A4A3A4"/>
          </p15:clr>
        </p15:guide>
        <p15:guide id="17" pos="7536" userDrawn="1">
          <p15:clr>
            <a:srgbClr val="A4A3A4"/>
          </p15:clr>
        </p15:guide>
        <p15:guide id="18" pos="4752" userDrawn="1">
          <p15:clr>
            <a:srgbClr val="A4A3A4"/>
          </p15:clr>
        </p15:guide>
      </p15:sldGuideLst>
    </p:ext>
    <p:ext uri="{2D200454-40CA-4A62-9FC3-DE9A4176ACB9}">
      <p15:notesGuideLst xmlns:p15="http://schemas.microsoft.com/office/powerpoint/2012/main">
        <p15:guide id="1" orient="horz" pos="126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D90CF"/>
    <a:srgbClr val="D857A9"/>
    <a:srgbClr val="005F9E"/>
    <a:srgbClr val="838D93"/>
    <a:srgbClr val="168381"/>
    <a:srgbClr val="871C56"/>
    <a:srgbClr val="009CDC"/>
    <a:srgbClr val="00294B"/>
    <a:srgbClr val="22292D"/>
    <a:srgbClr val="5E6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Avenir Next LT Com Regular"/>
          <a:ea typeface="Avenir Next LT Com Regular"/>
          <a:cs typeface="Avenir Next LT Com Regular"/>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1DB100"/>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394938"/>
              <a:satOff val="-28078"/>
              <a:lumOff val="-30405"/>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575724"/>
              <a:satOff val="56070"/>
              <a:lumOff val="-30294"/>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74" autoAdjust="0"/>
    <p:restoredTop sz="95930" autoAdjust="0"/>
  </p:normalViewPr>
  <p:slideViewPr>
    <p:cSldViewPr snapToGrid="0" snapToObjects="1">
      <p:cViewPr varScale="1">
        <p:scale>
          <a:sx n="140" d="100"/>
          <a:sy n="140" d="100"/>
        </p:scale>
        <p:origin x="1008" y="200"/>
      </p:cViewPr>
      <p:guideLst>
        <p:guide orient="horz" pos="3528"/>
        <p:guide pos="2448"/>
        <p:guide orient="horz" pos="1457"/>
        <p:guide orient="horz" pos="2448"/>
        <p:guide orient="horz" pos="3744"/>
        <p:guide orient="horz" pos="3624"/>
        <p:guide orient="horz" pos="2832"/>
        <p:guide pos="3600"/>
        <p:guide orient="horz" pos="888"/>
        <p:guide pos="1704"/>
        <p:guide pos="7038"/>
        <p:guide pos="5845"/>
        <p:guide orient="horz" pos="2040"/>
        <p:guide pos="3312"/>
        <p:guide pos="7536"/>
        <p:guide pos="4752"/>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 d="1"/>
        <a:sy n="1" d="1"/>
      </p:scale>
      <p:origin x="0" y="0"/>
    </p:cViewPr>
  </p:sorterViewPr>
  <p:notesViewPr>
    <p:cSldViewPr snapToGrid="0" snapToObjects="1" showGuides="1">
      <p:cViewPr>
        <p:scale>
          <a:sx n="279" d="100"/>
          <a:sy n="279" d="100"/>
        </p:scale>
        <p:origin x="912" y="-4624"/>
      </p:cViewPr>
      <p:guideLst>
        <p:guide orient="horz" pos="126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S&amp;P 500 Index</c:v>
                </c:pt>
              </c:strCache>
            </c:strRef>
          </c:tx>
          <c:spPr>
            <a:ln w="22225" cap="rnd">
              <a:solidFill>
                <a:schemeClr val="accent1"/>
              </a:solidFill>
              <a:round/>
            </a:ln>
            <a:effectLst/>
          </c:spPr>
          <c:marker>
            <c:symbol val="none"/>
          </c:marker>
          <c:cat>
            <c:numRef>
              <c:f>Sheet1!$A$2:$A$91</c:f>
              <c:numCache>
                <c:formatCode>m/d/yy</c:formatCode>
                <c:ptCount val="90"/>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pt idx="31">
                  <c:v>45689</c:v>
                </c:pt>
                <c:pt idx="32">
                  <c:v>45690</c:v>
                </c:pt>
                <c:pt idx="33">
                  <c:v>45691</c:v>
                </c:pt>
                <c:pt idx="34">
                  <c:v>45692</c:v>
                </c:pt>
                <c:pt idx="35">
                  <c:v>45693</c:v>
                </c:pt>
                <c:pt idx="36">
                  <c:v>45694</c:v>
                </c:pt>
                <c:pt idx="37">
                  <c:v>45695</c:v>
                </c:pt>
                <c:pt idx="38">
                  <c:v>45696</c:v>
                </c:pt>
                <c:pt idx="39">
                  <c:v>45697</c:v>
                </c:pt>
                <c:pt idx="40">
                  <c:v>45698</c:v>
                </c:pt>
                <c:pt idx="41">
                  <c:v>45699</c:v>
                </c:pt>
                <c:pt idx="42">
                  <c:v>45700</c:v>
                </c:pt>
                <c:pt idx="43">
                  <c:v>45701</c:v>
                </c:pt>
                <c:pt idx="44">
                  <c:v>45702</c:v>
                </c:pt>
                <c:pt idx="45">
                  <c:v>45703</c:v>
                </c:pt>
                <c:pt idx="46">
                  <c:v>45704</c:v>
                </c:pt>
                <c:pt idx="47">
                  <c:v>45705</c:v>
                </c:pt>
                <c:pt idx="48">
                  <c:v>45706</c:v>
                </c:pt>
                <c:pt idx="49">
                  <c:v>45707</c:v>
                </c:pt>
                <c:pt idx="50">
                  <c:v>45708</c:v>
                </c:pt>
                <c:pt idx="51">
                  <c:v>45709</c:v>
                </c:pt>
                <c:pt idx="52">
                  <c:v>45710</c:v>
                </c:pt>
                <c:pt idx="53">
                  <c:v>45711</c:v>
                </c:pt>
                <c:pt idx="54">
                  <c:v>45712</c:v>
                </c:pt>
                <c:pt idx="55">
                  <c:v>45713</c:v>
                </c:pt>
                <c:pt idx="56">
                  <c:v>45714</c:v>
                </c:pt>
                <c:pt idx="57">
                  <c:v>45715</c:v>
                </c:pt>
                <c:pt idx="58">
                  <c:v>45716</c:v>
                </c:pt>
                <c:pt idx="59">
                  <c:v>45717</c:v>
                </c:pt>
                <c:pt idx="60">
                  <c:v>45718</c:v>
                </c:pt>
                <c:pt idx="61">
                  <c:v>45719</c:v>
                </c:pt>
                <c:pt idx="62">
                  <c:v>45720</c:v>
                </c:pt>
                <c:pt idx="63">
                  <c:v>45721</c:v>
                </c:pt>
                <c:pt idx="64">
                  <c:v>45722</c:v>
                </c:pt>
                <c:pt idx="65">
                  <c:v>45723</c:v>
                </c:pt>
                <c:pt idx="66">
                  <c:v>45724</c:v>
                </c:pt>
                <c:pt idx="67">
                  <c:v>45725</c:v>
                </c:pt>
                <c:pt idx="68">
                  <c:v>45726</c:v>
                </c:pt>
                <c:pt idx="69">
                  <c:v>45727</c:v>
                </c:pt>
                <c:pt idx="70">
                  <c:v>45728</c:v>
                </c:pt>
                <c:pt idx="71">
                  <c:v>45729</c:v>
                </c:pt>
                <c:pt idx="72">
                  <c:v>45730</c:v>
                </c:pt>
                <c:pt idx="73">
                  <c:v>45731</c:v>
                </c:pt>
                <c:pt idx="74">
                  <c:v>45732</c:v>
                </c:pt>
                <c:pt idx="75">
                  <c:v>45733</c:v>
                </c:pt>
                <c:pt idx="76">
                  <c:v>45734</c:v>
                </c:pt>
                <c:pt idx="77">
                  <c:v>45735</c:v>
                </c:pt>
                <c:pt idx="78">
                  <c:v>45736</c:v>
                </c:pt>
                <c:pt idx="79">
                  <c:v>45737</c:v>
                </c:pt>
                <c:pt idx="80">
                  <c:v>45738</c:v>
                </c:pt>
                <c:pt idx="81">
                  <c:v>45739</c:v>
                </c:pt>
                <c:pt idx="82">
                  <c:v>45740</c:v>
                </c:pt>
                <c:pt idx="83">
                  <c:v>45741</c:v>
                </c:pt>
                <c:pt idx="84">
                  <c:v>45742</c:v>
                </c:pt>
                <c:pt idx="85">
                  <c:v>45743</c:v>
                </c:pt>
                <c:pt idx="86">
                  <c:v>45744</c:v>
                </c:pt>
                <c:pt idx="87">
                  <c:v>45745</c:v>
                </c:pt>
                <c:pt idx="88">
                  <c:v>45746</c:v>
                </c:pt>
                <c:pt idx="89">
                  <c:v>45747</c:v>
                </c:pt>
              </c:numCache>
            </c:numRef>
          </c:cat>
          <c:val>
            <c:numRef>
              <c:f>Sheet1!$B$2:$B$91</c:f>
              <c:numCache>
                <c:formatCode>0.0%</c:formatCode>
                <c:ptCount val="90"/>
                <c:pt idx="0" formatCode="0%">
                  <c:v>0</c:v>
                </c:pt>
                <c:pt idx="1">
                  <c:v>-2.2000000000000001E-3</c:v>
                </c:pt>
                <c:pt idx="2">
                  <c:v>1.0500000000000001E-2</c:v>
                </c:pt>
                <c:pt idx="3">
                  <c:v>1.0500000000000001E-2</c:v>
                </c:pt>
                <c:pt idx="4">
                  <c:v>1.0500000000000001E-2</c:v>
                </c:pt>
                <c:pt idx="5">
                  <c:v>1.61E-2</c:v>
                </c:pt>
                <c:pt idx="6">
                  <c:v>4.8999999999999998E-3</c:v>
                </c:pt>
                <c:pt idx="7">
                  <c:v>6.5000000000000006E-3</c:v>
                </c:pt>
                <c:pt idx="8">
                  <c:v>6.5000000000000006E-3</c:v>
                </c:pt>
                <c:pt idx="9">
                  <c:v>-8.8999999999999999E-3</c:v>
                </c:pt>
                <c:pt idx="10">
                  <c:v>-8.8999999999999999E-3</c:v>
                </c:pt>
                <c:pt idx="11">
                  <c:v>-8.8999999999999999E-3</c:v>
                </c:pt>
                <c:pt idx="12">
                  <c:v>-7.3000000000000001E-3</c:v>
                </c:pt>
                <c:pt idx="13">
                  <c:v>-6.1999999999999998E-3</c:v>
                </c:pt>
                <c:pt idx="14">
                  <c:v>1.21E-2</c:v>
                </c:pt>
                <c:pt idx="15">
                  <c:v>0.01</c:v>
                </c:pt>
                <c:pt idx="16">
                  <c:v>2.0099999999999996E-2</c:v>
                </c:pt>
                <c:pt idx="17">
                  <c:v>2.0099999999999996E-2</c:v>
                </c:pt>
                <c:pt idx="18">
                  <c:v>2.0099999999999996E-2</c:v>
                </c:pt>
                <c:pt idx="19">
                  <c:v>2.0099999999999996E-2</c:v>
                </c:pt>
                <c:pt idx="20">
                  <c:v>2.9100000000000001E-2</c:v>
                </c:pt>
                <c:pt idx="21">
                  <c:v>3.5400000000000001E-2</c:v>
                </c:pt>
                <c:pt idx="22">
                  <c:v>4.0999999999999995E-2</c:v>
                </c:pt>
                <c:pt idx="23">
                  <c:v>3.8100000000000002E-2</c:v>
                </c:pt>
                <c:pt idx="24">
                  <c:v>3.8100000000000002E-2</c:v>
                </c:pt>
                <c:pt idx="25">
                  <c:v>3.8100000000000002E-2</c:v>
                </c:pt>
                <c:pt idx="26">
                  <c:v>2.3E-2</c:v>
                </c:pt>
                <c:pt idx="27">
                  <c:v>3.2400000000000005E-2</c:v>
                </c:pt>
                <c:pt idx="28">
                  <c:v>2.76E-2</c:v>
                </c:pt>
                <c:pt idx="29">
                  <c:v>3.3000000000000002E-2</c:v>
                </c:pt>
                <c:pt idx="30">
                  <c:v>2.7799999999999998E-2</c:v>
                </c:pt>
                <c:pt idx="31">
                  <c:v>2.7799999999999998E-2</c:v>
                </c:pt>
                <c:pt idx="32">
                  <c:v>2.7799999999999998E-2</c:v>
                </c:pt>
                <c:pt idx="33">
                  <c:v>2.0099999999999996E-2</c:v>
                </c:pt>
                <c:pt idx="34">
                  <c:v>2.75E-2</c:v>
                </c:pt>
                <c:pt idx="35">
                  <c:v>3.15E-2</c:v>
                </c:pt>
                <c:pt idx="36">
                  <c:v>3.5200000000000002E-2</c:v>
                </c:pt>
                <c:pt idx="37">
                  <c:v>2.5499999999999998E-2</c:v>
                </c:pt>
                <c:pt idx="38">
                  <c:v>2.5499999999999998E-2</c:v>
                </c:pt>
                <c:pt idx="39">
                  <c:v>2.5499999999999998E-2</c:v>
                </c:pt>
                <c:pt idx="40">
                  <c:v>3.2599999999999997E-2</c:v>
                </c:pt>
                <c:pt idx="41">
                  <c:v>3.2899999999999999E-2</c:v>
                </c:pt>
                <c:pt idx="42">
                  <c:v>3.0200000000000001E-2</c:v>
                </c:pt>
                <c:pt idx="43">
                  <c:v>4.0999999999999995E-2</c:v>
                </c:pt>
                <c:pt idx="44">
                  <c:v>4.1100000000000005E-2</c:v>
                </c:pt>
                <c:pt idx="45">
                  <c:v>4.1100000000000005E-2</c:v>
                </c:pt>
                <c:pt idx="46">
                  <c:v>4.1100000000000005E-2</c:v>
                </c:pt>
                <c:pt idx="47">
                  <c:v>4.1100000000000005E-2</c:v>
                </c:pt>
                <c:pt idx="48">
                  <c:v>4.3899999999999995E-2</c:v>
                </c:pt>
                <c:pt idx="49">
                  <c:v>4.6399999999999997E-2</c:v>
                </c:pt>
                <c:pt idx="50">
                  <c:v>4.2000000000000003E-2</c:v>
                </c:pt>
                <c:pt idx="51">
                  <c:v>2.4199999999999999E-2</c:v>
                </c:pt>
                <c:pt idx="52">
                  <c:v>2.4199999999999999E-2</c:v>
                </c:pt>
                <c:pt idx="53">
                  <c:v>2.4199999999999999E-2</c:v>
                </c:pt>
                <c:pt idx="54">
                  <c:v>1.9199999999999998E-2</c:v>
                </c:pt>
                <c:pt idx="55">
                  <c:v>1.44E-2</c:v>
                </c:pt>
                <c:pt idx="56">
                  <c:v>1.46E-2</c:v>
                </c:pt>
                <c:pt idx="57">
                  <c:v>-1.5E-3</c:v>
                </c:pt>
                <c:pt idx="58">
                  <c:v>1.44E-2</c:v>
                </c:pt>
                <c:pt idx="59">
                  <c:v>1.44E-2</c:v>
                </c:pt>
                <c:pt idx="60">
                  <c:v>1.44E-2</c:v>
                </c:pt>
                <c:pt idx="61">
                  <c:v>-3.3E-3</c:v>
                </c:pt>
                <c:pt idx="62">
                  <c:v>-1.55E-2</c:v>
                </c:pt>
                <c:pt idx="63">
                  <c:v>-4.5000000000000005E-3</c:v>
                </c:pt>
                <c:pt idx="64">
                  <c:v>-2.2200000000000001E-2</c:v>
                </c:pt>
                <c:pt idx="65">
                  <c:v>-1.66E-2</c:v>
                </c:pt>
                <c:pt idx="66">
                  <c:v>-1.66E-2</c:v>
                </c:pt>
                <c:pt idx="67">
                  <c:v>-1.66E-2</c:v>
                </c:pt>
                <c:pt idx="68">
                  <c:v>-4.2999999999999997E-2</c:v>
                </c:pt>
                <c:pt idx="69">
                  <c:v>-5.0199999999999995E-2</c:v>
                </c:pt>
                <c:pt idx="70">
                  <c:v>-4.5599999999999995E-2</c:v>
                </c:pt>
                <c:pt idx="71">
                  <c:v>-5.8700000000000002E-2</c:v>
                </c:pt>
                <c:pt idx="72">
                  <c:v>-3.85E-2</c:v>
                </c:pt>
                <c:pt idx="73">
                  <c:v>-3.85E-2</c:v>
                </c:pt>
                <c:pt idx="74">
                  <c:v>-3.85E-2</c:v>
                </c:pt>
                <c:pt idx="75">
                  <c:v>-3.2300000000000002E-2</c:v>
                </c:pt>
                <c:pt idx="76">
                  <c:v>-4.2599999999999999E-2</c:v>
                </c:pt>
                <c:pt idx="77">
                  <c:v>-3.2199999999999999E-2</c:v>
                </c:pt>
                <c:pt idx="78">
                  <c:v>-3.4200000000000001E-2</c:v>
                </c:pt>
                <c:pt idx="79">
                  <c:v>-3.3399999999999999E-2</c:v>
                </c:pt>
                <c:pt idx="80">
                  <c:v>-3.3399999999999999E-2</c:v>
                </c:pt>
                <c:pt idx="81">
                  <c:v>-3.3399999999999999E-2</c:v>
                </c:pt>
                <c:pt idx="82">
                  <c:v>-1.6299999999999999E-2</c:v>
                </c:pt>
                <c:pt idx="83">
                  <c:v>-1.47E-2</c:v>
                </c:pt>
                <c:pt idx="84">
                  <c:v>-2.5699999999999997E-2</c:v>
                </c:pt>
                <c:pt idx="85">
                  <c:v>-2.8999999999999998E-2</c:v>
                </c:pt>
                <c:pt idx="86">
                  <c:v>-4.8099999999999997E-2</c:v>
                </c:pt>
                <c:pt idx="87">
                  <c:v>-4.8099999999999997E-2</c:v>
                </c:pt>
                <c:pt idx="88">
                  <c:v>-4.8099999999999997E-2</c:v>
                </c:pt>
                <c:pt idx="89">
                  <c:v>-4.2699999999999995E-2</c:v>
                </c:pt>
              </c:numCache>
            </c:numRef>
          </c:val>
          <c:smooth val="0"/>
          <c:extLst>
            <c:ext xmlns:c16="http://schemas.microsoft.com/office/drawing/2014/chart" uri="{C3380CC4-5D6E-409C-BE32-E72D297353CC}">
              <c16:uniqueId val="{00000000-4158-DE41-A48C-55CA67D885A6}"/>
            </c:ext>
          </c:extLst>
        </c:ser>
        <c:ser>
          <c:idx val="1"/>
          <c:order val="1"/>
          <c:tx>
            <c:strRef>
              <c:f>Sheet1!$C$1</c:f>
              <c:strCache>
                <c:ptCount val="1"/>
                <c:pt idx="0">
                  <c:v>Avg  Mag 7</c:v>
                </c:pt>
              </c:strCache>
            </c:strRef>
          </c:tx>
          <c:spPr>
            <a:ln w="22225" cap="rnd">
              <a:solidFill>
                <a:srgbClr val="838D93"/>
              </a:solidFill>
              <a:prstDash val="sysDash"/>
              <a:round/>
            </a:ln>
            <a:effectLst/>
          </c:spPr>
          <c:marker>
            <c:symbol val="none"/>
          </c:marker>
          <c:cat>
            <c:numRef>
              <c:f>Sheet1!$A$2:$A$91</c:f>
              <c:numCache>
                <c:formatCode>m/d/yy</c:formatCode>
                <c:ptCount val="90"/>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pt idx="31">
                  <c:v>45689</c:v>
                </c:pt>
                <c:pt idx="32">
                  <c:v>45690</c:v>
                </c:pt>
                <c:pt idx="33">
                  <c:v>45691</c:v>
                </c:pt>
                <c:pt idx="34">
                  <c:v>45692</c:v>
                </c:pt>
                <c:pt idx="35">
                  <c:v>45693</c:v>
                </c:pt>
                <c:pt idx="36">
                  <c:v>45694</c:v>
                </c:pt>
                <c:pt idx="37">
                  <c:v>45695</c:v>
                </c:pt>
                <c:pt idx="38">
                  <c:v>45696</c:v>
                </c:pt>
                <c:pt idx="39">
                  <c:v>45697</c:v>
                </c:pt>
                <c:pt idx="40">
                  <c:v>45698</c:v>
                </c:pt>
                <c:pt idx="41">
                  <c:v>45699</c:v>
                </c:pt>
                <c:pt idx="42">
                  <c:v>45700</c:v>
                </c:pt>
                <c:pt idx="43">
                  <c:v>45701</c:v>
                </c:pt>
                <c:pt idx="44">
                  <c:v>45702</c:v>
                </c:pt>
                <c:pt idx="45">
                  <c:v>45703</c:v>
                </c:pt>
                <c:pt idx="46">
                  <c:v>45704</c:v>
                </c:pt>
                <c:pt idx="47">
                  <c:v>45705</c:v>
                </c:pt>
                <c:pt idx="48">
                  <c:v>45706</c:v>
                </c:pt>
                <c:pt idx="49">
                  <c:v>45707</c:v>
                </c:pt>
                <c:pt idx="50">
                  <c:v>45708</c:v>
                </c:pt>
                <c:pt idx="51">
                  <c:v>45709</c:v>
                </c:pt>
                <c:pt idx="52">
                  <c:v>45710</c:v>
                </c:pt>
                <c:pt idx="53">
                  <c:v>45711</c:v>
                </c:pt>
                <c:pt idx="54">
                  <c:v>45712</c:v>
                </c:pt>
                <c:pt idx="55">
                  <c:v>45713</c:v>
                </c:pt>
                <c:pt idx="56">
                  <c:v>45714</c:v>
                </c:pt>
                <c:pt idx="57">
                  <c:v>45715</c:v>
                </c:pt>
                <c:pt idx="58">
                  <c:v>45716</c:v>
                </c:pt>
                <c:pt idx="59">
                  <c:v>45717</c:v>
                </c:pt>
                <c:pt idx="60">
                  <c:v>45718</c:v>
                </c:pt>
                <c:pt idx="61">
                  <c:v>45719</c:v>
                </c:pt>
                <c:pt idx="62">
                  <c:v>45720</c:v>
                </c:pt>
                <c:pt idx="63">
                  <c:v>45721</c:v>
                </c:pt>
                <c:pt idx="64">
                  <c:v>45722</c:v>
                </c:pt>
                <c:pt idx="65">
                  <c:v>45723</c:v>
                </c:pt>
                <c:pt idx="66">
                  <c:v>45724</c:v>
                </c:pt>
                <c:pt idx="67">
                  <c:v>45725</c:v>
                </c:pt>
                <c:pt idx="68">
                  <c:v>45726</c:v>
                </c:pt>
                <c:pt idx="69">
                  <c:v>45727</c:v>
                </c:pt>
                <c:pt idx="70">
                  <c:v>45728</c:v>
                </c:pt>
                <c:pt idx="71">
                  <c:v>45729</c:v>
                </c:pt>
                <c:pt idx="72">
                  <c:v>45730</c:v>
                </c:pt>
                <c:pt idx="73">
                  <c:v>45731</c:v>
                </c:pt>
                <c:pt idx="74">
                  <c:v>45732</c:v>
                </c:pt>
                <c:pt idx="75">
                  <c:v>45733</c:v>
                </c:pt>
                <c:pt idx="76">
                  <c:v>45734</c:v>
                </c:pt>
                <c:pt idx="77">
                  <c:v>45735</c:v>
                </c:pt>
                <c:pt idx="78">
                  <c:v>45736</c:v>
                </c:pt>
                <c:pt idx="79">
                  <c:v>45737</c:v>
                </c:pt>
                <c:pt idx="80">
                  <c:v>45738</c:v>
                </c:pt>
                <c:pt idx="81">
                  <c:v>45739</c:v>
                </c:pt>
                <c:pt idx="82">
                  <c:v>45740</c:v>
                </c:pt>
                <c:pt idx="83">
                  <c:v>45741</c:v>
                </c:pt>
                <c:pt idx="84">
                  <c:v>45742</c:v>
                </c:pt>
                <c:pt idx="85">
                  <c:v>45743</c:v>
                </c:pt>
                <c:pt idx="86">
                  <c:v>45744</c:v>
                </c:pt>
                <c:pt idx="87">
                  <c:v>45745</c:v>
                </c:pt>
                <c:pt idx="88">
                  <c:v>45746</c:v>
                </c:pt>
                <c:pt idx="89">
                  <c:v>45747</c:v>
                </c:pt>
              </c:numCache>
            </c:numRef>
          </c:cat>
          <c:val>
            <c:numRef>
              <c:f>Sheet1!$C$2:$C$91</c:f>
              <c:numCache>
                <c:formatCode>0.0%</c:formatCode>
                <c:ptCount val="90"/>
                <c:pt idx="0">
                  <c:v>0</c:v>
                </c:pt>
                <c:pt idx="1">
                  <c:v>-5.1388332760745614E-3</c:v>
                </c:pt>
                <c:pt idx="2">
                  <c:v>1.9859617924871786E-2</c:v>
                </c:pt>
                <c:pt idx="3">
                  <c:v>1.9859617924871786E-2</c:v>
                </c:pt>
                <c:pt idx="4">
                  <c:v>1.9859617924871786E-2</c:v>
                </c:pt>
                <c:pt idx="5">
                  <c:v>3.974367754332353E-2</c:v>
                </c:pt>
                <c:pt idx="6">
                  <c:v>1.3403102706779801E-2</c:v>
                </c:pt>
                <c:pt idx="7">
                  <c:v>1.190602834398069E-2</c:v>
                </c:pt>
                <c:pt idx="8">
                  <c:v>1.190602834398069E-2</c:v>
                </c:pt>
                <c:pt idx="9">
                  <c:v>-2.8751218213740604E-4</c:v>
                </c:pt>
                <c:pt idx="10">
                  <c:v>-2.8751218213740604E-4</c:v>
                </c:pt>
                <c:pt idx="11">
                  <c:v>-2.8751218213740604E-4</c:v>
                </c:pt>
                <c:pt idx="12">
                  <c:v>-4.847923889231609E-3</c:v>
                </c:pt>
                <c:pt idx="13">
                  <c:v>-1.4770519730551768E-2</c:v>
                </c:pt>
                <c:pt idx="14">
                  <c:v>2.110044858194482E-2</c:v>
                </c:pt>
                <c:pt idx="15">
                  <c:v>1.7820490901048203E-3</c:v>
                </c:pt>
                <c:pt idx="16">
                  <c:v>1.9251787967694778E-2</c:v>
                </c:pt>
                <c:pt idx="17">
                  <c:v>1.9251787967694778E-2</c:v>
                </c:pt>
                <c:pt idx="18">
                  <c:v>1.9251787967694778E-2</c:v>
                </c:pt>
                <c:pt idx="19">
                  <c:v>1.9251787967694778E-2</c:v>
                </c:pt>
                <c:pt idx="20">
                  <c:v>2.2372496942382858E-2</c:v>
                </c:pt>
                <c:pt idx="21">
                  <c:v>3.7226833863481135E-2</c:v>
                </c:pt>
                <c:pt idx="22">
                  <c:v>3.9484307802658547E-2</c:v>
                </c:pt>
                <c:pt idx="23">
                  <c:v>3.5205436661003953E-2</c:v>
                </c:pt>
                <c:pt idx="24">
                  <c:v>3.5205436661003953E-2</c:v>
                </c:pt>
                <c:pt idx="25">
                  <c:v>3.5205436661003953E-2</c:v>
                </c:pt>
                <c:pt idx="26">
                  <c:v>5.3275293323067352E-3</c:v>
                </c:pt>
                <c:pt idx="27">
                  <c:v>3.5252997085224891E-2</c:v>
                </c:pt>
                <c:pt idx="28">
                  <c:v>2.4805477980586188E-2</c:v>
                </c:pt>
                <c:pt idx="29">
                  <c:v>2.4845649406050274E-2</c:v>
                </c:pt>
                <c:pt idx="30">
                  <c:v>2.4672694702505771E-2</c:v>
                </c:pt>
                <c:pt idx="31">
                  <c:v>2.4672694702505771E-2</c:v>
                </c:pt>
                <c:pt idx="32">
                  <c:v>2.4672694702505771E-2</c:v>
                </c:pt>
                <c:pt idx="33">
                  <c:v>6.0744221988935365E-3</c:v>
                </c:pt>
                <c:pt idx="34">
                  <c:v>2.308027595780171E-2</c:v>
                </c:pt>
                <c:pt idx="35">
                  <c:v>1.1769322796376214E-2</c:v>
                </c:pt>
                <c:pt idx="36">
                  <c:v>1.9300866259368776E-2</c:v>
                </c:pt>
                <c:pt idx="37">
                  <c:v>-2.9029278195036312E-5</c:v>
                </c:pt>
                <c:pt idx="38">
                  <c:v>-2.9029278195036312E-5</c:v>
                </c:pt>
                <c:pt idx="39">
                  <c:v>-2.9029278195036312E-5</c:v>
                </c:pt>
                <c:pt idx="40">
                  <c:v>4.7065949297697696E-3</c:v>
                </c:pt>
                <c:pt idx="41">
                  <c:v>-2.9834519996477793E-3</c:v>
                </c:pt>
                <c:pt idx="42">
                  <c:v>-2.039859123695642E-3</c:v>
                </c:pt>
                <c:pt idx="43">
                  <c:v>1.7477106557185484E-2</c:v>
                </c:pt>
                <c:pt idx="44">
                  <c:v>2.2167835431027738E-2</c:v>
                </c:pt>
                <c:pt idx="45">
                  <c:v>2.2167835431027738E-2</c:v>
                </c:pt>
                <c:pt idx="46">
                  <c:v>2.2167835431027738E-2</c:v>
                </c:pt>
                <c:pt idx="47">
                  <c:v>2.2167835431027738E-2</c:v>
                </c:pt>
                <c:pt idx="48">
                  <c:v>1.6077661477013727E-2</c:v>
                </c:pt>
                <c:pt idx="49">
                  <c:v>1.9145646676433481E-2</c:v>
                </c:pt>
                <c:pt idx="50">
                  <c:v>1.4191842004400046E-2</c:v>
                </c:pt>
                <c:pt idx="51">
                  <c:v>-1.1727324118247173E-2</c:v>
                </c:pt>
                <c:pt idx="52">
                  <c:v>-1.1727324118247173E-2</c:v>
                </c:pt>
                <c:pt idx="53">
                  <c:v>-1.1727324118247173E-2</c:v>
                </c:pt>
                <c:pt idx="54">
                  <c:v>-2.5710078734983655E-2</c:v>
                </c:pt>
                <c:pt idx="55">
                  <c:v>-4.853165613000144E-2</c:v>
                </c:pt>
                <c:pt idx="56">
                  <c:v>-4.9702740266027501E-2</c:v>
                </c:pt>
                <c:pt idx="57">
                  <c:v>-7.9592943220865631E-2</c:v>
                </c:pt>
                <c:pt idx="58">
                  <c:v>-5.9528641603555865E-2</c:v>
                </c:pt>
                <c:pt idx="59">
                  <c:v>-5.9528641603555865E-2</c:v>
                </c:pt>
                <c:pt idx="60">
                  <c:v>-5.9528641603555865E-2</c:v>
                </c:pt>
                <c:pt idx="61">
                  <c:v>-8.9940154486743751E-2</c:v>
                </c:pt>
                <c:pt idx="62">
                  <c:v>-9.5324394568186643E-2</c:v>
                </c:pt>
                <c:pt idx="63">
                  <c:v>-7.8584799187263243E-2</c:v>
                </c:pt>
                <c:pt idx="64">
                  <c:v>-0.10621392823539801</c:v>
                </c:pt>
                <c:pt idx="65">
                  <c:v>-0.10352700280837478</c:v>
                </c:pt>
                <c:pt idx="66">
                  <c:v>-0.10352700280837478</c:v>
                </c:pt>
                <c:pt idx="67">
                  <c:v>-0.10352700280837478</c:v>
                </c:pt>
                <c:pt idx="68">
                  <c:v>-0.15464359498264779</c:v>
                </c:pt>
                <c:pt idx="69">
                  <c:v>-0.14997666732960457</c:v>
                </c:pt>
                <c:pt idx="70">
                  <c:v>-0.12773450857902469</c:v>
                </c:pt>
                <c:pt idx="71">
                  <c:v>-0.1494291646871817</c:v>
                </c:pt>
                <c:pt idx="72">
                  <c:v>-0.12475591556038858</c:v>
                </c:pt>
                <c:pt idx="73">
                  <c:v>-0.12475591556038858</c:v>
                </c:pt>
                <c:pt idx="74">
                  <c:v>-0.12475591556038858</c:v>
                </c:pt>
                <c:pt idx="75">
                  <c:v>-0.13539528271775281</c:v>
                </c:pt>
                <c:pt idx="76">
                  <c:v>-0.15787666036488623</c:v>
                </c:pt>
                <c:pt idx="77">
                  <c:v>-0.14268562462973311</c:v>
                </c:pt>
                <c:pt idx="78">
                  <c:v>-0.14320617131109625</c:v>
                </c:pt>
                <c:pt idx="79">
                  <c:v>-0.13000610104253896</c:v>
                </c:pt>
                <c:pt idx="80">
                  <c:v>-0.13000610104253896</c:v>
                </c:pt>
                <c:pt idx="81">
                  <c:v>-0.13000610104253896</c:v>
                </c:pt>
                <c:pt idx="82">
                  <c:v>-9.7326944131014614E-2</c:v>
                </c:pt>
                <c:pt idx="83">
                  <c:v>-8.582748772149508E-2</c:v>
                </c:pt>
                <c:pt idx="84">
                  <c:v>-0.11397026335250737</c:v>
                </c:pt>
                <c:pt idx="85">
                  <c:v>-0.11837611520536695</c:v>
                </c:pt>
                <c:pt idx="86">
                  <c:v>-0.14888177350576592</c:v>
                </c:pt>
                <c:pt idx="87">
                  <c:v>-0.14888177350576592</c:v>
                </c:pt>
                <c:pt idx="88">
                  <c:v>-0.14888177350576592</c:v>
                </c:pt>
                <c:pt idx="89">
                  <c:v>-0.1525155763794771</c:v>
                </c:pt>
              </c:numCache>
            </c:numRef>
          </c:val>
          <c:smooth val="0"/>
          <c:extLst>
            <c:ext xmlns:c16="http://schemas.microsoft.com/office/drawing/2014/chart" uri="{C3380CC4-5D6E-409C-BE32-E72D297353CC}">
              <c16:uniqueId val="{00000001-4158-DE41-A48C-55CA67D885A6}"/>
            </c:ext>
          </c:extLst>
        </c:ser>
        <c:ser>
          <c:idx val="2"/>
          <c:order val="2"/>
          <c:tx>
            <c:strRef>
              <c:f>Sheet1!$D$1</c:f>
              <c:strCache>
                <c:ptCount val="1"/>
                <c:pt idx="0">
                  <c:v>Germany DAX Index</c:v>
                </c:pt>
              </c:strCache>
            </c:strRef>
          </c:tx>
          <c:spPr>
            <a:ln w="22225" cap="rnd">
              <a:solidFill>
                <a:srgbClr val="0D90CF"/>
              </a:solidFill>
              <a:round/>
            </a:ln>
            <a:effectLst/>
          </c:spPr>
          <c:marker>
            <c:symbol val="none"/>
          </c:marker>
          <c:cat>
            <c:numRef>
              <c:f>Sheet1!$A$2:$A$91</c:f>
              <c:numCache>
                <c:formatCode>m/d/yy</c:formatCode>
                <c:ptCount val="90"/>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pt idx="31">
                  <c:v>45689</c:v>
                </c:pt>
                <c:pt idx="32">
                  <c:v>45690</c:v>
                </c:pt>
                <c:pt idx="33">
                  <c:v>45691</c:v>
                </c:pt>
                <c:pt idx="34">
                  <c:v>45692</c:v>
                </c:pt>
                <c:pt idx="35">
                  <c:v>45693</c:v>
                </c:pt>
                <c:pt idx="36">
                  <c:v>45694</c:v>
                </c:pt>
                <c:pt idx="37">
                  <c:v>45695</c:v>
                </c:pt>
                <c:pt idx="38">
                  <c:v>45696</c:v>
                </c:pt>
                <c:pt idx="39">
                  <c:v>45697</c:v>
                </c:pt>
                <c:pt idx="40">
                  <c:v>45698</c:v>
                </c:pt>
                <c:pt idx="41">
                  <c:v>45699</c:v>
                </c:pt>
                <c:pt idx="42">
                  <c:v>45700</c:v>
                </c:pt>
                <c:pt idx="43">
                  <c:v>45701</c:v>
                </c:pt>
                <c:pt idx="44">
                  <c:v>45702</c:v>
                </c:pt>
                <c:pt idx="45">
                  <c:v>45703</c:v>
                </c:pt>
                <c:pt idx="46">
                  <c:v>45704</c:v>
                </c:pt>
                <c:pt idx="47">
                  <c:v>45705</c:v>
                </c:pt>
                <c:pt idx="48">
                  <c:v>45706</c:v>
                </c:pt>
                <c:pt idx="49">
                  <c:v>45707</c:v>
                </c:pt>
                <c:pt idx="50">
                  <c:v>45708</c:v>
                </c:pt>
                <c:pt idx="51">
                  <c:v>45709</c:v>
                </c:pt>
                <c:pt idx="52">
                  <c:v>45710</c:v>
                </c:pt>
                <c:pt idx="53">
                  <c:v>45711</c:v>
                </c:pt>
                <c:pt idx="54">
                  <c:v>45712</c:v>
                </c:pt>
                <c:pt idx="55">
                  <c:v>45713</c:v>
                </c:pt>
                <c:pt idx="56">
                  <c:v>45714</c:v>
                </c:pt>
                <c:pt idx="57">
                  <c:v>45715</c:v>
                </c:pt>
                <c:pt idx="58">
                  <c:v>45716</c:v>
                </c:pt>
                <c:pt idx="59">
                  <c:v>45717</c:v>
                </c:pt>
                <c:pt idx="60">
                  <c:v>45718</c:v>
                </c:pt>
                <c:pt idx="61">
                  <c:v>45719</c:v>
                </c:pt>
                <c:pt idx="62">
                  <c:v>45720</c:v>
                </c:pt>
                <c:pt idx="63">
                  <c:v>45721</c:v>
                </c:pt>
                <c:pt idx="64">
                  <c:v>45722</c:v>
                </c:pt>
                <c:pt idx="65">
                  <c:v>45723</c:v>
                </c:pt>
                <c:pt idx="66">
                  <c:v>45724</c:v>
                </c:pt>
                <c:pt idx="67">
                  <c:v>45725</c:v>
                </c:pt>
                <c:pt idx="68">
                  <c:v>45726</c:v>
                </c:pt>
                <c:pt idx="69">
                  <c:v>45727</c:v>
                </c:pt>
                <c:pt idx="70">
                  <c:v>45728</c:v>
                </c:pt>
                <c:pt idx="71">
                  <c:v>45729</c:v>
                </c:pt>
                <c:pt idx="72">
                  <c:v>45730</c:v>
                </c:pt>
                <c:pt idx="73">
                  <c:v>45731</c:v>
                </c:pt>
                <c:pt idx="74">
                  <c:v>45732</c:v>
                </c:pt>
                <c:pt idx="75">
                  <c:v>45733</c:v>
                </c:pt>
                <c:pt idx="76">
                  <c:v>45734</c:v>
                </c:pt>
                <c:pt idx="77">
                  <c:v>45735</c:v>
                </c:pt>
                <c:pt idx="78">
                  <c:v>45736</c:v>
                </c:pt>
                <c:pt idx="79">
                  <c:v>45737</c:v>
                </c:pt>
                <c:pt idx="80">
                  <c:v>45738</c:v>
                </c:pt>
                <c:pt idx="81">
                  <c:v>45739</c:v>
                </c:pt>
                <c:pt idx="82">
                  <c:v>45740</c:v>
                </c:pt>
                <c:pt idx="83">
                  <c:v>45741</c:v>
                </c:pt>
                <c:pt idx="84">
                  <c:v>45742</c:v>
                </c:pt>
                <c:pt idx="85">
                  <c:v>45743</c:v>
                </c:pt>
                <c:pt idx="86">
                  <c:v>45744</c:v>
                </c:pt>
                <c:pt idx="87">
                  <c:v>45745</c:v>
                </c:pt>
                <c:pt idx="88">
                  <c:v>45746</c:v>
                </c:pt>
                <c:pt idx="89">
                  <c:v>45747</c:v>
                </c:pt>
              </c:numCache>
            </c:numRef>
          </c:cat>
          <c:val>
            <c:numRef>
              <c:f>Sheet1!$D$2:$D$91</c:f>
              <c:numCache>
                <c:formatCode>0.0%</c:formatCode>
                <c:ptCount val="90"/>
                <c:pt idx="0" formatCode="0%">
                  <c:v>0</c:v>
                </c:pt>
                <c:pt idx="1">
                  <c:v>-4.4000000000000003E-3</c:v>
                </c:pt>
                <c:pt idx="2">
                  <c:v>-9.0000000000000011E-3</c:v>
                </c:pt>
                <c:pt idx="3">
                  <c:v>-9.0000000000000011E-3</c:v>
                </c:pt>
                <c:pt idx="4">
                  <c:v>-9.0000000000000011E-3</c:v>
                </c:pt>
                <c:pt idx="5">
                  <c:v>1.67E-2</c:v>
                </c:pt>
                <c:pt idx="6">
                  <c:v>2.0899999999999998E-2</c:v>
                </c:pt>
                <c:pt idx="7">
                  <c:v>1.3300000000000001E-2</c:v>
                </c:pt>
                <c:pt idx="8">
                  <c:v>1.2500000000000001E-2</c:v>
                </c:pt>
                <c:pt idx="9">
                  <c:v>2.5000000000000001E-3</c:v>
                </c:pt>
                <c:pt idx="10">
                  <c:v>2.5000000000000001E-3</c:v>
                </c:pt>
                <c:pt idx="11">
                  <c:v>2.5000000000000001E-3</c:v>
                </c:pt>
                <c:pt idx="12">
                  <c:v>-6.6E-3</c:v>
                </c:pt>
                <c:pt idx="13">
                  <c:v>9.7999999999999997E-3</c:v>
                </c:pt>
                <c:pt idx="14">
                  <c:v>2.6000000000000002E-2</c:v>
                </c:pt>
                <c:pt idx="15">
                  <c:v>2.9500000000000002E-2</c:v>
                </c:pt>
                <c:pt idx="16">
                  <c:v>4.1900000000000007E-2</c:v>
                </c:pt>
                <c:pt idx="17">
                  <c:v>4.1900000000000007E-2</c:v>
                </c:pt>
                <c:pt idx="18">
                  <c:v>4.1900000000000007E-2</c:v>
                </c:pt>
                <c:pt idx="19">
                  <c:v>5.6299999999999996E-2</c:v>
                </c:pt>
                <c:pt idx="20">
                  <c:v>5.8899999999999994E-2</c:v>
                </c:pt>
                <c:pt idx="21">
                  <c:v>7.1599999999999997E-2</c:v>
                </c:pt>
                <c:pt idx="22">
                  <c:v>7.7199999999999991E-2</c:v>
                </c:pt>
                <c:pt idx="23">
                  <c:v>8.8900000000000007E-2</c:v>
                </c:pt>
                <c:pt idx="24">
                  <c:v>8.8900000000000007E-2</c:v>
                </c:pt>
                <c:pt idx="25">
                  <c:v>8.8900000000000007E-2</c:v>
                </c:pt>
                <c:pt idx="26">
                  <c:v>8.1199999999999994E-2</c:v>
                </c:pt>
                <c:pt idx="27">
                  <c:v>8.1000000000000003E-2</c:v>
                </c:pt>
                <c:pt idx="28">
                  <c:v>9.0899999999999995E-2</c:v>
                </c:pt>
                <c:pt idx="29">
                  <c:v>9.6699999999999994E-2</c:v>
                </c:pt>
                <c:pt idx="30">
                  <c:v>9.3100000000000002E-2</c:v>
                </c:pt>
                <c:pt idx="31">
                  <c:v>9.3100000000000002E-2</c:v>
                </c:pt>
                <c:pt idx="32">
                  <c:v>9.3100000000000002E-2</c:v>
                </c:pt>
                <c:pt idx="33">
                  <c:v>6.9500000000000006E-2</c:v>
                </c:pt>
                <c:pt idx="34">
                  <c:v>8.0199999999999994E-2</c:v>
                </c:pt>
                <c:pt idx="35">
                  <c:v>8.8499999999999995E-2</c:v>
                </c:pt>
                <c:pt idx="36">
                  <c:v>9.9000000000000005E-2</c:v>
                </c:pt>
                <c:pt idx="37">
                  <c:v>9.0500000000000011E-2</c:v>
                </c:pt>
                <c:pt idx="38">
                  <c:v>9.0500000000000011E-2</c:v>
                </c:pt>
                <c:pt idx="39">
                  <c:v>9.0500000000000011E-2</c:v>
                </c:pt>
                <c:pt idx="40">
                  <c:v>9.3699999999999992E-2</c:v>
                </c:pt>
                <c:pt idx="41">
                  <c:v>0.1027</c:v>
                </c:pt>
                <c:pt idx="42">
                  <c:v>0.11169999999999999</c:v>
                </c:pt>
                <c:pt idx="43">
                  <c:v>0.1416</c:v>
                </c:pt>
                <c:pt idx="44">
                  <c:v>0.14400000000000002</c:v>
                </c:pt>
                <c:pt idx="45">
                  <c:v>0.14400000000000002</c:v>
                </c:pt>
                <c:pt idx="46">
                  <c:v>0.14400000000000002</c:v>
                </c:pt>
                <c:pt idx="47">
                  <c:v>0.15529999999999999</c:v>
                </c:pt>
                <c:pt idx="48">
                  <c:v>0.15620000000000001</c:v>
                </c:pt>
                <c:pt idx="49">
                  <c:v>0.13070000000000001</c:v>
                </c:pt>
                <c:pt idx="50">
                  <c:v>0.13019999999999998</c:v>
                </c:pt>
                <c:pt idx="51">
                  <c:v>0.12659999999999999</c:v>
                </c:pt>
                <c:pt idx="52">
                  <c:v>0.12659999999999999</c:v>
                </c:pt>
                <c:pt idx="53">
                  <c:v>0.12659999999999999</c:v>
                </c:pt>
                <c:pt idx="54">
                  <c:v>0.1351</c:v>
                </c:pt>
                <c:pt idx="55">
                  <c:v>0.13750000000000001</c:v>
                </c:pt>
                <c:pt idx="56">
                  <c:v>0.15789999999999998</c:v>
                </c:pt>
                <c:pt idx="57">
                  <c:v>0.13539999999999999</c:v>
                </c:pt>
                <c:pt idx="58">
                  <c:v>0.13400000000000001</c:v>
                </c:pt>
                <c:pt idx="59">
                  <c:v>0.13400000000000001</c:v>
                </c:pt>
                <c:pt idx="60">
                  <c:v>0.13400000000000001</c:v>
                </c:pt>
                <c:pt idx="61">
                  <c:v>0.17350000000000002</c:v>
                </c:pt>
                <c:pt idx="62">
                  <c:v>0.13639999999999999</c:v>
                </c:pt>
                <c:pt idx="63">
                  <c:v>0.20120000000000002</c:v>
                </c:pt>
                <c:pt idx="64">
                  <c:v>0.22500000000000001</c:v>
                </c:pt>
                <c:pt idx="65">
                  <c:v>0.20929999999999999</c:v>
                </c:pt>
                <c:pt idx="66">
                  <c:v>0.20929999999999999</c:v>
                </c:pt>
                <c:pt idx="67">
                  <c:v>0.20929999999999999</c:v>
                </c:pt>
                <c:pt idx="68">
                  <c:v>0.18530000000000002</c:v>
                </c:pt>
                <c:pt idx="69">
                  <c:v>0.1797</c:v>
                </c:pt>
                <c:pt idx="70">
                  <c:v>0.19750000000000001</c:v>
                </c:pt>
                <c:pt idx="71">
                  <c:v>0.18469999999999998</c:v>
                </c:pt>
                <c:pt idx="72">
                  <c:v>0.2084</c:v>
                </c:pt>
                <c:pt idx="73">
                  <c:v>0.2084</c:v>
                </c:pt>
                <c:pt idx="74">
                  <c:v>0.2084</c:v>
                </c:pt>
                <c:pt idx="75">
                  <c:v>0.22270000000000001</c:v>
                </c:pt>
                <c:pt idx="76">
                  <c:v>0.23530000000000001</c:v>
                </c:pt>
                <c:pt idx="77">
                  <c:v>0.22469999999999998</c:v>
                </c:pt>
                <c:pt idx="78">
                  <c:v>0.20620000000000002</c:v>
                </c:pt>
                <c:pt idx="79">
                  <c:v>0.1963</c:v>
                </c:pt>
                <c:pt idx="80">
                  <c:v>0.1963</c:v>
                </c:pt>
                <c:pt idx="81">
                  <c:v>0.1963</c:v>
                </c:pt>
                <c:pt idx="82">
                  <c:v>0.19269999999999998</c:v>
                </c:pt>
                <c:pt idx="83">
                  <c:v>0.20679999999999998</c:v>
                </c:pt>
                <c:pt idx="84">
                  <c:v>0.19059999999999999</c:v>
                </c:pt>
                <c:pt idx="85">
                  <c:v>0.184</c:v>
                </c:pt>
                <c:pt idx="86">
                  <c:v>0.1754</c:v>
                </c:pt>
                <c:pt idx="87">
                  <c:v>0.1754</c:v>
                </c:pt>
                <c:pt idx="88">
                  <c:v>0.1754</c:v>
                </c:pt>
                <c:pt idx="89">
                  <c:v>0.1575</c:v>
                </c:pt>
              </c:numCache>
            </c:numRef>
          </c:val>
          <c:smooth val="0"/>
          <c:extLst>
            <c:ext xmlns:c16="http://schemas.microsoft.com/office/drawing/2014/chart" uri="{C3380CC4-5D6E-409C-BE32-E72D297353CC}">
              <c16:uniqueId val="{00000002-4158-DE41-A48C-55CA67D885A6}"/>
            </c:ext>
          </c:extLst>
        </c:ser>
        <c:ser>
          <c:idx val="3"/>
          <c:order val="3"/>
          <c:tx>
            <c:strRef>
              <c:f>Sheet1!$E$1</c:f>
              <c:strCache>
                <c:ptCount val="1"/>
                <c:pt idx="0">
                  <c:v>MSCI ACWI Ex USA NR USD</c:v>
                </c:pt>
              </c:strCache>
            </c:strRef>
          </c:tx>
          <c:spPr>
            <a:ln w="22225" cap="rnd">
              <a:solidFill>
                <a:srgbClr val="168381"/>
              </a:solidFill>
              <a:round/>
            </a:ln>
            <a:effectLst/>
          </c:spPr>
          <c:marker>
            <c:symbol val="none"/>
          </c:marker>
          <c:cat>
            <c:numRef>
              <c:f>Sheet1!$A$2:$A$91</c:f>
              <c:numCache>
                <c:formatCode>m/d/yy</c:formatCode>
                <c:ptCount val="90"/>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pt idx="31">
                  <c:v>45689</c:v>
                </c:pt>
                <c:pt idx="32">
                  <c:v>45690</c:v>
                </c:pt>
                <c:pt idx="33">
                  <c:v>45691</c:v>
                </c:pt>
                <c:pt idx="34">
                  <c:v>45692</c:v>
                </c:pt>
                <c:pt idx="35">
                  <c:v>45693</c:v>
                </c:pt>
                <c:pt idx="36">
                  <c:v>45694</c:v>
                </c:pt>
                <c:pt idx="37">
                  <c:v>45695</c:v>
                </c:pt>
                <c:pt idx="38">
                  <c:v>45696</c:v>
                </c:pt>
                <c:pt idx="39">
                  <c:v>45697</c:v>
                </c:pt>
                <c:pt idx="40">
                  <c:v>45698</c:v>
                </c:pt>
                <c:pt idx="41">
                  <c:v>45699</c:v>
                </c:pt>
                <c:pt idx="42">
                  <c:v>45700</c:v>
                </c:pt>
                <c:pt idx="43">
                  <c:v>45701</c:v>
                </c:pt>
                <c:pt idx="44">
                  <c:v>45702</c:v>
                </c:pt>
                <c:pt idx="45">
                  <c:v>45703</c:v>
                </c:pt>
                <c:pt idx="46">
                  <c:v>45704</c:v>
                </c:pt>
                <c:pt idx="47">
                  <c:v>45705</c:v>
                </c:pt>
                <c:pt idx="48">
                  <c:v>45706</c:v>
                </c:pt>
                <c:pt idx="49">
                  <c:v>45707</c:v>
                </c:pt>
                <c:pt idx="50">
                  <c:v>45708</c:v>
                </c:pt>
                <c:pt idx="51">
                  <c:v>45709</c:v>
                </c:pt>
                <c:pt idx="52">
                  <c:v>45710</c:v>
                </c:pt>
                <c:pt idx="53">
                  <c:v>45711</c:v>
                </c:pt>
                <c:pt idx="54">
                  <c:v>45712</c:v>
                </c:pt>
                <c:pt idx="55">
                  <c:v>45713</c:v>
                </c:pt>
                <c:pt idx="56">
                  <c:v>45714</c:v>
                </c:pt>
                <c:pt idx="57">
                  <c:v>45715</c:v>
                </c:pt>
                <c:pt idx="58">
                  <c:v>45716</c:v>
                </c:pt>
                <c:pt idx="59">
                  <c:v>45717</c:v>
                </c:pt>
                <c:pt idx="60">
                  <c:v>45718</c:v>
                </c:pt>
                <c:pt idx="61">
                  <c:v>45719</c:v>
                </c:pt>
                <c:pt idx="62">
                  <c:v>45720</c:v>
                </c:pt>
                <c:pt idx="63">
                  <c:v>45721</c:v>
                </c:pt>
                <c:pt idx="64">
                  <c:v>45722</c:v>
                </c:pt>
                <c:pt idx="65">
                  <c:v>45723</c:v>
                </c:pt>
                <c:pt idx="66">
                  <c:v>45724</c:v>
                </c:pt>
                <c:pt idx="67">
                  <c:v>45725</c:v>
                </c:pt>
                <c:pt idx="68">
                  <c:v>45726</c:v>
                </c:pt>
                <c:pt idx="69">
                  <c:v>45727</c:v>
                </c:pt>
                <c:pt idx="70">
                  <c:v>45728</c:v>
                </c:pt>
                <c:pt idx="71">
                  <c:v>45729</c:v>
                </c:pt>
                <c:pt idx="72">
                  <c:v>45730</c:v>
                </c:pt>
                <c:pt idx="73">
                  <c:v>45731</c:v>
                </c:pt>
                <c:pt idx="74">
                  <c:v>45732</c:v>
                </c:pt>
                <c:pt idx="75">
                  <c:v>45733</c:v>
                </c:pt>
                <c:pt idx="76">
                  <c:v>45734</c:v>
                </c:pt>
                <c:pt idx="77">
                  <c:v>45735</c:v>
                </c:pt>
                <c:pt idx="78">
                  <c:v>45736</c:v>
                </c:pt>
                <c:pt idx="79">
                  <c:v>45737</c:v>
                </c:pt>
                <c:pt idx="80">
                  <c:v>45738</c:v>
                </c:pt>
                <c:pt idx="81">
                  <c:v>45739</c:v>
                </c:pt>
                <c:pt idx="82">
                  <c:v>45740</c:v>
                </c:pt>
                <c:pt idx="83">
                  <c:v>45741</c:v>
                </c:pt>
                <c:pt idx="84">
                  <c:v>45742</c:v>
                </c:pt>
                <c:pt idx="85">
                  <c:v>45743</c:v>
                </c:pt>
                <c:pt idx="86">
                  <c:v>45744</c:v>
                </c:pt>
                <c:pt idx="87">
                  <c:v>45745</c:v>
                </c:pt>
                <c:pt idx="88">
                  <c:v>45746</c:v>
                </c:pt>
                <c:pt idx="89">
                  <c:v>45747</c:v>
                </c:pt>
              </c:numCache>
            </c:numRef>
          </c:cat>
          <c:val>
            <c:numRef>
              <c:f>Sheet1!$E$2:$E$91</c:f>
              <c:numCache>
                <c:formatCode>0.0%</c:formatCode>
                <c:ptCount val="90"/>
                <c:pt idx="0">
                  <c:v>2.9999999999999997E-4</c:v>
                </c:pt>
                <c:pt idx="1">
                  <c:v>-1.2999999999999999E-3</c:v>
                </c:pt>
                <c:pt idx="2">
                  <c:v>-1.5E-3</c:v>
                </c:pt>
                <c:pt idx="3">
                  <c:v>-1.5E-3</c:v>
                </c:pt>
                <c:pt idx="4">
                  <c:v>-1.5E-3</c:v>
                </c:pt>
                <c:pt idx="5">
                  <c:v>7.1999999999999998E-3</c:v>
                </c:pt>
                <c:pt idx="6">
                  <c:v>9.3999999999999986E-3</c:v>
                </c:pt>
                <c:pt idx="7">
                  <c:v>2.5999999999999999E-3</c:v>
                </c:pt>
                <c:pt idx="8">
                  <c:v>1.4000000000000002E-3</c:v>
                </c:pt>
                <c:pt idx="9">
                  <c:v>-9.5999999999999992E-3</c:v>
                </c:pt>
                <c:pt idx="10">
                  <c:v>-9.5999999999999992E-3</c:v>
                </c:pt>
                <c:pt idx="11">
                  <c:v>-9.5999999999999992E-3</c:v>
                </c:pt>
                <c:pt idx="12">
                  <c:v>-0.02</c:v>
                </c:pt>
                <c:pt idx="13">
                  <c:v>-1.34E-2</c:v>
                </c:pt>
                <c:pt idx="14">
                  <c:v>-4.0999999999999995E-3</c:v>
                </c:pt>
                <c:pt idx="15">
                  <c:v>4.1999999999999997E-3</c:v>
                </c:pt>
                <c:pt idx="16">
                  <c:v>7.4000000000000003E-3</c:v>
                </c:pt>
                <c:pt idx="17">
                  <c:v>7.4000000000000003E-3</c:v>
                </c:pt>
                <c:pt idx="18">
                  <c:v>7.4000000000000003E-3</c:v>
                </c:pt>
                <c:pt idx="19">
                  <c:v>1.8000000000000002E-2</c:v>
                </c:pt>
                <c:pt idx="20">
                  <c:v>2.0799999999999999E-2</c:v>
                </c:pt>
                <c:pt idx="21">
                  <c:v>2.4E-2</c:v>
                </c:pt>
                <c:pt idx="22">
                  <c:v>2.5899999999999999E-2</c:v>
                </c:pt>
                <c:pt idx="23">
                  <c:v>3.4599999999999999E-2</c:v>
                </c:pt>
                <c:pt idx="24">
                  <c:v>3.4599999999999999E-2</c:v>
                </c:pt>
                <c:pt idx="25">
                  <c:v>3.4599999999999999E-2</c:v>
                </c:pt>
                <c:pt idx="26">
                  <c:v>3.3399999999999999E-2</c:v>
                </c:pt>
                <c:pt idx="27">
                  <c:v>3.0899999999999997E-2</c:v>
                </c:pt>
                <c:pt idx="28">
                  <c:v>3.56E-2</c:v>
                </c:pt>
                <c:pt idx="29">
                  <c:v>4.3200000000000002E-2</c:v>
                </c:pt>
                <c:pt idx="30">
                  <c:v>4.0300000000000002E-2</c:v>
                </c:pt>
                <c:pt idx="31">
                  <c:v>4.0300000000000002E-2</c:v>
                </c:pt>
                <c:pt idx="32">
                  <c:v>4.0300000000000002E-2</c:v>
                </c:pt>
                <c:pt idx="33">
                  <c:v>2.1099999999999997E-2</c:v>
                </c:pt>
                <c:pt idx="34">
                  <c:v>3.3700000000000001E-2</c:v>
                </c:pt>
                <c:pt idx="35">
                  <c:v>4.2699999999999995E-2</c:v>
                </c:pt>
                <c:pt idx="36">
                  <c:v>4.8499999999999995E-2</c:v>
                </c:pt>
                <c:pt idx="37">
                  <c:v>4.6699999999999998E-2</c:v>
                </c:pt>
                <c:pt idx="38">
                  <c:v>4.6699999999999998E-2</c:v>
                </c:pt>
                <c:pt idx="39">
                  <c:v>4.6699999999999998E-2</c:v>
                </c:pt>
                <c:pt idx="40">
                  <c:v>4.8300000000000003E-2</c:v>
                </c:pt>
                <c:pt idx="41">
                  <c:v>4.82E-2</c:v>
                </c:pt>
                <c:pt idx="42">
                  <c:v>5.0700000000000002E-2</c:v>
                </c:pt>
                <c:pt idx="43">
                  <c:v>6.3399999999999998E-2</c:v>
                </c:pt>
                <c:pt idx="44">
                  <c:v>6.9900000000000004E-2</c:v>
                </c:pt>
                <c:pt idx="45">
                  <c:v>6.9900000000000004E-2</c:v>
                </c:pt>
                <c:pt idx="46">
                  <c:v>6.9900000000000004E-2</c:v>
                </c:pt>
                <c:pt idx="47">
                  <c:v>7.3800000000000004E-2</c:v>
                </c:pt>
                <c:pt idx="48">
                  <c:v>7.7499999999999999E-2</c:v>
                </c:pt>
                <c:pt idx="49">
                  <c:v>7.0499999999999993E-2</c:v>
                </c:pt>
                <c:pt idx="50">
                  <c:v>6.9900000000000004E-2</c:v>
                </c:pt>
                <c:pt idx="51">
                  <c:v>7.400000000000001E-2</c:v>
                </c:pt>
                <c:pt idx="52">
                  <c:v>7.400000000000001E-2</c:v>
                </c:pt>
                <c:pt idx="53">
                  <c:v>7.400000000000001E-2</c:v>
                </c:pt>
                <c:pt idx="54">
                  <c:v>7.1199999999999999E-2</c:v>
                </c:pt>
                <c:pt idx="55">
                  <c:v>6.8199999999999997E-2</c:v>
                </c:pt>
                <c:pt idx="56">
                  <c:v>7.6100000000000001E-2</c:v>
                </c:pt>
                <c:pt idx="57">
                  <c:v>6.6299999999999998E-2</c:v>
                </c:pt>
                <c:pt idx="58">
                  <c:v>5.4699999999999999E-2</c:v>
                </c:pt>
                <c:pt idx="59">
                  <c:v>5.4699999999999999E-2</c:v>
                </c:pt>
                <c:pt idx="60">
                  <c:v>5.4699999999999999E-2</c:v>
                </c:pt>
                <c:pt idx="61">
                  <c:v>6.5500000000000003E-2</c:v>
                </c:pt>
                <c:pt idx="62">
                  <c:v>5.4800000000000001E-2</c:v>
                </c:pt>
                <c:pt idx="63">
                  <c:v>7.7399999999999997E-2</c:v>
                </c:pt>
                <c:pt idx="64">
                  <c:v>8.6300000000000002E-2</c:v>
                </c:pt>
                <c:pt idx="65">
                  <c:v>8.2299999999999998E-2</c:v>
                </c:pt>
                <c:pt idx="66">
                  <c:v>8.2299999999999998E-2</c:v>
                </c:pt>
                <c:pt idx="67">
                  <c:v>8.2299999999999998E-2</c:v>
                </c:pt>
                <c:pt idx="68">
                  <c:v>6.8600000000000008E-2</c:v>
                </c:pt>
                <c:pt idx="69">
                  <c:v>6.0299999999999999E-2</c:v>
                </c:pt>
                <c:pt idx="70">
                  <c:v>6.54E-2</c:v>
                </c:pt>
                <c:pt idx="71">
                  <c:v>6.0100000000000001E-2</c:v>
                </c:pt>
                <c:pt idx="72">
                  <c:v>7.1500000000000008E-2</c:v>
                </c:pt>
                <c:pt idx="73">
                  <c:v>7.1500000000000008E-2</c:v>
                </c:pt>
                <c:pt idx="74">
                  <c:v>7.1500000000000008E-2</c:v>
                </c:pt>
                <c:pt idx="75">
                  <c:v>8.4700000000000011E-2</c:v>
                </c:pt>
                <c:pt idx="76">
                  <c:v>9.2100000000000015E-2</c:v>
                </c:pt>
                <c:pt idx="77">
                  <c:v>9.1499999999999998E-2</c:v>
                </c:pt>
                <c:pt idx="78">
                  <c:v>8.900000000000001E-2</c:v>
                </c:pt>
                <c:pt idx="79">
                  <c:v>8.1900000000000001E-2</c:v>
                </c:pt>
                <c:pt idx="80">
                  <c:v>8.1900000000000001E-2</c:v>
                </c:pt>
                <c:pt idx="81">
                  <c:v>8.1900000000000001E-2</c:v>
                </c:pt>
                <c:pt idx="82">
                  <c:v>8.1300000000000011E-2</c:v>
                </c:pt>
                <c:pt idx="83">
                  <c:v>8.43E-2</c:v>
                </c:pt>
                <c:pt idx="84">
                  <c:v>8.09E-2</c:v>
                </c:pt>
                <c:pt idx="85">
                  <c:v>7.9100000000000004E-2</c:v>
                </c:pt>
                <c:pt idx="86">
                  <c:v>7.1599999999999997E-2</c:v>
                </c:pt>
                <c:pt idx="87">
                  <c:v>7.1599999999999997E-2</c:v>
                </c:pt>
                <c:pt idx="88">
                  <c:v>7.1599999999999997E-2</c:v>
                </c:pt>
                <c:pt idx="89">
                  <c:v>5.2300000000000006E-2</c:v>
                </c:pt>
              </c:numCache>
            </c:numRef>
          </c:val>
          <c:smooth val="0"/>
          <c:extLst>
            <c:ext xmlns:c16="http://schemas.microsoft.com/office/drawing/2014/chart" uri="{C3380CC4-5D6E-409C-BE32-E72D297353CC}">
              <c16:uniqueId val="{00000003-4158-DE41-A48C-55CA67D885A6}"/>
            </c:ext>
          </c:extLst>
        </c:ser>
        <c:dLbls>
          <c:showLegendKey val="0"/>
          <c:showVal val="0"/>
          <c:showCatName val="0"/>
          <c:showSerName val="0"/>
          <c:showPercent val="0"/>
          <c:showBubbleSize val="0"/>
        </c:dLbls>
        <c:smooth val="0"/>
        <c:axId val="2098861248"/>
        <c:axId val="2098796064"/>
      </c:lineChart>
      <c:dateAx>
        <c:axId val="2098861248"/>
        <c:scaling>
          <c:orientation val="minMax"/>
          <c:max val="45747"/>
        </c:scaling>
        <c:delete val="0"/>
        <c:axPos val="b"/>
        <c:numFmt formatCode="m/d/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98796064"/>
        <c:crosses val="autoZero"/>
        <c:auto val="1"/>
        <c:lblOffset val="100"/>
        <c:baseTimeUnit val="days"/>
        <c:majorUnit val="15"/>
        <c:majorTimeUnit val="days"/>
        <c:minorUnit val="1"/>
        <c:minorTimeUnit val="days"/>
      </c:dateAx>
      <c:valAx>
        <c:axId val="2098796064"/>
        <c:scaling>
          <c:orientation val="minMax"/>
          <c:max val="0.35"/>
          <c:min val="-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098861248"/>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83452106662536E-2"/>
          <c:y val="2.186678678233395E-2"/>
          <c:w val="0.88966180767331693"/>
          <c:h val="0.90544798008905825"/>
        </c:manualLayout>
      </c:layout>
      <c:lineChart>
        <c:grouping val="standard"/>
        <c:varyColors val="0"/>
        <c:ser>
          <c:idx val="2"/>
          <c:order val="0"/>
          <c:tx>
            <c:strRef>
              <c:f>Sheet1!$D$1</c:f>
              <c:strCache>
                <c:ptCount val="1"/>
                <c:pt idx="0">
                  <c:v>0</c:v>
                </c:pt>
              </c:strCache>
            </c:strRef>
          </c:tx>
          <c:spPr>
            <a:ln w="25400" cap="flat">
              <a:solidFill>
                <a:schemeClr val="accent1"/>
              </a:solidFill>
              <a:prstDash val="sysDot"/>
              <a:miter lim="800000"/>
            </a:ln>
            <a:effectLst/>
          </c:spPr>
          <c:marker>
            <c:symbol val="none"/>
          </c:marker>
          <c:cat>
            <c:numRef>
              <c:f>Sheet1!$A$2:$A$544</c:f>
              <c:numCache>
                <c:formatCode>m/d/yy</c:formatCode>
                <c:ptCount val="543"/>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45322</c:v>
                </c:pt>
                <c:pt idx="529">
                  <c:v>45351</c:v>
                </c:pt>
                <c:pt idx="530">
                  <c:v>45382</c:v>
                </c:pt>
                <c:pt idx="531">
                  <c:v>45412</c:v>
                </c:pt>
                <c:pt idx="532">
                  <c:v>45443</c:v>
                </c:pt>
                <c:pt idx="533">
                  <c:v>45473</c:v>
                </c:pt>
                <c:pt idx="534">
                  <c:v>45504</c:v>
                </c:pt>
                <c:pt idx="535">
                  <c:v>45535</c:v>
                </c:pt>
                <c:pt idx="536">
                  <c:v>45565</c:v>
                </c:pt>
                <c:pt idx="537">
                  <c:v>45596</c:v>
                </c:pt>
                <c:pt idx="538">
                  <c:v>45626</c:v>
                </c:pt>
                <c:pt idx="539">
                  <c:v>45657</c:v>
                </c:pt>
                <c:pt idx="540">
                  <c:v>45688</c:v>
                </c:pt>
                <c:pt idx="541">
                  <c:v>45716</c:v>
                </c:pt>
                <c:pt idx="542">
                  <c:v>45747</c:v>
                </c:pt>
              </c:numCache>
            </c:numRef>
          </c:cat>
          <c:val>
            <c:numRef>
              <c:f>Sheet1!$D$2:$D$544</c:f>
              <c:numCache>
                <c:formatCode>0.0</c:formatCode>
                <c:ptCount val="54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10</c:v>
                </c:pt>
                <c:pt idx="141">
                  <c:v>10</c:v>
                </c:pt>
                <c:pt idx="142">
                  <c:v>10</c:v>
                </c:pt>
                <c:pt idx="143">
                  <c:v>10</c:v>
                </c:pt>
                <c:pt idx="144">
                  <c:v>10</c:v>
                </c:pt>
                <c:pt idx="145">
                  <c:v>10</c:v>
                </c:pt>
                <c:pt idx="146">
                  <c:v>10</c:v>
                </c:pt>
                <c:pt idx="147">
                  <c:v>10</c:v>
                </c:pt>
                <c:pt idx="148">
                  <c:v>10</c:v>
                </c:pt>
                <c:pt idx="149">
                  <c:v>10</c:v>
                </c:pt>
                <c:pt idx="150">
                  <c:v>10</c:v>
                </c:pt>
                <c:pt idx="151">
                  <c:v>10</c:v>
                </c:pt>
                <c:pt idx="152">
                  <c:v>10</c:v>
                </c:pt>
                <c:pt idx="153">
                  <c:v>10</c:v>
                </c:pt>
                <c:pt idx="154">
                  <c:v>10</c:v>
                </c:pt>
                <c:pt idx="155">
                  <c:v>10</c:v>
                </c:pt>
                <c:pt idx="156">
                  <c:v>10</c:v>
                </c:pt>
                <c:pt idx="157">
                  <c:v>10</c:v>
                </c:pt>
                <c:pt idx="158">
                  <c:v>10</c:v>
                </c:pt>
                <c:pt idx="159">
                  <c:v>10</c:v>
                </c:pt>
                <c:pt idx="160">
                  <c:v>10</c:v>
                </c:pt>
                <c:pt idx="161">
                  <c:v>10</c:v>
                </c:pt>
                <c:pt idx="162">
                  <c:v>10</c:v>
                </c:pt>
                <c:pt idx="163">
                  <c:v>10</c:v>
                </c:pt>
                <c:pt idx="164">
                  <c:v>10</c:v>
                </c:pt>
                <c:pt idx="165">
                  <c:v>10</c:v>
                </c:pt>
                <c:pt idx="166">
                  <c:v>10</c:v>
                </c:pt>
                <c:pt idx="167">
                  <c:v>10</c:v>
                </c:pt>
                <c:pt idx="168">
                  <c:v>10</c:v>
                </c:pt>
                <c:pt idx="169">
                  <c:v>10</c:v>
                </c:pt>
                <c:pt idx="170">
                  <c:v>10</c:v>
                </c:pt>
                <c:pt idx="171">
                  <c:v>10</c:v>
                </c:pt>
                <c:pt idx="172">
                  <c:v>10</c:v>
                </c:pt>
                <c:pt idx="173">
                  <c:v>10</c:v>
                </c:pt>
                <c:pt idx="174">
                  <c:v>10</c:v>
                </c:pt>
                <c:pt idx="175">
                  <c:v>10</c:v>
                </c:pt>
                <c:pt idx="176">
                  <c:v>10</c:v>
                </c:pt>
                <c:pt idx="177">
                  <c:v>10</c:v>
                </c:pt>
                <c:pt idx="178">
                  <c:v>10</c:v>
                </c:pt>
                <c:pt idx="179">
                  <c:v>10</c:v>
                </c:pt>
                <c:pt idx="180">
                  <c:v>10</c:v>
                </c:pt>
                <c:pt idx="181">
                  <c:v>10</c:v>
                </c:pt>
                <c:pt idx="182">
                  <c:v>10</c:v>
                </c:pt>
                <c:pt idx="183">
                  <c:v>10</c:v>
                </c:pt>
                <c:pt idx="184">
                  <c:v>10</c:v>
                </c:pt>
                <c:pt idx="185">
                  <c:v>10</c:v>
                </c:pt>
                <c:pt idx="186">
                  <c:v>10</c:v>
                </c:pt>
                <c:pt idx="187">
                  <c:v>10</c:v>
                </c:pt>
                <c:pt idx="188">
                  <c:v>10</c:v>
                </c:pt>
                <c:pt idx="189">
                  <c:v>10</c:v>
                </c:pt>
                <c:pt idx="190">
                  <c:v>10</c:v>
                </c:pt>
                <c:pt idx="191">
                  <c:v>10</c:v>
                </c:pt>
                <c:pt idx="192">
                  <c:v>10</c:v>
                </c:pt>
                <c:pt idx="193">
                  <c:v>10</c:v>
                </c:pt>
                <c:pt idx="194">
                  <c:v>10</c:v>
                </c:pt>
                <c:pt idx="195">
                  <c:v>10</c:v>
                </c:pt>
                <c:pt idx="196">
                  <c:v>10</c:v>
                </c:pt>
                <c:pt idx="197">
                  <c:v>10</c:v>
                </c:pt>
                <c:pt idx="198">
                  <c:v>10</c:v>
                </c:pt>
                <c:pt idx="199">
                  <c:v>10</c:v>
                </c:pt>
                <c:pt idx="200">
                  <c:v>10</c:v>
                </c:pt>
                <c:pt idx="201">
                  <c:v>10</c:v>
                </c:pt>
                <c:pt idx="202">
                  <c:v>10</c:v>
                </c:pt>
                <c:pt idx="203">
                  <c:v>10</c:v>
                </c:pt>
                <c:pt idx="204">
                  <c:v>10</c:v>
                </c:pt>
                <c:pt idx="205">
                  <c:v>10</c:v>
                </c:pt>
                <c:pt idx="206">
                  <c:v>10</c:v>
                </c:pt>
                <c:pt idx="207">
                  <c:v>10</c:v>
                </c:pt>
                <c:pt idx="208">
                  <c:v>10</c:v>
                </c:pt>
                <c:pt idx="209">
                  <c:v>10</c:v>
                </c:pt>
                <c:pt idx="210">
                  <c:v>10</c:v>
                </c:pt>
                <c:pt idx="211">
                  <c:v>10</c:v>
                </c:pt>
                <c:pt idx="212">
                  <c:v>10</c:v>
                </c:pt>
                <c:pt idx="213">
                  <c:v>10</c:v>
                </c:pt>
                <c:pt idx="214">
                  <c:v>10</c:v>
                </c:pt>
                <c:pt idx="215">
                  <c:v>10</c:v>
                </c:pt>
                <c:pt idx="216">
                  <c:v>10</c:v>
                </c:pt>
                <c:pt idx="217">
                  <c:v>10</c:v>
                </c:pt>
                <c:pt idx="218">
                  <c:v>10</c:v>
                </c:pt>
                <c:pt idx="219">
                  <c:v>10</c:v>
                </c:pt>
                <c:pt idx="220">
                  <c:v>10</c:v>
                </c:pt>
                <c:pt idx="221">
                  <c:v>10</c:v>
                </c:pt>
                <c:pt idx="222">
                  <c:v>10</c:v>
                </c:pt>
                <c:pt idx="223">
                  <c:v>10</c:v>
                </c:pt>
                <c:pt idx="224">
                  <c:v>10</c:v>
                </c:pt>
                <c:pt idx="225">
                  <c:v>10</c:v>
                </c:pt>
                <c:pt idx="226">
                  <c:v>10</c:v>
                </c:pt>
                <c:pt idx="227">
                  <c:v>10</c:v>
                </c:pt>
                <c:pt idx="228">
                  <c:v>10</c:v>
                </c:pt>
                <c:pt idx="229">
                  <c:v>10</c:v>
                </c:pt>
                <c:pt idx="230">
                  <c:v>10</c:v>
                </c:pt>
                <c:pt idx="231">
                  <c:v>10</c:v>
                </c:pt>
                <c:pt idx="232">
                  <c:v>10</c:v>
                </c:pt>
                <c:pt idx="233">
                  <c:v>10</c:v>
                </c:pt>
                <c:pt idx="234">
                  <c:v>10</c:v>
                </c:pt>
                <c:pt idx="235">
                  <c:v>10</c:v>
                </c:pt>
                <c:pt idx="236">
                  <c:v>10</c:v>
                </c:pt>
                <c:pt idx="237">
                  <c:v>10</c:v>
                </c:pt>
                <c:pt idx="238">
                  <c:v>10</c:v>
                </c:pt>
                <c:pt idx="239">
                  <c:v>10</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10</c:v>
                </c:pt>
                <c:pt idx="253">
                  <c:v>10</c:v>
                </c:pt>
                <c:pt idx="254">
                  <c:v>10</c:v>
                </c:pt>
                <c:pt idx="255">
                  <c:v>10</c:v>
                </c:pt>
                <c:pt idx="256">
                  <c:v>10</c:v>
                </c:pt>
                <c:pt idx="257">
                  <c:v>10</c:v>
                </c:pt>
                <c:pt idx="258">
                  <c:v>10</c:v>
                </c:pt>
                <c:pt idx="259">
                  <c:v>10</c:v>
                </c:pt>
                <c:pt idx="260">
                  <c:v>10</c:v>
                </c:pt>
                <c:pt idx="261">
                  <c:v>10</c:v>
                </c:pt>
                <c:pt idx="262">
                  <c:v>10</c:v>
                </c:pt>
                <c:pt idx="263">
                  <c:v>10</c:v>
                </c:pt>
                <c:pt idx="264">
                  <c:v>10</c:v>
                </c:pt>
                <c:pt idx="265">
                  <c:v>10</c:v>
                </c:pt>
                <c:pt idx="266">
                  <c:v>10</c:v>
                </c:pt>
                <c:pt idx="267">
                  <c:v>10</c:v>
                </c:pt>
                <c:pt idx="268">
                  <c:v>10</c:v>
                </c:pt>
                <c:pt idx="269">
                  <c:v>10</c:v>
                </c:pt>
                <c:pt idx="270">
                  <c:v>10</c:v>
                </c:pt>
                <c:pt idx="271">
                  <c:v>10</c:v>
                </c:pt>
                <c:pt idx="272">
                  <c:v>10</c:v>
                </c:pt>
                <c:pt idx="273">
                  <c:v>10</c:v>
                </c:pt>
                <c:pt idx="274">
                  <c:v>10</c:v>
                </c:pt>
                <c:pt idx="275">
                  <c:v>10</c:v>
                </c:pt>
                <c:pt idx="276">
                  <c:v>10</c:v>
                </c:pt>
                <c:pt idx="277">
                  <c:v>10</c:v>
                </c:pt>
                <c:pt idx="278">
                  <c:v>10</c:v>
                </c:pt>
                <c:pt idx="279">
                  <c:v>10</c:v>
                </c:pt>
                <c:pt idx="280">
                  <c:v>10</c:v>
                </c:pt>
                <c:pt idx="281">
                  <c:v>10</c:v>
                </c:pt>
                <c:pt idx="282">
                  <c:v>10</c:v>
                </c:pt>
                <c:pt idx="283">
                  <c:v>10</c:v>
                </c:pt>
                <c:pt idx="284">
                  <c:v>10</c:v>
                </c:pt>
                <c:pt idx="285">
                  <c:v>10</c:v>
                </c:pt>
                <c:pt idx="286">
                  <c:v>10</c:v>
                </c:pt>
                <c:pt idx="287">
                  <c:v>10</c:v>
                </c:pt>
                <c:pt idx="288">
                  <c:v>10</c:v>
                </c:pt>
                <c:pt idx="289">
                  <c:v>10</c:v>
                </c:pt>
                <c:pt idx="290">
                  <c:v>10</c:v>
                </c:pt>
                <c:pt idx="291">
                  <c:v>10</c:v>
                </c:pt>
                <c:pt idx="292">
                  <c:v>10</c:v>
                </c:pt>
                <c:pt idx="293">
                  <c:v>10</c:v>
                </c:pt>
                <c:pt idx="294">
                  <c:v>10</c:v>
                </c:pt>
                <c:pt idx="295">
                  <c:v>10</c:v>
                </c:pt>
                <c:pt idx="296">
                  <c:v>10</c:v>
                </c:pt>
                <c:pt idx="297">
                  <c:v>10</c:v>
                </c:pt>
                <c:pt idx="298">
                  <c:v>10</c:v>
                </c:pt>
                <c:pt idx="299">
                  <c:v>10</c:v>
                </c:pt>
                <c:pt idx="300">
                  <c:v>10</c:v>
                </c:pt>
                <c:pt idx="301">
                  <c:v>10</c:v>
                </c:pt>
                <c:pt idx="302">
                  <c:v>10</c:v>
                </c:pt>
                <c:pt idx="303">
                  <c:v>10</c:v>
                </c:pt>
                <c:pt idx="304">
                  <c:v>10</c:v>
                </c:pt>
                <c:pt idx="305">
                  <c:v>10</c:v>
                </c:pt>
                <c:pt idx="306">
                  <c:v>10</c:v>
                </c:pt>
                <c:pt idx="307">
                  <c:v>10</c:v>
                </c:pt>
                <c:pt idx="308">
                  <c:v>10</c:v>
                </c:pt>
                <c:pt idx="309">
                  <c:v>10</c:v>
                </c:pt>
                <c:pt idx="310">
                  <c:v>10</c:v>
                </c:pt>
                <c:pt idx="311">
                  <c:v>10</c:v>
                </c:pt>
                <c:pt idx="312">
                  <c:v>10</c:v>
                </c:pt>
                <c:pt idx="313">
                  <c:v>10</c:v>
                </c:pt>
                <c:pt idx="314">
                  <c:v>10</c:v>
                </c:pt>
                <c:pt idx="315">
                  <c:v>10</c:v>
                </c:pt>
                <c:pt idx="316">
                  <c:v>10</c:v>
                </c:pt>
                <c:pt idx="317">
                  <c:v>10</c:v>
                </c:pt>
                <c:pt idx="318">
                  <c:v>10</c:v>
                </c:pt>
                <c:pt idx="319">
                  <c:v>10</c:v>
                </c:pt>
                <c:pt idx="320">
                  <c:v>10</c:v>
                </c:pt>
                <c:pt idx="321">
                  <c:v>10</c:v>
                </c:pt>
                <c:pt idx="322">
                  <c:v>10</c:v>
                </c:pt>
                <c:pt idx="323">
                  <c:v>10</c:v>
                </c:pt>
                <c:pt idx="324">
                  <c:v>10</c:v>
                </c:pt>
                <c:pt idx="325">
                  <c:v>10</c:v>
                </c:pt>
                <c:pt idx="326">
                  <c:v>10</c:v>
                </c:pt>
                <c:pt idx="327">
                  <c:v>10</c:v>
                </c:pt>
                <c:pt idx="328">
                  <c:v>10</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pt idx="516">
                  <c:v>10</c:v>
                </c:pt>
                <c:pt idx="517">
                  <c:v>10</c:v>
                </c:pt>
                <c:pt idx="518">
                  <c:v>10</c:v>
                </c:pt>
                <c:pt idx="519">
                  <c:v>10</c:v>
                </c:pt>
                <c:pt idx="520">
                  <c:v>10</c:v>
                </c:pt>
                <c:pt idx="521">
                  <c:v>10</c:v>
                </c:pt>
                <c:pt idx="522">
                  <c:v>10</c:v>
                </c:pt>
                <c:pt idx="523">
                  <c:v>10</c:v>
                </c:pt>
                <c:pt idx="524">
                  <c:v>10</c:v>
                </c:pt>
                <c:pt idx="525">
                  <c:v>10</c:v>
                </c:pt>
                <c:pt idx="526">
                  <c:v>10</c:v>
                </c:pt>
                <c:pt idx="527">
                  <c:v>10</c:v>
                </c:pt>
                <c:pt idx="528">
                  <c:v>10</c:v>
                </c:pt>
                <c:pt idx="529">
                  <c:v>10</c:v>
                </c:pt>
                <c:pt idx="530">
                  <c:v>10</c:v>
                </c:pt>
                <c:pt idx="531">
                  <c:v>10</c:v>
                </c:pt>
                <c:pt idx="532">
                  <c:v>10</c:v>
                </c:pt>
                <c:pt idx="533">
                  <c:v>10</c:v>
                </c:pt>
                <c:pt idx="534">
                  <c:v>10</c:v>
                </c:pt>
                <c:pt idx="535">
                  <c:v>10</c:v>
                </c:pt>
                <c:pt idx="536">
                  <c:v>10</c:v>
                </c:pt>
                <c:pt idx="537">
                  <c:v>10</c:v>
                </c:pt>
                <c:pt idx="538">
                  <c:v>10</c:v>
                </c:pt>
                <c:pt idx="539">
                  <c:v>10</c:v>
                </c:pt>
                <c:pt idx="540">
                  <c:v>10</c:v>
                </c:pt>
                <c:pt idx="541">
                  <c:v>10</c:v>
                </c:pt>
                <c:pt idx="542">
                  <c:v>10</c:v>
                </c:pt>
              </c:numCache>
            </c:numRef>
          </c:val>
          <c:smooth val="0"/>
          <c:extLst>
            <c:ext xmlns:c16="http://schemas.microsoft.com/office/drawing/2014/chart" uri="{C3380CC4-5D6E-409C-BE32-E72D297353CC}">
              <c16:uniqueId val="{00000000-3AFD-404A-ACF6-F0ABC82DE753}"/>
            </c:ext>
          </c:extLst>
        </c:ser>
        <c:ser>
          <c:idx val="3"/>
          <c:order val="1"/>
          <c:tx>
            <c:strRef>
              <c:f>Sheet1!$E$1</c:f>
              <c:strCache>
                <c:ptCount val="1"/>
                <c:pt idx="0">
                  <c:v>1</c:v>
                </c:pt>
              </c:strCache>
            </c:strRef>
          </c:tx>
          <c:spPr>
            <a:ln w="25400" cap="flat">
              <a:solidFill>
                <a:schemeClr val="tx2"/>
              </a:solidFill>
              <a:prstDash val="sysDot"/>
              <a:miter lim="800000"/>
            </a:ln>
            <a:effectLst/>
          </c:spPr>
          <c:marker>
            <c:symbol val="none"/>
          </c:marker>
          <c:cat>
            <c:numRef>
              <c:f>Sheet1!$A$2:$A$544</c:f>
              <c:numCache>
                <c:formatCode>m/d/yy</c:formatCode>
                <c:ptCount val="543"/>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45322</c:v>
                </c:pt>
                <c:pt idx="529">
                  <c:v>45351</c:v>
                </c:pt>
                <c:pt idx="530">
                  <c:v>45382</c:v>
                </c:pt>
                <c:pt idx="531">
                  <c:v>45412</c:v>
                </c:pt>
                <c:pt idx="532">
                  <c:v>45443</c:v>
                </c:pt>
                <c:pt idx="533">
                  <c:v>45473</c:v>
                </c:pt>
                <c:pt idx="534">
                  <c:v>45504</c:v>
                </c:pt>
                <c:pt idx="535">
                  <c:v>45535</c:v>
                </c:pt>
                <c:pt idx="536">
                  <c:v>45565</c:v>
                </c:pt>
                <c:pt idx="537">
                  <c:v>45596</c:v>
                </c:pt>
                <c:pt idx="538">
                  <c:v>45626</c:v>
                </c:pt>
                <c:pt idx="539">
                  <c:v>45657</c:v>
                </c:pt>
                <c:pt idx="540">
                  <c:v>45688</c:v>
                </c:pt>
                <c:pt idx="541">
                  <c:v>45716</c:v>
                </c:pt>
                <c:pt idx="542">
                  <c:v>45747</c:v>
                </c:pt>
              </c:numCache>
            </c:numRef>
          </c:cat>
          <c:val>
            <c:numRef>
              <c:f>Sheet1!$E$2:$E$544</c:f>
              <c:numCache>
                <c:formatCode>General</c:formatCode>
                <c:ptCount val="543"/>
                <c:pt idx="37" formatCode="0">
                  <c:v>21</c:v>
                </c:pt>
                <c:pt idx="38" formatCode="0">
                  <c:v>21</c:v>
                </c:pt>
                <c:pt idx="39" formatCode="0">
                  <c:v>21</c:v>
                </c:pt>
                <c:pt idx="40" formatCode="0">
                  <c:v>21</c:v>
                </c:pt>
                <c:pt idx="41" formatCode="0">
                  <c:v>21</c:v>
                </c:pt>
                <c:pt idx="42" formatCode="0">
                  <c:v>21</c:v>
                </c:pt>
                <c:pt idx="43" formatCode="0">
                  <c:v>21</c:v>
                </c:pt>
                <c:pt idx="44" formatCode="0">
                  <c:v>21</c:v>
                </c:pt>
                <c:pt idx="45" formatCode="0">
                  <c:v>21</c:v>
                </c:pt>
                <c:pt idx="46" formatCode="0">
                  <c:v>21</c:v>
                </c:pt>
                <c:pt idx="47" formatCode="0">
                  <c:v>21</c:v>
                </c:pt>
                <c:pt idx="48" formatCode="0">
                  <c:v>21</c:v>
                </c:pt>
                <c:pt idx="49" formatCode="0">
                  <c:v>21</c:v>
                </c:pt>
                <c:pt idx="50" formatCode="0">
                  <c:v>21</c:v>
                </c:pt>
                <c:pt idx="51" formatCode="0">
                  <c:v>21</c:v>
                </c:pt>
                <c:pt idx="52" formatCode="0">
                  <c:v>21</c:v>
                </c:pt>
                <c:pt idx="53" formatCode="0">
                  <c:v>21</c:v>
                </c:pt>
                <c:pt idx="54" formatCode="0">
                  <c:v>21</c:v>
                </c:pt>
                <c:pt idx="55" formatCode="0">
                  <c:v>21</c:v>
                </c:pt>
                <c:pt idx="56" formatCode="0">
                  <c:v>21</c:v>
                </c:pt>
                <c:pt idx="57" formatCode="0">
                  <c:v>21</c:v>
                </c:pt>
                <c:pt idx="58" formatCode="0">
                  <c:v>21</c:v>
                </c:pt>
                <c:pt idx="59" formatCode="0">
                  <c:v>21</c:v>
                </c:pt>
                <c:pt idx="60" formatCode="0">
                  <c:v>21</c:v>
                </c:pt>
                <c:pt idx="61" formatCode="0">
                  <c:v>21</c:v>
                </c:pt>
                <c:pt idx="62" formatCode="0">
                  <c:v>21</c:v>
                </c:pt>
                <c:pt idx="63" formatCode="0">
                  <c:v>21</c:v>
                </c:pt>
                <c:pt idx="64" formatCode="0">
                  <c:v>21</c:v>
                </c:pt>
                <c:pt idx="65" formatCode="0">
                  <c:v>21</c:v>
                </c:pt>
                <c:pt idx="66" formatCode="0">
                  <c:v>21</c:v>
                </c:pt>
                <c:pt idx="67" formatCode="0">
                  <c:v>21</c:v>
                </c:pt>
                <c:pt idx="68" formatCode="0">
                  <c:v>21</c:v>
                </c:pt>
                <c:pt idx="69" formatCode="0">
                  <c:v>21</c:v>
                </c:pt>
                <c:pt idx="70" formatCode="0">
                  <c:v>21</c:v>
                </c:pt>
                <c:pt idx="71" formatCode="0">
                  <c:v>21</c:v>
                </c:pt>
                <c:pt idx="72" formatCode="0">
                  <c:v>21</c:v>
                </c:pt>
                <c:pt idx="73" formatCode="0">
                  <c:v>21</c:v>
                </c:pt>
                <c:pt idx="74" formatCode="0">
                  <c:v>21</c:v>
                </c:pt>
                <c:pt idx="75" formatCode="0">
                  <c:v>21</c:v>
                </c:pt>
                <c:pt idx="76" formatCode="0">
                  <c:v>21</c:v>
                </c:pt>
                <c:pt idx="77" formatCode="0">
                  <c:v>21</c:v>
                </c:pt>
                <c:pt idx="78" formatCode="0">
                  <c:v>21</c:v>
                </c:pt>
                <c:pt idx="79" formatCode="0">
                  <c:v>21</c:v>
                </c:pt>
                <c:pt idx="80" formatCode="0">
                  <c:v>21</c:v>
                </c:pt>
                <c:pt idx="81" formatCode="0">
                  <c:v>21</c:v>
                </c:pt>
                <c:pt idx="82" formatCode="0">
                  <c:v>21</c:v>
                </c:pt>
                <c:pt idx="83" formatCode="0">
                  <c:v>21</c:v>
                </c:pt>
                <c:pt idx="84" formatCode="0">
                  <c:v>21</c:v>
                </c:pt>
                <c:pt idx="85" formatCode="0">
                  <c:v>21</c:v>
                </c:pt>
                <c:pt idx="86" formatCode="0">
                  <c:v>21</c:v>
                </c:pt>
                <c:pt idx="87" formatCode="0">
                  <c:v>21</c:v>
                </c:pt>
                <c:pt idx="88" formatCode="0">
                  <c:v>21</c:v>
                </c:pt>
                <c:pt idx="89" formatCode="0">
                  <c:v>21</c:v>
                </c:pt>
                <c:pt idx="90" formatCode="0">
                  <c:v>21</c:v>
                </c:pt>
                <c:pt idx="91" formatCode="0">
                  <c:v>21</c:v>
                </c:pt>
                <c:pt idx="92" formatCode="0">
                  <c:v>21</c:v>
                </c:pt>
                <c:pt idx="93" formatCode="0">
                  <c:v>21</c:v>
                </c:pt>
                <c:pt idx="94" formatCode="0">
                  <c:v>21</c:v>
                </c:pt>
                <c:pt idx="95" formatCode="0">
                  <c:v>21</c:v>
                </c:pt>
                <c:pt idx="96" formatCode="0">
                  <c:v>21</c:v>
                </c:pt>
                <c:pt idx="97" formatCode="0">
                  <c:v>21</c:v>
                </c:pt>
                <c:pt idx="98" formatCode="0">
                  <c:v>21</c:v>
                </c:pt>
                <c:pt idx="99" formatCode="0">
                  <c:v>21</c:v>
                </c:pt>
                <c:pt idx="100" formatCode="0">
                  <c:v>21</c:v>
                </c:pt>
                <c:pt idx="101" formatCode="0">
                  <c:v>21</c:v>
                </c:pt>
                <c:pt idx="102" formatCode="0">
                  <c:v>21</c:v>
                </c:pt>
                <c:pt idx="103" formatCode="0">
                  <c:v>21</c:v>
                </c:pt>
                <c:pt idx="104" formatCode="0">
                  <c:v>21</c:v>
                </c:pt>
                <c:pt idx="105" formatCode="0">
                  <c:v>21</c:v>
                </c:pt>
                <c:pt idx="106" formatCode="0">
                  <c:v>21</c:v>
                </c:pt>
                <c:pt idx="107" formatCode="0">
                  <c:v>21</c:v>
                </c:pt>
                <c:pt idx="108" formatCode="0">
                  <c:v>21</c:v>
                </c:pt>
                <c:pt idx="109" formatCode="0">
                  <c:v>21</c:v>
                </c:pt>
                <c:pt idx="110" formatCode="0">
                  <c:v>21</c:v>
                </c:pt>
                <c:pt idx="111" formatCode="0">
                  <c:v>21</c:v>
                </c:pt>
                <c:pt idx="112" formatCode="0">
                  <c:v>21</c:v>
                </c:pt>
                <c:pt idx="113" formatCode="0">
                  <c:v>21</c:v>
                </c:pt>
                <c:pt idx="114" formatCode="0">
                  <c:v>21</c:v>
                </c:pt>
                <c:pt idx="115" formatCode="0">
                  <c:v>21</c:v>
                </c:pt>
                <c:pt idx="116" formatCode="0">
                  <c:v>21</c:v>
                </c:pt>
                <c:pt idx="117" formatCode="0">
                  <c:v>21</c:v>
                </c:pt>
                <c:pt idx="118" formatCode="0">
                  <c:v>21</c:v>
                </c:pt>
                <c:pt idx="119" formatCode="0">
                  <c:v>21</c:v>
                </c:pt>
                <c:pt idx="120" formatCode="0">
                  <c:v>21</c:v>
                </c:pt>
                <c:pt idx="121" formatCode="0">
                  <c:v>21</c:v>
                </c:pt>
                <c:pt idx="122" formatCode="0">
                  <c:v>21</c:v>
                </c:pt>
                <c:pt idx="123" formatCode="0">
                  <c:v>21</c:v>
                </c:pt>
                <c:pt idx="124" formatCode="0">
                  <c:v>21</c:v>
                </c:pt>
                <c:pt idx="125" formatCode="0">
                  <c:v>21</c:v>
                </c:pt>
                <c:pt idx="126" formatCode="0">
                  <c:v>21</c:v>
                </c:pt>
                <c:pt idx="127" formatCode="0">
                  <c:v>21</c:v>
                </c:pt>
                <c:pt idx="128" formatCode="0">
                  <c:v>21</c:v>
                </c:pt>
                <c:pt idx="129" formatCode="0">
                  <c:v>21</c:v>
                </c:pt>
                <c:pt idx="130" formatCode="0">
                  <c:v>21</c:v>
                </c:pt>
                <c:pt idx="131" formatCode="0">
                  <c:v>21</c:v>
                </c:pt>
                <c:pt idx="132" formatCode="0">
                  <c:v>21</c:v>
                </c:pt>
                <c:pt idx="133" formatCode="0">
                  <c:v>21</c:v>
                </c:pt>
                <c:pt idx="134" formatCode="0">
                  <c:v>21</c:v>
                </c:pt>
                <c:pt idx="135" formatCode="0">
                  <c:v>21</c:v>
                </c:pt>
                <c:pt idx="136" formatCode="0">
                  <c:v>21</c:v>
                </c:pt>
                <c:pt idx="137" formatCode="0">
                  <c:v>21</c:v>
                </c:pt>
                <c:pt idx="138" formatCode="0">
                  <c:v>21</c:v>
                </c:pt>
                <c:pt idx="139" formatCode="0">
                  <c:v>21</c:v>
                </c:pt>
                <c:pt idx="140" formatCode="0">
                  <c:v>21</c:v>
                </c:pt>
                <c:pt idx="141" formatCode="0">
                  <c:v>21</c:v>
                </c:pt>
                <c:pt idx="142" formatCode="0">
                  <c:v>21</c:v>
                </c:pt>
                <c:pt idx="143" formatCode="0">
                  <c:v>21</c:v>
                </c:pt>
                <c:pt idx="144" formatCode="0">
                  <c:v>21</c:v>
                </c:pt>
                <c:pt idx="145" formatCode="0">
                  <c:v>21</c:v>
                </c:pt>
                <c:pt idx="146" formatCode="0">
                  <c:v>21</c:v>
                </c:pt>
                <c:pt idx="147" formatCode="0">
                  <c:v>21</c:v>
                </c:pt>
                <c:pt idx="148" formatCode="0">
                  <c:v>21</c:v>
                </c:pt>
                <c:pt idx="149" formatCode="0">
                  <c:v>21</c:v>
                </c:pt>
                <c:pt idx="150" formatCode="0">
                  <c:v>21</c:v>
                </c:pt>
                <c:pt idx="151" formatCode="0">
                  <c:v>21</c:v>
                </c:pt>
                <c:pt idx="152" formatCode="0">
                  <c:v>21</c:v>
                </c:pt>
                <c:pt idx="153" formatCode="0">
                  <c:v>21</c:v>
                </c:pt>
                <c:pt idx="154" formatCode="0">
                  <c:v>21</c:v>
                </c:pt>
                <c:pt idx="155" formatCode="0">
                  <c:v>21</c:v>
                </c:pt>
                <c:pt idx="156" formatCode="0">
                  <c:v>21</c:v>
                </c:pt>
                <c:pt idx="157" formatCode="0">
                  <c:v>21</c:v>
                </c:pt>
                <c:pt idx="158" formatCode="0">
                  <c:v>21</c:v>
                </c:pt>
                <c:pt idx="159" formatCode="0">
                  <c:v>21</c:v>
                </c:pt>
                <c:pt idx="160" formatCode="0">
                  <c:v>21</c:v>
                </c:pt>
                <c:pt idx="161" formatCode="0">
                  <c:v>21</c:v>
                </c:pt>
                <c:pt idx="162" formatCode="0">
                  <c:v>21</c:v>
                </c:pt>
                <c:pt idx="163" formatCode="0">
                  <c:v>21</c:v>
                </c:pt>
                <c:pt idx="164" formatCode="0">
                  <c:v>21</c:v>
                </c:pt>
                <c:pt idx="165" formatCode="0">
                  <c:v>21</c:v>
                </c:pt>
                <c:pt idx="166" formatCode="0">
                  <c:v>21</c:v>
                </c:pt>
                <c:pt idx="167" formatCode="0">
                  <c:v>21</c:v>
                </c:pt>
                <c:pt idx="168" formatCode="0">
                  <c:v>21</c:v>
                </c:pt>
                <c:pt idx="169" formatCode="0">
                  <c:v>21</c:v>
                </c:pt>
                <c:pt idx="170" formatCode="0">
                  <c:v>21</c:v>
                </c:pt>
                <c:pt idx="171" formatCode="0">
                  <c:v>21</c:v>
                </c:pt>
                <c:pt idx="172" formatCode="0">
                  <c:v>21</c:v>
                </c:pt>
                <c:pt idx="173" formatCode="0">
                  <c:v>21</c:v>
                </c:pt>
                <c:pt idx="174" formatCode="0">
                  <c:v>21</c:v>
                </c:pt>
                <c:pt idx="175" formatCode="0">
                  <c:v>21</c:v>
                </c:pt>
                <c:pt idx="176" formatCode="0">
                  <c:v>21</c:v>
                </c:pt>
                <c:pt idx="177" formatCode="0">
                  <c:v>21</c:v>
                </c:pt>
                <c:pt idx="178" formatCode="0">
                  <c:v>21</c:v>
                </c:pt>
                <c:pt idx="179" formatCode="0">
                  <c:v>21</c:v>
                </c:pt>
                <c:pt idx="180" formatCode="0">
                  <c:v>21</c:v>
                </c:pt>
                <c:pt idx="181" formatCode="0">
                  <c:v>21</c:v>
                </c:pt>
                <c:pt idx="182" formatCode="0">
                  <c:v>21</c:v>
                </c:pt>
                <c:pt idx="183" formatCode="0">
                  <c:v>21</c:v>
                </c:pt>
                <c:pt idx="184" formatCode="0">
                  <c:v>21</c:v>
                </c:pt>
                <c:pt idx="185" formatCode="0">
                  <c:v>21</c:v>
                </c:pt>
                <c:pt idx="186" formatCode="0">
                  <c:v>21</c:v>
                </c:pt>
                <c:pt idx="187" formatCode="0">
                  <c:v>21</c:v>
                </c:pt>
                <c:pt idx="188" formatCode="0">
                  <c:v>21</c:v>
                </c:pt>
                <c:pt idx="189" formatCode="0">
                  <c:v>21</c:v>
                </c:pt>
                <c:pt idx="190" formatCode="0">
                  <c:v>21</c:v>
                </c:pt>
                <c:pt idx="191" formatCode="0">
                  <c:v>21</c:v>
                </c:pt>
                <c:pt idx="192" formatCode="0">
                  <c:v>21</c:v>
                </c:pt>
                <c:pt idx="193" formatCode="0">
                  <c:v>21</c:v>
                </c:pt>
                <c:pt idx="194" formatCode="0">
                  <c:v>21</c:v>
                </c:pt>
                <c:pt idx="195" formatCode="0">
                  <c:v>21</c:v>
                </c:pt>
                <c:pt idx="196" formatCode="0">
                  <c:v>21</c:v>
                </c:pt>
                <c:pt idx="197" formatCode="0">
                  <c:v>21</c:v>
                </c:pt>
                <c:pt idx="198" formatCode="0">
                  <c:v>21</c:v>
                </c:pt>
                <c:pt idx="199" formatCode="0">
                  <c:v>21</c:v>
                </c:pt>
                <c:pt idx="200" formatCode="0">
                  <c:v>21</c:v>
                </c:pt>
                <c:pt idx="201" formatCode="0">
                  <c:v>21</c:v>
                </c:pt>
                <c:pt idx="202" formatCode="0">
                  <c:v>21</c:v>
                </c:pt>
                <c:pt idx="203" formatCode="0">
                  <c:v>21</c:v>
                </c:pt>
                <c:pt idx="204" formatCode="0">
                  <c:v>21</c:v>
                </c:pt>
                <c:pt idx="205" formatCode="0">
                  <c:v>21</c:v>
                </c:pt>
                <c:pt idx="206" formatCode="0">
                  <c:v>21</c:v>
                </c:pt>
                <c:pt idx="207" formatCode="0">
                  <c:v>21</c:v>
                </c:pt>
                <c:pt idx="208" formatCode="0">
                  <c:v>21</c:v>
                </c:pt>
                <c:pt idx="209" formatCode="0">
                  <c:v>21</c:v>
                </c:pt>
                <c:pt idx="210" formatCode="0">
                  <c:v>21</c:v>
                </c:pt>
                <c:pt idx="211" formatCode="0">
                  <c:v>21</c:v>
                </c:pt>
                <c:pt idx="212" formatCode="0">
                  <c:v>21</c:v>
                </c:pt>
                <c:pt idx="213" formatCode="0">
                  <c:v>21</c:v>
                </c:pt>
                <c:pt idx="214" formatCode="0">
                  <c:v>21</c:v>
                </c:pt>
                <c:pt idx="215" formatCode="0">
                  <c:v>21</c:v>
                </c:pt>
                <c:pt idx="216" formatCode="0">
                  <c:v>21</c:v>
                </c:pt>
                <c:pt idx="217" formatCode="0">
                  <c:v>21</c:v>
                </c:pt>
                <c:pt idx="218" formatCode="0">
                  <c:v>21</c:v>
                </c:pt>
                <c:pt idx="219" formatCode="0">
                  <c:v>21</c:v>
                </c:pt>
                <c:pt idx="220" formatCode="0">
                  <c:v>21</c:v>
                </c:pt>
                <c:pt idx="221" formatCode="0">
                  <c:v>21</c:v>
                </c:pt>
                <c:pt idx="222" formatCode="0">
                  <c:v>21</c:v>
                </c:pt>
                <c:pt idx="223" formatCode="0">
                  <c:v>21</c:v>
                </c:pt>
                <c:pt idx="224" formatCode="0">
                  <c:v>21</c:v>
                </c:pt>
                <c:pt idx="225" formatCode="0">
                  <c:v>21</c:v>
                </c:pt>
                <c:pt idx="226" formatCode="0">
                  <c:v>21</c:v>
                </c:pt>
                <c:pt idx="227" formatCode="0">
                  <c:v>21</c:v>
                </c:pt>
                <c:pt idx="228" formatCode="0">
                  <c:v>21</c:v>
                </c:pt>
                <c:pt idx="229" formatCode="0">
                  <c:v>21</c:v>
                </c:pt>
                <c:pt idx="230" formatCode="0">
                  <c:v>21</c:v>
                </c:pt>
                <c:pt idx="231" formatCode="0">
                  <c:v>21</c:v>
                </c:pt>
                <c:pt idx="232" formatCode="0">
                  <c:v>21</c:v>
                </c:pt>
                <c:pt idx="233" formatCode="0">
                  <c:v>21</c:v>
                </c:pt>
                <c:pt idx="234" formatCode="0">
                  <c:v>21</c:v>
                </c:pt>
                <c:pt idx="235" formatCode="0">
                  <c:v>21</c:v>
                </c:pt>
                <c:pt idx="236" formatCode="0">
                  <c:v>21</c:v>
                </c:pt>
                <c:pt idx="237" formatCode="0">
                  <c:v>21</c:v>
                </c:pt>
                <c:pt idx="238" formatCode="0">
                  <c:v>21</c:v>
                </c:pt>
                <c:pt idx="239" formatCode="0">
                  <c:v>21</c:v>
                </c:pt>
                <c:pt idx="240" formatCode="0">
                  <c:v>21</c:v>
                </c:pt>
                <c:pt idx="241" formatCode="0">
                  <c:v>21</c:v>
                </c:pt>
                <c:pt idx="242" formatCode="0">
                  <c:v>21</c:v>
                </c:pt>
                <c:pt idx="243" formatCode="0">
                  <c:v>21</c:v>
                </c:pt>
                <c:pt idx="244" formatCode="0">
                  <c:v>21</c:v>
                </c:pt>
                <c:pt idx="245" formatCode="0">
                  <c:v>21</c:v>
                </c:pt>
                <c:pt idx="246" formatCode="0">
                  <c:v>21</c:v>
                </c:pt>
                <c:pt idx="247" formatCode="0">
                  <c:v>21</c:v>
                </c:pt>
                <c:pt idx="248" formatCode="0">
                  <c:v>21</c:v>
                </c:pt>
                <c:pt idx="249" formatCode="0">
                  <c:v>21</c:v>
                </c:pt>
                <c:pt idx="250" formatCode="0">
                  <c:v>21</c:v>
                </c:pt>
                <c:pt idx="251" formatCode="0">
                  <c:v>21</c:v>
                </c:pt>
                <c:pt idx="252" formatCode="0">
                  <c:v>21</c:v>
                </c:pt>
                <c:pt idx="253" formatCode="0">
                  <c:v>21</c:v>
                </c:pt>
                <c:pt idx="254" formatCode="0">
                  <c:v>21</c:v>
                </c:pt>
                <c:pt idx="255" formatCode="0">
                  <c:v>21</c:v>
                </c:pt>
                <c:pt idx="256" formatCode="0">
                  <c:v>21</c:v>
                </c:pt>
                <c:pt idx="257" formatCode="0">
                  <c:v>21</c:v>
                </c:pt>
                <c:pt idx="258" formatCode="0">
                  <c:v>21</c:v>
                </c:pt>
                <c:pt idx="259" formatCode="0">
                  <c:v>21</c:v>
                </c:pt>
                <c:pt idx="260" formatCode="0">
                  <c:v>21</c:v>
                </c:pt>
                <c:pt idx="261" formatCode="0">
                  <c:v>21</c:v>
                </c:pt>
                <c:pt idx="262" formatCode="0">
                  <c:v>21</c:v>
                </c:pt>
                <c:pt idx="263" formatCode="0">
                  <c:v>21</c:v>
                </c:pt>
                <c:pt idx="264" formatCode="0">
                  <c:v>21</c:v>
                </c:pt>
                <c:pt idx="265" formatCode="0">
                  <c:v>21</c:v>
                </c:pt>
                <c:pt idx="266" formatCode="0">
                  <c:v>21</c:v>
                </c:pt>
                <c:pt idx="267" formatCode="0">
                  <c:v>21</c:v>
                </c:pt>
                <c:pt idx="268" formatCode="0">
                  <c:v>21</c:v>
                </c:pt>
                <c:pt idx="269" formatCode="0">
                  <c:v>21</c:v>
                </c:pt>
                <c:pt idx="270" formatCode="0">
                  <c:v>21</c:v>
                </c:pt>
                <c:pt idx="271" formatCode="0">
                  <c:v>21</c:v>
                </c:pt>
                <c:pt idx="272" formatCode="0">
                  <c:v>21</c:v>
                </c:pt>
                <c:pt idx="273" formatCode="0">
                  <c:v>21</c:v>
                </c:pt>
                <c:pt idx="274" formatCode="0">
                  <c:v>21</c:v>
                </c:pt>
                <c:pt idx="275" formatCode="0">
                  <c:v>21</c:v>
                </c:pt>
                <c:pt idx="276" formatCode="0">
                  <c:v>21</c:v>
                </c:pt>
                <c:pt idx="277" formatCode="0">
                  <c:v>21</c:v>
                </c:pt>
                <c:pt idx="278" formatCode="0">
                  <c:v>21</c:v>
                </c:pt>
                <c:pt idx="279" formatCode="0">
                  <c:v>21</c:v>
                </c:pt>
                <c:pt idx="280" formatCode="0">
                  <c:v>21</c:v>
                </c:pt>
                <c:pt idx="281" formatCode="0">
                  <c:v>21</c:v>
                </c:pt>
                <c:pt idx="282" formatCode="0">
                  <c:v>21</c:v>
                </c:pt>
                <c:pt idx="283" formatCode="0">
                  <c:v>21</c:v>
                </c:pt>
                <c:pt idx="284" formatCode="0">
                  <c:v>21</c:v>
                </c:pt>
                <c:pt idx="285" formatCode="0">
                  <c:v>21</c:v>
                </c:pt>
                <c:pt idx="286" formatCode="0">
                  <c:v>21</c:v>
                </c:pt>
                <c:pt idx="287" formatCode="0">
                  <c:v>21</c:v>
                </c:pt>
                <c:pt idx="288" formatCode="0">
                  <c:v>21</c:v>
                </c:pt>
                <c:pt idx="289" formatCode="0">
                  <c:v>21</c:v>
                </c:pt>
                <c:pt idx="290" formatCode="0">
                  <c:v>21</c:v>
                </c:pt>
                <c:pt idx="291" formatCode="0">
                  <c:v>21</c:v>
                </c:pt>
                <c:pt idx="292" formatCode="0">
                  <c:v>21</c:v>
                </c:pt>
                <c:pt idx="293" formatCode="0">
                  <c:v>21</c:v>
                </c:pt>
                <c:pt idx="294" formatCode="0">
                  <c:v>21</c:v>
                </c:pt>
                <c:pt idx="295" formatCode="0">
                  <c:v>21</c:v>
                </c:pt>
                <c:pt idx="296" formatCode="0">
                  <c:v>21</c:v>
                </c:pt>
                <c:pt idx="297" formatCode="0">
                  <c:v>21</c:v>
                </c:pt>
                <c:pt idx="298" formatCode="0">
                  <c:v>21</c:v>
                </c:pt>
                <c:pt idx="299" formatCode="0">
                  <c:v>21</c:v>
                </c:pt>
                <c:pt idx="300" formatCode="0">
                  <c:v>21</c:v>
                </c:pt>
                <c:pt idx="301" formatCode="0">
                  <c:v>21</c:v>
                </c:pt>
                <c:pt idx="302" formatCode="0">
                  <c:v>21</c:v>
                </c:pt>
                <c:pt idx="303" formatCode="0">
                  <c:v>21</c:v>
                </c:pt>
                <c:pt idx="304" formatCode="0">
                  <c:v>21</c:v>
                </c:pt>
                <c:pt idx="305" formatCode="0">
                  <c:v>21</c:v>
                </c:pt>
                <c:pt idx="306" formatCode="0">
                  <c:v>21</c:v>
                </c:pt>
                <c:pt idx="307" formatCode="0">
                  <c:v>21</c:v>
                </c:pt>
                <c:pt idx="308" formatCode="0">
                  <c:v>21</c:v>
                </c:pt>
                <c:pt idx="309" formatCode="0">
                  <c:v>21</c:v>
                </c:pt>
                <c:pt idx="310" formatCode="0">
                  <c:v>21</c:v>
                </c:pt>
                <c:pt idx="311" formatCode="0">
                  <c:v>21</c:v>
                </c:pt>
                <c:pt idx="312" formatCode="0">
                  <c:v>21</c:v>
                </c:pt>
                <c:pt idx="313" formatCode="0">
                  <c:v>21</c:v>
                </c:pt>
                <c:pt idx="314" formatCode="0">
                  <c:v>21</c:v>
                </c:pt>
                <c:pt idx="315" formatCode="0">
                  <c:v>21</c:v>
                </c:pt>
                <c:pt idx="316" formatCode="0">
                  <c:v>21</c:v>
                </c:pt>
                <c:pt idx="317" formatCode="0">
                  <c:v>21</c:v>
                </c:pt>
                <c:pt idx="318" formatCode="0">
                  <c:v>21</c:v>
                </c:pt>
                <c:pt idx="319" formatCode="0">
                  <c:v>21</c:v>
                </c:pt>
                <c:pt idx="320" formatCode="0">
                  <c:v>21</c:v>
                </c:pt>
                <c:pt idx="321" formatCode="0">
                  <c:v>21</c:v>
                </c:pt>
                <c:pt idx="322" formatCode="0">
                  <c:v>21</c:v>
                </c:pt>
                <c:pt idx="323" formatCode="0">
                  <c:v>21</c:v>
                </c:pt>
                <c:pt idx="324" formatCode="0">
                  <c:v>21</c:v>
                </c:pt>
                <c:pt idx="325" formatCode="0">
                  <c:v>21</c:v>
                </c:pt>
                <c:pt idx="326" formatCode="0">
                  <c:v>21</c:v>
                </c:pt>
                <c:pt idx="327" formatCode="0">
                  <c:v>21</c:v>
                </c:pt>
                <c:pt idx="328" formatCode="0">
                  <c:v>21</c:v>
                </c:pt>
                <c:pt idx="329" formatCode="0">
                  <c:v>21</c:v>
                </c:pt>
                <c:pt idx="330" formatCode="0">
                  <c:v>21</c:v>
                </c:pt>
                <c:pt idx="331" formatCode="0">
                  <c:v>21</c:v>
                </c:pt>
                <c:pt idx="332" formatCode="0">
                  <c:v>21</c:v>
                </c:pt>
                <c:pt idx="333" formatCode="0">
                  <c:v>21</c:v>
                </c:pt>
                <c:pt idx="334" formatCode="0">
                  <c:v>21</c:v>
                </c:pt>
                <c:pt idx="335" formatCode="0">
                  <c:v>21</c:v>
                </c:pt>
                <c:pt idx="336" formatCode="0">
                  <c:v>21</c:v>
                </c:pt>
                <c:pt idx="337" formatCode="0">
                  <c:v>21</c:v>
                </c:pt>
                <c:pt idx="338" formatCode="0">
                  <c:v>21</c:v>
                </c:pt>
                <c:pt idx="339" formatCode="0">
                  <c:v>21</c:v>
                </c:pt>
                <c:pt idx="340" formatCode="0">
                  <c:v>21</c:v>
                </c:pt>
                <c:pt idx="341" formatCode="0">
                  <c:v>21</c:v>
                </c:pt>
                <c:pt idx="342" formatCode="0">
                  <c:v>21</c:v>
                </c:pt>
                <c:pt idx="343" formatCode="0">
                  <c:v>21</c:v>
                </c:pt>
                <c:pt idx="344" formatCode="0">
                  <c:v>21</c:v>
                </c:pt>
                <c:pt idx="345" formatCode="0">
                  <c:v>21</c:v>
                </c:pt>
                <c:pt idx="346" formatCode="0">
                  <c:v>21</c:v>
                </c:pt>
                <c:pt idx="347" formatCode="0">
                  <c:v>21</c:v>
                </c:pt>
                <c:pt idx="348" formatCode="0">
                  <c:v>21</c:v>
                </c:pt>
                <c:pt idx="349" formatCode="0">
                  <c:v>21</c:v>
                </c:pt>
                <c:pt idx="350" formatCode="0">
                  <c:v>21</c:v>
                </c:pt>
                <c:pt idx="351" formatCode="0">
                  <c:v>21</c:v>
                </c:pt>
                <c:pt idx="352" formatCode="0">
                  <c:v>21</c:v>
                </c:pt>
                <c:pt idx="353" formatCode="0">
                  <c:v>21</c:v>
                </c:pt>
                <c:pt idx="354" formatCode="0">
                  <c:v>21</c:v>
                </c:pt>
                <c:pt idx="355" formatCode="0">
                  <c:v>21</c:v>
                </c:pt>
                <c:pt idx="356" formatCode="0">
                  <c:v>21</c:v>
                </c:pt>
                <c:pt idx="357" formatCode="0">
                  <c:v>21</c:v>
                </c:pt>
                <c:pt idx="358" formatCode="0">
                  <c:v>21</c:v>
                </c:pt>
                <c:pt idx="359" formatCode="0">
                  <c:v>21</c:v>
                </c:pt>
                <c:pt idx="360" formatCode="0">
                  <c:v>21</c:v>
                </c:pt>
                <c:pt idx="361" formatCode="0">
                  <c:v>21</c:v>
                </c:pt>
                <c:pt idx="362" formatCode="0">
                  <c:v>21</c:v>
                </c:pt>
                <c:pt idx="363" formatCode="0">
                  <c:v>21</c:v>
                </c:pt>
                <c:pt idx="364" formatCode="0">
                  <c:v>21</c:v>
                </c:pt>
                <c:pt idx="365" formatCode="0">
                  <c:v>21</c:v>
                </c:pt>
                <c:pt idx="366" formatCode="0">
                  <c:v>21</c:v>
                </c:pt>
                <c:pt idx="367" formatCode="0">
                  <c:v>21</c:v>
                </c:pt>
                <c:pt idx="368" formatCode="0">
                  <c:v>21</c:v>
                </c:pt>
                <c:pt idx="369" formatCode="0">
                  <c:v>21</c:v>
                </c:pt>
                <c:pt idx="370" formatCode="0">
                  <c:v>21</c:v>
                </c:pt>
                <c:pt idx="371" formatCode="0">
                  <c:v>21</c:v>
                </c:pt>
                <c:pt idx="372" formatCode="0">
                  <c:v>21</c:v>
                </c:pt>
                <c:pt idx="373" formatCode="0">
                  <c:v>21</c:v>
                </c:pt>
                <c:pt idx="374" formatCode="0">
                  <c:v>21</c:v>
                </c:pt>
                <c:pt idx="375" formatCode="0">
                  <c:v>21</c:v>
                </c:pt>
                <c:pt idx="376" formatCode="0">
                  <c:v>21</c:v>
                </c:pt>
                <c:pt idx="377" formatCode="0">
                  <c:v>21</c:v>
                </c:pt>
                <c:pt idx="378" formatCode="0">
                  <c:v>21</c:v>
                </c:pt>
                <c:pt idx="379" formatCode="0">
                  <c:v>21</c:v>
                </c:pt>
                <c:pt idx="380" formatCode="0">
                  <c:v>21</c:v>
                </c:pt>
                <c:pt idx="381" formatCode="0">
                  <c:v>21</c:v>
                </c:pt>
                <c:pt idx="382" formatCode="0">
                  <c:v>21</c:v>
                </c:pt>
                <c:pt idx="383" formatCode="0">
                  <c:v>21</c:v>
                </c:pt>
                <c:pt idx="384" formatCode="0">
                  <c:v>21</c:v>
                </c:pt>
                <c:pt idx="385" formatCode="0">
                  <c:v>21</c:v>
                </c:pt>
                <c:pt idx="386" formatCode="0">
                  <c:v>21</c:v>
                </c:pt>
                <c:pt idx="387" formatCode="0">
                  <c:v>21</c:v>
                </c:pt>
                <c:pt idx="388" formatCode="0">
                  <c:v>21</c:v>
                </c:pt>
                <c:pt idx="389" formatCode="0">
                  <c:v>21</c:v>
                </c:pt>
                <c:pt idx="390" formatCode="0">
                  <c:v>21</c:v>
                </c:pt>
                <c:pt idx="391" formatCode="0">
                  <c:v>21</c:v>
                </c:pt>
                <c:pt idx="392" formatCode="0">
                  <c:v>21</c:v>
                </c:pt>
                <c:pt idx="393" formatCode="0">
                  <c:v>21</c:v>
                </c:pt>
                <c:pt idx="394" formatCode="0">
                  <c:v>21</c:v>
                </c:pt>
                <c:pt idx="395" formatCode="0">
                  <c:v>21</c:v>
                </c:pt>
                <c:pt idx="396" formatCode="0">
                  <c:v>21</c:v>
                </c:pt>
                <c:pt idx="397" formatCode="0">
                  <c:v>21</c:v>
                </c:pt>
                <c:pt idx="398" formatCode="0">
                  <c:v>21</c:v>
                </c:pt>
                <c:pt idx="399" formatCode="0">
                  <c:v>21</c:v>
                </c:pt>
                <c:pt idx="400" formatCode="0">
                  <c:v>21</c:v>
                </c:pt>
                <c:pt idx="401" formatCode="0">
                  <c:v>21</c:v>
                </c:pt>
                <c:pt idx="402" formatCode="0">
                  <c:v>21</c:v>
                </c:pt>
                <c:pt idx="403" formatCode="0">
                  <c:v>21</c:v>
                </c:pt>
                <c:pt idx="404" formatCode="0">
                  <c:v>21</c:v>
                </c:pt>
                <c:pt idx="405" formatCode="0">
                  <c:v>21</c:v>
                </c:pt>
                <c:pt idx="406" formatCode="0">
                  <c:v>21</c:v>
                </c:pt>
                <c:pt idx="407" formatCode="0">
                  <c:v>21</c:v>
                </c:pt>
                <c:pt idx="408" formatCode="0">
                  <c:v>21</c:v>
                </c:pt>
                <c:pt idx="409" formatCode="0">
                  <c:v>21</c:v>
                </c:pt>
                <c:pt idx="410" formatCode="0">
                  <c:v>21</c:v>
                </c:pt>
                <c:pt idx="411" formatCode="0">
                  <c:v>21</c:v>
                </c:pt>
                <c:pt idx="412" formatCode="0">
                  <c:v>21</c:v>
                </c:pt>
                <c:pt idx="413" formatCode="0">
                  <c:v>21</c:v>
                </c:pt>
                <c:pt idx="414" formatCode="0">
                  <c:v>21</c:v>
                </c:pt>
                <c:pt idx="415" formatCode="0">
                  <c:v>21</c:v>
                </c:pt>
                <c:pt idx="416" formatCode="0">
                  <c:v>21</c:v>
                </c:pt>
                <c:pt idx="417" formatCode="0">
                  <c:v>21</c:v>
                </c:pt>
                <c:pt idx="418" formatCode="0">
                  <c:v>21</c:v>
                </c:pt>
                <c:pt idx="419" formatCode="0">
                  <c:v>21</c:v>
                </c:pt>
                <c:pt idx="420" formatCode="0">
                  <c:v>21</c:v>
                </c:pt>
                <c:pt idx="421" formatCode="0">
                  <c:v>21</c:v>
                </c:pt>
                <c:pt idx="422" formatCode="0">
                  <c:v>21</c:v>
                </c:pt>
                <c:pt idx="423" formatCode="0">
                  <c:v>21</c:v>
                </c:pt>
                <c:pt idx="424" formatCode="0">
                  <c:v>21</c:v>
                </c:pt>
                <c:pt idx="425" formatCode="0">
                  <c:v>21</c:v>
                </c:pt>
                <c:pt idx="426" formatCode="0">
                  <c:v>21</c:v>
                </c:pt>
                <c:pt idx="427" formatCode="0">
                  <c:v>21</c:v>
                </c:pt>
                <c:pt idx="428" formatCode="0">
                  <c:v>21</c:v>
                </c:pt>
                <c:pt idx="429" formatCode="0">
                  <c:v>21</c:v>
                </c:pt>
                <c:pt idx="430" formatCode="0">
                  <c:v>21</c:v>
                </c:pt>
                <c:pt idx="431" formatCode="0">
                  <c:v>21</c:v>
                </c:pt>
                <c:pt idx="432" formatCode="0">
                  <c:v>21</c:v>
                </c:pt>
                <c:pt idx="433" formatCode="0">
                  <c:v>21</c:v>
                </c:pt>
                <c:pt idx="434" formatCode="0">
                  <c:v>21</c:v>
                </c:pt>
                <c:pt idx="435" formatCode="0">
                  <c:v>21</c:v>
                </c:pt>
                <c:pt idx="436" formatCode="0">
                  <c:v>21</c:v>
                </c:pt>
                <c:pt idx="437" formatCode="0">
                  <c:v>21</c:v>
                </c:pt>
                <c:pt idx="438" formatCode="0">
                  <c:v>21</c:v>
                </c:pt>
                <c:pt idx="439" formatCode="0">
                  <c:v>21</c:v>
                </c:pt>
                <c:pt idx="440" formatCode="0">
                  <c:v>21</c:v>
                </c:pt>
                <c:pt idx="441" formatCode="0">
                  <c:v>21</c:v>
                </c:pt>
                <c:pt idx="442" formatCode="0">
                  <c:v>21</c:v>
                </c:pt>
                <c:pt idx="443" formatCode="0">
                  <c:v>21</c:v>
                </c:pt>
                <c:pt idx="444" formatCode="0">
                  <c:v>21</c:v>
                </c:pt>
                <c:pt idx="445" formatCode="0">
                  <c:v>21</c:v>
                </c:pt>
                <c:pt idx="446" formatCode="0">
                  <c:v>21</c:v>
                </c:pt>
                <c:pt idx="447" formatCode="0">
                  <c:v>21</c:v>
                </c:pt>
                <c:pt idx="448" formatCode="0">
                  <c:v>21</c:v>
                </c:pt>
                <c:pt idx="449" formatCode="0">
                  <c:v>21</c:v>
                </c:pt>
                <c:pt idx="450" formatCode="0">
                  <c:v>21</c:v>
                </c:pt>
                <c:pt idx="451" formatCode="0">
                  <c:v>21</c:v>
                </c:pt>
                <c:pt idx="452" formatCode="0">
                  <c:v>21</c:v>
                </c:pt>
                <c:pt idx="453" formatCode="0">
                  <c:v>21</c:v>
                </c:pt>
                <c:pt idx="454" formatCode="0">
                  <c:v>21</c:v>
                </c:pt>
                <c:pt idx="455" formatCode="0">
                  <c:v>21</c:v>
                </c:pt>
                <c:pt idx="456" formatCode="0">
                  <c:v>21</c:v>
                </c:pt>
                <c:pt idx="457" formatCode="0">
                  <c:v>21</c:v>
                </c:pt>
                <c:pt idx="458" formatCode="0">
                  <c:v>21</c:v>
                </c:pt>
                <c:pt idx="459" formatCode="0">
                  <c:v>21</c:v>
                </c:pt>
                <c:pt idx="460" formatCode="0">
                  <c:v>21</c:v>
                </c:pt>
                <c:pt idx="461" formatCode="0">
                  <c:v>21</c:v>
                </c:pt>
                <c:pt idx="462" formatCode="0">
                  <c:v>21</c:v>
                </c:pt>
                <c:pt idx="463" formatCode="0">
                  <c:v>21</c:v>
                </c:pt>
                <c:pt idx="464" formatCode="0">
                  <c:v>21</c:v>
                </c:pt>
                <c:pt idx="465" formatCode="0">
                  <c:v>21</c:v>
                </c:pt>
                <c:pt idx="466" formatCode="0">
                  <c:v>21</c:v>
                </c:pt>
                <c:pt idx="467" formatCode="0">
                  <c:v>21</c:v>
                </c:pt>
                <c:pt idx="468" formatCode="0">
                  <c:v>21</c:v>
                </c:pt>
                <c:pt idx="469" formatCode="0">
                  <c:v>21</c:v>
                </c:pt>
                <c:pt idx="470" formatCode="0">
                  <c:v>21</c:v>
                </c:pt>
                <c:pt idx="471" formatCode="0">
                  <c:v>21</c:v>
                </c:pt>
                <c:pt idx="472" formatCode="0">
                  <c:v>21</c:v>
                </c:pt>
                <c:pt idx="473" formatCode="0">
                  <c:v>21</c:v>
                </c:pt>
                <c:pt idx="474" formatCode="0">
                  <c:v>21</c:v>
                </c:pt>
                <c:pt idx="475" formatCode="0">
                  <c:v>21</c:v>
                </c:pt>
                <c:pt idx="476" formatCode="0">
                  <c:v>21</c:v>
                </c:pt>
                <c:pt idx="477" formatCode="0">
                  <c:v>21</c:v>
                </c:pt>
                <c:pt idx="478" formatCode="0">
                  <c:v>21</c:v>
                </c:pt>
                <c:pt idx="479" formatCode="0">
                  <c:v>21</c:v>
                </c:pt>
                <c:pt idx="480" formatCode="0">
                  <c:v>21</c:v>
                </c:pt>
                <c:pt idx="481" formatCode="0">
                  <c:v>21</c:v>
                </c:pt>
                <c:pt idx="482" formatCode="0">
                  <c:v>21</c:v>
                </c:pt>
                <c:pt idx="483" formatCode="0">
                  <c:v>21</c:v>
                </c:pt>
                <c:pt idx="484" formatCode="0">
                  <c:v>21</c:v>
                </c:pt>
                <c:pt idx="485" formatCode="0">
                  <c:v>21</c:v>
                </c:pt>
                <c:pt idx="486" formatCode="0">
                  <c:v>21</c:v>
                </c:pt>
                <c:pt idx="487" formatCode="0">
                  <c:v>21</c:v>
                </c:pt>
                <c:pt idx="488" formatCode="0">
                  <c:v>21</c:v>
                </c:pt>
                <c:pt idx="489" formatCode="0">
                  <c:v>21</c:v>
                </c:pt>
                <c:pt idx="490" formatCode="0">
                  <c:v>21</c:v>
                </c:pt>
                <c:pt idx="491" formatCode="0">
                  <c:v>21</c:v>
                </c:pt>
                <c:pt idx="492" formatCode="0">
                  <c:v>21</c:v>
                </c:pt>
                <c:pt idx="493" formatCode="0">
                  <c:v>21</c:v>
                </c:pt>
                <c:pt idx="494" formatCode="0">
                  <c:v>21</c:v>
                </c:pt>
                <c:pt idx="495" formatCode="0">
                  <c:v>21</c:v>
                </c:pt>
                <c:pt idx="496" formatCode="0">
                  <c:v>21</c:v>
                </c:pt>
                <c:pt idx="497" formatCode="0">
                  <c:v>21</c:v>
                </c:pt>
                <c:pt idx="498" formatCode="0">
                  <c:v>21</c:v>
                </c:pt>
                <c:pt idx="499" formatCode="0">
                  <c:v>21</c:v>
                </c:pt>
                <c:pt idx="500" formatCode="0">
                  <c:v>21</c:v>
                </c:pt>
                <c:pt idx="501" formatCode="0">
                  <c:v>21</c:v>
                </c:pt>
                <c:pt idx="502" formatCode="0">
                  <c:v>21</c:v>
                </c:pt>
                <c:pt idx="503" formatCode="0">
                  <c:v>21</c:v>
                </c:pt>
                <c:pt idx="504" formatCode="0">
                  <c:v>21</c:v>
                </c:pt>
                <c:pt idx="505" formatCode="0">
                  <c:v>21</c:v>
                </c:pt>
                <c:pt idx="506" formatCode="0">
                  <c:v>21</c:v>
                </c:pt>
                <c:pt idx="507" formatCode="0">
                  <c:v>21</c:v>
                </c:pt>
                <c:pt idx="508" formatCode="0">
                  <c:v>21</c:v>
                </c:pt>
                <c:pt idx="509" formatCode="0">
                  <c:v>21</c:v>
                </c:pt>
                <c:pt idx="510" formatCode="0">
                  <c:v>21</c:v>
                </c:pt>
                <c:pt idx="511" formatCode="0">
                  <c:v>21</c:v>
                </c:pt>
                <c:pt idx="512" formatCode="0">
                  <c:v>21</c:v>
                </c:pt>
                <c:pt idx="513" formatCode="0">
                  <c:v>21</c:v>
                </c:pt>
                <c:pt idx="514" formatCode="0">
                  <c:v>21</c:v>
                </c:pt>
                <c:pt idx="515" formatCode="0">
                  <c:v>21</c:v>
                </c:pt>
                <c:pt idx="516" formatCode="0">
                  <c:v>21</c:v>
                </c:pt>
                <c:pt idx="517" formatCode="0">
                  <c:v>21</c:v>
                </c:pt>
                <c:pt idx="518" formatCode="0">
                  <c:v>21</c:v>
                </c:pt>
                <c:pt idx="519" formatCode="0">
                  <c:v>21</c:v>
                </c:pt>
                <c:pt idx="520" formatCode="0">
                  <c:v>21</c:v>
                </c:pt>
                <c:pt idx="521" formatCode="0">
                  <c:v>21</c:v>
                </c:pt>
                <c:pt idx="522" formatCode="0">
                  <c:v>21</c:v>
                </c:pt>
                <c:pt idx="523" formatCode="0">
                  <c:v>21</c:v>
                </c:pt>
                <c:pt idx="524" formatCode="0">
                  <c:v>21</c:v>
                </c:pt>
                <c:pt idx="525" formatCode="0">
                  <c:v>21</c:v>
                </c:pt>
                <c:pt idx="526" formatCode="0">
                  <c:v>21</c:v>
                </c:pt>
                <c:pt idx="527" formatCode="0">
                  <c:v>21</c:v>
                </c:pt>
                <c:pt idx="528" formatCode="0">
                  <c:v>21</c:v>
                </c:pt>
                <c:pt idx="529" formatCode="0">
                  <c:v>21</c:v>
                </c:pt>
                <c:pt idx="530" formatCode="0">
                  <c:v>21</c:v>
                </c:pt>
                <c:pt idx="531" formatCode="0">
                  <c:v>21</c:v>
                </c:pt>
                <c:pt idx="532" formatCode="0">
                  <c:v>21</c:v>
                </c:pt>
                <c:pt idx="533" formatCode="0">
                  <c:v>21</c:v>
                </c:pt>
                <c:pt idx="534" formatCode="0">
                  <c:v>21</c:v>
                </c:pt>
                <c:pt idx="535" formatCode="0">
                  <c:v>21</c:v>
                </c:pt>
                <c:pt idx="536" formatCode="0">
                  <c:v>21</c:v>
                </c:pt>
                <c:pt idx="537" formatCode="0">
                  <c:v>21</c:v>
                </c:pt>
                <c:pt idx="538" formatCode="0">
                  <c:v>21</c:v>
                </c:pt>
                <c:pt idx="539" formatCode="0">
                  <c:v>21</c:v>
                </c:pt>
                <c:pt idx="540" formatCode="0">
                  <c:v>21</c:v>
                </c:pt>
                <c:pt idx="541" formatCode="0">
                  <c:v>21</c:v>
                </c:pt>
                <c:pt idx="542" formatCode="0">
                  <c:v>21</c:v>
                </c:pt>
              </c:numCache>
            </c:numRef>
          </c:val>
          <c:smooth val="0"/>
          <c:extLst>
            <c:ext xmlns:c16="http://schemas.microsoft.com/office/drawing/2014/chart" uri="{C3380CC4-5D6E-409C-BE32-E72D297353CC}">
              <c16:uniqueId val="{00000001-3AFD-404A-ACF6-F0ABC82DE753}"/>
            </c:ext>
          </c:extLst>
        </c:ser>
        <c:ser>
          <c:idx val="0"/>
          <c:order val="2"/>
          <c:tx>
            <c:strRef>
              <c:f>Sheet1!$B$1</c:f>
              <c:strCache>
                <c:ptCount val="1"/>
                <c:pt idx="0">
                  <c:v>Lowest valuation quintile</c:v>
                </c:pt>
              </c:strCache>
            </c:strRef>
          </c:tx>
          <c:spPr>
            <a:ln w="22225" cap="rnd">
              <a:solidFill>
                <a:schemeClr val="accent1"/>
              </a:solidFill>
              <a:round/>
            </a:ln>
            <a:effectLst/>
          </c:spPr>
          <c:marker>
            <c:symbol val="none"/>
          </c:marker>
          <c:dPt>
            <c:idx val="527"/>
            <c:marker>
              <c:symbol val="none"/>
            </c:marker>
            <c:bubble3D val="0"/>
            <c:extLst>
              <c:ext xmlns:c16="http://schemas.microsoft.com/office/drawing/2014/chart" uri="{C3380CC4-5D6E-409C-BE32-E72D297353CC}">
                <c16:uniqueId val="{00000002-3AFD-404A-ACF6-F0ABC82DE753}"/>
              </c:ext>
            </c:extLst>
          </c:dPt>
          <c:dPt>
            <c:idx val="530"/>
            <c:marker>
              <c:symbol val="none"/>
            </c:marker>
            <c:bubble3D val="0"/>
            <c:extLst>
              <c:ext xmlns:c16="http://schemas.microsoft.com/office/drawing/2014/chart" uri="{C3380CC4-5D6E-409C-BE32-E72D297353CC}">
                <c16:uniqueId val="{00000003-3AFD-404A-ACF6-F0ABC82DE753}"/>
              </c:ext>
            </c:extLst>
          </c:dPt>
          <c:dPt>
            <c:idx val="533"/>
            <c:marker>
              <c:symbol val="none"/>
            </c:marker>
            <c:bubble3D val="0"/>
            <c:extLst>
              <c:ext xmlns:c16="http://schemas.microsoft.com/office/drawing/2014/chart" uri="{C3380CC4-5D6E-409C-BE32-E72D297353CC}">
                <c16:uniqueId val="{00000004-3AFD-404A-ACF6-F0ABC82DE753}"/>
              </c:ext>
            </c:extLst>
          </c:dPt>
          <c:cat>
            <c:numRef>
              <c:f>Sheet1!$A$2:$A$544</c:f>
              <c:numCache>
                <c:formatCode>m/d/yy</c:formatCode>
                <c:ptCount val="543"/>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45322</c:v>
                </c:pt>
                <c:pt idx="529">
                  <c:v>45351</c:v>
                </c:pt>
                <c:pt idx="530">
                  <c:v>45382</c:v>
                </c:pt>
                <c:pt idx="531">
                  <c:v>45412</c:v>
                </c:pt>
                <c:pt idx="532">
                  <c:v>45443</c:v>
                </c:pt>
                <c:pt idx="533">
                  <c:v>45473</c:v>
                </c:pt>
                <c:pt idx="534">
                  <c:v>45504</c:v>
                </c:pt>
                <c:pt idx="535">
                  <c:v>45535</c:v>
                </c:pt>
                <c:pt idx="536">
                  <c:v>45565</c:v>
                </c:pt>
                <c:pt idx="537">
                  <c:v>45596</c:v>
                </c:pt>
                <c:pt idx="538">
                  <c:v>45626</c:v>
                </c:pt>
                <c:pt idx="539">
                  <c:v>45657</c:v>
                </c:pt>
                <c:pt idx="540">
                  <c:v>45688</c:v>
                </c:pt>
                <c:pt idx="541">
                  <c:v>45716</c:v>
                </c:pt>
                <c:pt idx="542">
                  <c:v>45747</c:v>
                </c:pt>
              </c:numCache>
            </c:numRef>
          </c:cat>
          <c:val>
            <c:numRef>
              <c:f>Sheet1!$B$2:$B$544</c:f>
              <c:numCache>
                <c:formatCode>0.0</c:formatCode>
                <c:ptCount val="543"/>
                <c:pt idx="0">
                  <c:v>5.3</c:v>
                </c:pt>
                <c:pt idx="1">
                  <c:v>4.32</c:v>
                </c:pt>
                <c:pt idx="2">
                  <c:v>3.65</c:v>
                </c:pt>
                <c:pt idx="3">
                  <c:v>3.94</c:v>
                </c:pt>
                <c:pt idx="4">
                  <c:v>4.1100000000000003</c:v>
                </c:pt>
                <c:pt idx="5">
                  <c:v>4.5599999999999996</c:v>
                </c:pt>
                <c:pt idx="6">
                  <c:v>4.71</c:v>
                </c:pt>
                <c:pt idx="7">
                  <c:v>5.09</c:v>
                </c:pt>
                <c:pt idx="8">
                  <c:v>5</c:v>
                </c:pt>
                <c:pt idx="9">
                  <c:v>5.0599999999999996</c:v>
                </c:pt>
                <c:pt idx="10">
                  <c:v>5.05</c:v>
                </c:pt>
                <c:pt idx="11">
                  <c:v>4.99</c:v>
                </c:pt>
                <c:pt idx="12">
                  <c:v>5.15</c:v>
                </c:pt>
                <c:pt idx="13">
                  <c:v>4.25</c:v>
                </c:pt>
                <c:pt idx="14">
                  <c:v>4.45</c:v>
                </c:pt>
                <c:pt idx="15">
                  <c:v>4.8099999999999996</c:v>
                </c:pt>
                <c:pt idx="16">
                  <c:v>4.75</c:v>
                </c:pt>
                <c:pt idx="17">
                  <c:v>4.78</c:v>
                </c:pt>
                <c:pt idx="18">
                  <c:v>4.79</c:v>
                </c:pt>
                <c:pt idx="19">
                  <c:v>4.38</c:v>
                </c:pt>
                <c:pt idx="20">
                  <c:v>4.22</c:v>
                </c:pt>
                <c:pt idx="21">
                  <c:v>4.42</c:v>
                </c:pt>
                <c:pt idx="22">
                  <c:v>4.82</c:v>
                </c:pt>
                <c:pt idx="23">
                  <c:v>4.92</c:v>
                </c:pt>
                <c:pt idx="24">
                  <c:v>4.84</c:v>
                </c:pt>
                <c:pt idx="25">
                  <c:v>4.17</c:v>
                </c:pt>
                <c:pt idx="26">
                  <c:v>3.96</c:v>
                </c:pt>
                <c:pt idx="27">
                  <c:v>4.2699999999999996</c:v>
                </c:pt>
                <c:pt idx="28">
                  <c:v>4.16</c:v>
                </c:pt>
                <c:pt idx="29">
                  <c:v>4.24</c:v>
                </c:pt>
                <c:pt idx="30">
                  <c:v>4.13</c:v>
                </c:pt>
                <c:pt idx="31">
                  <c:v>4.7</c:v>
                </c:pt>
                <c:pt idx="32">
                  <c:v>5.15</c:v>
                </c:pt>
                <c:pt idx="33">
                  <c:v>5.92</c:v>
                </c:pt>
                <c:pt idx="34">
                  <c:v>6.05</c:v>
                </c:pt>
                <c:pt idx="35">
                  <c:v>6.15</c:v>
                </c:pt>
                <c:pt idx="36">
                  <c:v>6.51</c:v>
                </c:pt>
                <c:pt idx="37">
                  <c:v>5.47</c:v>
                </c:pt>
                <c:pt idx="38">
                  <c:v>5.72</c:v>
                </c:pt>
                <c:pt idx="39">
                  <c:v>6.37</c:v>
                </c:pt>
                <c:pt idx="40">
                  <c:v>6.68</c:v>
                </c:pt>
                <c:pt idx="41">
                  <c:v>6.71</c:v>
                </c:pt>
                <c:pt idx="42">
                  <c:v>6.55</c:v>
                </c:pt>
                <c:pt idx="43">
                  <c:v>7.02</c:v>
                </c:pt>
                <c:pt idx="44">
                  <c:v>7</c:v>
                </c:pt>
                <c:pt idx="45">
                  <c:v>6.77</c:v>
                </c:pt>
                <c:pt idx="46">
                  <c:v>7.2</c:v>
                </c:pt>
                <c:pt idx="47">
                  <c:v>7.07</c:v>
                </c:pt>
                <c:pt idx="48">
                  <c:v>6.96</c:v>
                </c:pt>
                <c:pt idx="49">
                  <c:v>5.54</c:v>
                </c:pt>
                <c:pt idx="50">
                  <c:v>5.42</c:v>
                </c:pt>
                <c:pt idx="51">
                  <c:v>5.22</c:v>
                </c:pt>
                <c:pt idx="52">
                  <c:v>5.16</c:v>
                </c:pt>
                <c:pt idx="53">
                  <c:v>4.84</c:v>
                </c:pt>
                <c:pt idx="54">
                  <c:v>4.7</c:v>
                </c:pt>
                <c:pt idx="55">
                  <c:v>5.76</c:v>
                </c:pt>
                <c:pt idx="56">
                  <c:v>5.82</c:v>
                </c:pt>
                <c:pt idx="57">
                  <c:v>6.07</c:v>
                </c:pt>
                <c:pt idx="58">
                  <c:v>6.03</c:v>
                </c:pt>
                <c:pt idx="59">
                  <c:v>6.18</c:v>
                </c:pt>
                <c:pt idx="60">
                  <c:v>6.9</c:v>
                </c:pt>
                <c:pt idx="61">
                  <c:v>6.85</c:v>
                </c:pt>
                <c:pt idx="62">
                  <c:v>6.3</c:v>
                </c:pt>
                <c:pt idx="63">
                  <c:v>6.17</c:v>
                </c:pt>
                <c:pt idx="64">
                  <c:v>6.84</c:v>
                </c:pt>
                <c:pt idx="65">
                  <c:v>6.69</c:v>
                </c:pt>
                <c:pt idx="66">
                  <c:v>7.05</c:v>
                </c:pt>
                <c:pt idx="67">
                  <c:v>7.09</c:v>
                </c:pt>
                <c:pt idx="68">
                  <c:v>6.93</c:v>
                </c:pt>
                <c:pt idx="69">
                  <c:v>6.95</c:v>
                </c:pt>
                <c:pt idx="70">
                  <c:v>7.81</c:v>
                </c:pt>
                <c:pt idx="71">
                  <c:v>8.52</c:v>
                </c:pt>
                <c:pt idx="72">
                  <c:v>8.51</c:v>
                </c:pt>
                <c:pt idx="73">
                  <c:v>8.24</c:v>
                </c:pt>
                <c:pt idx="74">
                  <c:v>9.11</c:v>
                </c:pt>
                <c:pt idx="75">
                  <c:v>8.4</c:v>
                </c:pt>
                <c:pt idx="76">
                  <c:v>8.25</c:v>
                </c:pt>
                <c:pt idx="77">
                  <c:v>8.5399999999999991</c:v>
                </c:pt>
                <c:pt idx="78">
                  <c:v>8.09</c:v>
                </c:pt>
                <c:pt idx="79">
                  <c:v>9.0399999999999991</c:v>
                </c:pt>
                <c:pt idx="80">
                  <c:v>8.7100000000000009</c:v>
                </c:pt>
                <c:pt idx="81">
                  <c:v>9.01</c:v>
                </c:pt>
                <c:pt idx="82">
                  <c:v>9.0500000000000007</c:v>
                </c:pt>
                <c:pt idx="83">
                  <c:v>8.5399999999999991</c:v>
                </c:pt>
                <c:pt idx="84">
                  <c:v>10.029999999999999</c:v>
                </c:pt>
                <c:pt idx="85">
                  <c:v>8.8000000000000007</c:v>
                </c:pt>
                <c:pt idx="86">
                  <c:v>9.2200000000000006</c:v>
                </c:pt>
                <c:pt idx="87">
                  <c:v>9.33</c:v>
                </c:pt>
                <c:pt idx="88">
                  <c:v>9.3800000000000008</c:v>
                </c:pt>
                <c:pt idx="89">
                  <c:v>9.84</c:v>
                </c:pt>
                <c:pt idx="90">
                  <c:v>10.58</c:v>
                </c:pt>
                <c:pt idx="91">
                  <c:v>10.02</c:v>
                </c:pt>
                <c:pt idx="92">
                  <c:v>10.4</c:v>
                </c:pt>
                <c:pt idx="93">
                  <c:v>7.01</c:v>
                </c:pt>
                <c:pt idx="94">
                  <c:v>6.88</c:v>
                </c:pt>
                <c:pt idx="95">
                  <c:v>7.69</c:v>
                </c:pt>
                <c:pt idx="96">
                  <c:v>7.72</c:v>
                </c:pt>
                <c:pt idx="97">
                  <c:v>8.75</c:v>
                </c:pt>
                <c:pt idx="98">
                  <c:v>8.19</c:v>
                </c:pt>
                <c:pt idx="99">
                  <c:v>7.96</c:v>
                </c:pt>
                <c:pt idx="100">
                  <c:v>7.45</c:v>
                </c:pt>
                <c:pt idx="101">
                  <c:v>7.8</c:v>
                </c:pt>
                <c:pt idx="102">
                  <c:v>7.82</c:v>
                </c:pt>
                <c:pt idx="103">
                  <c:v>7.41</c:v>
                </c:pt>
                <c:pt idx="104">
                  <c:v>7.96</c:v>
                </c:pt>
                <c:pt idx="105">
                  <c:v>7.83</c:v>
                </c:pt>
                <c:pt idx="106">
                  <c:v>7.22</c:v>
                </c:pt>
                <c:pt idx="107">
                  <c:v>6.86</c:v>
                </c:pt>
                <c:pt idx="108">
                  <c:v>7.33</c:v>
                </c:pt>
                <c:pt idx="109">
                  <c:v>6.87</c:v>
                </c:pt>
                <c:pt idx="110">
                  <c:v>6.85</c:v>
                </c:pt>
                <c:pt idx="111">
                  <c:v>7.98</c:v>
                </c:pt>
                <c:pt idx="112">
                  <c:v>8.19</c:v>
                </c:pt>
                <c:pt idx="113">
                  <c:v>8.0399999999999991</c:v>
                </c:pt>
                <c:pt idx="114">
                  <c:v>8.76</c:v>
                </c:pt>
                <c:pt idx="115">
                  <c:v>9.19</c:v>
                </c:pt>
                <c:pt idx="116">
                  <c:v>8.7799999999999994</c:v>
                </c:pt>
                <c:pt idx="117">
                  <c:v>8.06</c:v>
                </c:pt>
                <c:pt idx="118">
                  <c:v>8.35</c:v>
                </c:pt>
                <c:pt idx="119">
                  <c:v>8.51</c:v>
                </c:pt>
                <c:pt idx="120">
                  <c:v>7.96</c:v>
                </c:pt>
                <c:pt idx="121">
                  <c:v>7.82</c:v>
                </c:pt>
                <c:pt idx="122">
                  <c:v>7.97</c:v>
                </c:pt>
                <c:pt idx="123">
                  <c:v>7.49</c:v>
                </c:pt>
                <c:pt idx="124">
                  <c:v>7.83</c:v>
                </c:pt>
                <c:pt idx="125">
                  <c:v>8.01</c:v>
                </c:pt>
                <c:pt idx="126">
                  <c:v>7.69</c:v>
                </c:pt>
                <c:pt idx="127">
                  <c:v>6.76</c:v>
                </c:pt>
                <c:pt idx="128">
                  <c:v>6.01</c:v>
                </c:pt>
                <c:pt idx="129">
                  <c:v>6.03</c:v>
                </c:pt>
                <c:pt idx="130">
                  <c:v>7</c:v>
                </c:pt>
                <c:pt idx="131">
                  <c:v>7.75</c:v>
                </c:pt>
                <c:pt idx="132">
                  <c:v>8.09</c:v>
                </c:pt>
                <c:pt idx="133">
                  <c:v>8.39</c:v>
                </c:pt>
                <c:pt idx="134">
                  <c:v>8.77</c:v>
                </c:pt>
                <c:pt idx="135">
                  <c:v>8.8800000000000008</c:v>
                </c:pt>
                <c:pt idx="136">
                  <c:v>9.17</c:v>
                </c:pt>
                <c:pt idx="137">
                  <c:v>8.49</c:v>
                </c:pt>
                <c:pt idx="138">
                  <c:v>9.08</c:v>
                </c:pt>
                <c:pt idx="139">
                  <c:v>8.99</c:v>
                </c:pt>
                <c:pt idx="140">
                  <c:v>8.33</c:v>
                </c:pt>
                <c:pt idx="141">
                  <c:v>8.5500000000000007</c:v>
                </c:pt>
                <c:pt idx="142">
                  <c:v>8.1199999999999992</c:v>
                </c:pt>
                <c:pt idx="143">
                  <c:v>9.56</c:v>
                </c:pt>
                <c:pt idx="144">
                  <c:v>9.85</c:v>
                </c:pt>
                <c:pt idx="145">
                  <c:v>9.0399999999999991</c:v>
                </c:pt>
                <c:pt idx="146">
                  <c:v>9.0299999999999994</c:v>
                </c:pt>
                <c:pt idx="147">
                  <c:v>8.98</c:v>
                </c:pt>
                <c:pt idx="148">
                  <c:v>9.11</c:v>
                </c:pt>
                <c:pt idx="149">
                  <c:v>8.7100000000000009</c:v>
                </c:pt>
                <c:pt idx="150">
                  <c:v>9.27</c:v>
                </c:pt>
                <c:pt idx="151">
                  <c:v>8.6300000000000008</c:v>
                </c:pt>
                <c:pt idx="152">
                  <c:v>9.18</c:v>
                </c:pt>
                <c:pt idx="153">
                  <c:v>9.33</c:v>
                </c:pt>
                <c:pt idx="154">
                  <c:v>9.92</c:v>
                </c:pt>
                <c:pt idx="155">
                  <c:v>10.09</c:v>
                </c:pt>
                <c:pt idx="156">
                  <c:v>10.71</c:v>
                </c:pt>
                <c:pt idx="157">
                  <c:v>9.85</c:v>
                </c:pt>
                <c:pt idx="158">
                  <c:v>10.11</c:v>
                </c:pt>
                <c:pt idx="159">
                  <c:v>9.65</c:v>
                </c:pt>
                <c:pt idx="160">
                  <c:v>9.6199999999999992</c:v>
                </c:pt>
                <c:pt idx="161">
                  <c:v>9.58</c:v>
                </c:pt>
                <c:pt idx="162">
                  <c:v>9.5500000000000007</c:v>
                </c:pt>
                <c:pt idx="163">
                  <c:v>10.29</c:v>
                </c:pt>
                <c:pt idx="164">
                  <c:v>9.86</c:v>
                </c:pt>
                <c:pt idx="165">
                  <c:v>10.17</c:v>
                </c:pt>
                <c:pt idx="166">
                  <c:v>10.65</c:v>
                </c:pt>
                <c:pt idx="167">
                  <c:v>10.65</c:v>
                </c:pt>
                <c:pt idx="168">
                  <c:v>10.97</c:v>
                </c:pt>
                <c:pt idx="169">
                  <c:v>9.59</c:v>
                </c:pt>
                <c:pt idx="170">
                  <c:v>9.35</c:v>
                </c:pt>
                <c:pt idx="171">
                  <c:v>9.2799999999999994</c:v>
                </c:pt>
                <c:pt idx="172">
                  <c:v>8.83</c:v>
                </c:pt>
                <c:pt idx="173">
                  <c:v>8.44</c:v>
                </c:pt>
                <c:pt idx="174">
                  <c:v>8.7799999999999994</c:v>
                </c:pt>
                <c:pt idx="175">
                  <c:v>9.16</c:v>
                </c:pt>
                <c:pt idx="176">
                  <c:v>8.7899999999999991</c:v>
                </c:pt>
                <c:pt idx="177">
                  <c:v>8.84</c:v>
                </c:pt>
                <c:pt idx="178">
                  <c:v>9.01</c:v>
                </c:pt>
                <c:pt idx="179">
                  <c:v>8.99</c:v>
                </c:pt>
                <c:pt idx="180">
                  <c:v>8.9</c:v>
                </c:pt>
                <c:pt idx="181">
                  <c:v>8.44</c:v>
                </c:pt>
                <c:pt idx="182">
                  <c:v>8.82</c:v>
                </c:pt>
                <c:pt idx="183">
                  <c:v>8.92</c:v>
                </c:pt>
                <c:pt idx="184">
                  <c:v>8.76</c:v>
                </c:pt>
                <c:pt idx="185">
                  <c:v>8.83</c:v>
                </c:pt>
                <c:pt idx="186">
                  <c:v>8.74</c:v>
                </c:pt>
                <c:pt idx="187">
                  <c:v>8.61</c:v>
                </c:pt>
                <c:pt idx="188">
                  <c:v>8.8800000000000008</c:v>
                </c:pt>
                <c:pt idx="189">
                  <c:v>8.4700000000000006</c:v>
                </c:pt>
                <c:pt idx="190">
                  <c:v>9.1199999999999992</c:v>
                </c:pt>
                <c:pt idx="191">
                  <c:v>8.9700000000000006</c:v>
                </c:pt>
                <c:pt idx="192">
                  <c:v>9.67</c:v>
                </c:pt>
                <c:pt idx="193">
                  <c:v>9.2899999999999991</c:v>
                </c:pt>
                <c:pt idx="194">
                  <c:v>9.5500000000000007</c:v>
                </c:pt>
                <c:pt idx="195">
                  <c:v>9.73</c:v>
                </c:pt>
                <c:pt idx="196">
                  <c:v>9.7200000000000006</c:v>
                </c:pt>
                <c:pt idx="197">
                  <c:v>9.4700000000000006</c:v>
                </c:pt>
                <c:pt idx="198">
                  <c:v>8.91</c:v>
                </c:pt>
                <c:pt idx="199">
                  <c:v>9.52</c:v>
                </c:pt>
                <c:pt idx="200">
                  <c:v>9.73</c:v>
                </c:pt>
                <c:pt idx="201">
                  <c:v>9.86</c:v>
                </c:pt>
                <c:pt idx="202">
                  <c:v>10.4</c:v>
                </c:pt>
                <c:pt idx="203">
                  <c:v>10.68</c:v>
                </c:pt>
                <c:pt idx="204">
                  <c:v>10.91</c:v>
                </c:pt>
                <c:pt idx="205">
                  <c:v>10.28</c:v>
                </c:pt>
                <c:pt idx="206">
                  <c:v>9.84</c:v>
                </c:pt>
                <c:pt idx="207">
                  <c:v>10.11</c:v>
                </c:pt>
                <c:pt idx="208">
                  <c:v>10.83</c:v>
                </c:pt>
                <c:pt idx="209">
                  <c:v>10.56</c:v>
                </c:pt>
                <c:pt idx="210">
                  <c:v>11.56</c:v>
                </c:pt>
                <c:pt idx="211">
                  <c:v>11.01</c:v>
                </c:pt>
                <c:pt idx="212">
                  <c:v>12.02</c:v>
                </c:pt>
                <c:pt idx="213">
                  <c:v>11.33</c:v>
                </c:pt>
                <c:pt idx="214">
                  <c:v>11.31</c:v>
                </c:pt>
                <c:pt idx="215">
                  <c:v>11.41</c:v>
                </c:pt>
                <c:pt idx="216">
                  <c:v>11.01</c:v>
                </c:pt>
                <c:pt idx="217">
                  <c:v>11.17</c:v>
                </c:pt>
                <c:pt idx="218">
                  <c:v>11.95</c:v>
                </c:pt>
                <c:pt idx="219">
                  <c:v>11.87</c:v>
                </c:pt>
                <c:pt idx="220">
                  <c:v>12.07</c:v>
                </c:pt>
                <c:pt idx="221">
                  <c:v>11.77</c:v>
                </c:pt>
                <c:pt idx="222">
                  <c:v>10.79</c:v>
                </c:pt>
                <c:pt idx="223">
                  <c:v>8.57</c:v>
                </c:pt>
                <c:pt idx="224">
                  <c:v>8.57</c:v>
                </c:pt>
                <c:pt idx="225">
                  <c:v>9.8800000000000008</c:v>
                </c:pt>
                <c:pt idx="226">
                  <c:v>11.49</c:v>
                </c:pt>
                <c:pt idx="227">
                  <c:v>11.49</c:v>
                </c:pt>
                <c:pt idx="228">
                  <c:v>11.22</c:v>
                </c:pt>
                <c:pt idx="229">
                  <c:v>10.15</c:v>
                </c:pt>
                <c:pt idx="230">
                  <c:v>10.27</c:v>
                </c:pt>
                <c:pt idx="231">
                  <c:v>11.25</c:v>
                </c:pt>
                <c:pt idx="232">
                  <c:v>10.93</c:v>
                </c:pt>
                <c:pt idx="233">
                  <c:v>11.17</c:v>
                </c:pt>
                <c:pt idx="234">
                  <c:v>10.65</c:v>
                </c:pt>
                <c:pt idx="235">
                  <c:v>10.050000000000001</c:v>
                </c:pt>
                <c:pt idx="236">
                  <c:v>9.0399999999999991</c:v>
                </c:pt>
                <c:pt idx="237">
                  <c:v>9.25</c:v>
                </c:pt>
                <c:pt idx="238">
                  <c:v>9.01</c:v>
                </c:pt>
                <c:pt idx="239">
                  <c:v>8.76</c:v>
                </c:pt>
                <c:pt idx="240">
                  <c:v>7.99</c:v>
                </c:pt>
                <c:pt idx="241">
                  <c:v>7.07</c:v>
                </c:pt>
                <c:pt idx="242">
                  <c:v>7.77</c:v>
                </c:pt>
                <c:pt idx="243">
                  <c:v>8.11</c:v>
                </c:pt>
                <c:pt idx="244">
                  <c:v>8.33</c:v>
                </c:pt>
                <c:pt idx="245">
                  <c:v>7.61</c:v>
                </c:pt>
                <c:pt idx="246">
                  <c:v>7.87</c:v>
                </c:pt>
                <c:pt idx="247">
                  <c:v>8.68</c:v>
                </c:pt>
                <c:pt idx="248">
                  <c:v>8.4700000000000006</c:v>
                </c:pt>
                <c:pt idx="249">
                  <c:v>9.4</c:v>
                </c:pt>
                <c:pt idx="250">
                  <c:v>8.56</c:v>
                </c:pt>
                <c:pt idx="251">
                  <c:v>9.9600000000000009</c:v>
                </c:pt>
                <c:pt idx="252">
                  <c:v>11.15</c:v>
                </c:pt>
                <c:pt idx="253">
                  <c:v>10.46</c:v>
                </c:pt>
                <c:pt idx="254">
                  <c:v>10.27</c:v>
                </c:pt>
                <c:pt idx="255">
                  <c:v>11.15</c:v>
                </c:pt>
                <c:pt idx="256">
                  <c:v>11.33</c:v>
                </c:pt>
                <c:pt idx="257">
                  <c:v>11.45</c:v>
                </c:pt>
                <c:pt idx="258">
                  <c:v>11.72</c:v>
                </c:pt>
                <c:pt idx="259">
                  <c:v>12.01</c:v>
                </c:pt>
                <c:pt idx="260">
                  <c:v>10.46</c:v>
                </c:pt>
                <c:pt idx="261">
                  <c:v>11.52</c:v>
                </c:pt>
                <c:pt idx="262">
                  <c:v>13.22</c:v>
                </c:pt>
                <c:pt idx="263">
                  <c:v>13.37</c:v>
                </c:pt>
                <c:pt idx="264">
                  <c:v>13.32</c:v>
                </c:pt>
                <c:pt idx="265">
                  <c:v>12.92</c:v>
                </c:pt>
                <c:pt idx="266">
                  <c:v>12.72</c:v>
                </c:pt>
                <c:pt idx="267">
                  <c:v>12.3</c:v>
                </c:pt>
                <c:pt idx="268">
                  <c:v>12.38</c:v>
                </c:pt>
                <c:pt idx="269">
                  <c:v>11</c:v>
                </c:pt>
                <c:pt idx="270">
                  <c:v>10.01</c:v>
                </c:pt>
                <c:pt idx="271">
                  <c:v>10.65</c:v>
                </c:pt>
                <c:pt idx="272">
                  <c:v>8.77</c:v>
                </c:pt>
                <c:pt idx="273">
                  <c:v>9.14</c:v>
                </c:pt>
                <c:pt idx="274">
                  <c:v>10.29</c:v>
                </c:pt>
                <c:pt idx="275">
                  <c:v>9.89</c:v>
                </c:pt>
                <c:pt idx="276">
                  <c:v>9.25</c:v>
                </c:pt>
                <c:pt idx="277">
                  <c:v>8.5399999999999991</c:v>
                </c:pt>
                <c:pt idx="278">
                  <c:v>8.6300000000000008</c:v>
                </c:pt>
                <c:pt idx="279">
                  <c:v>9.3800000000000008</c:v>
                </c:pt>
                <c:pt idx="280">
                  <c:v>10.47</c:v>
                </c:pt>
                <c:pt idx="281">
                  <c:v>10.95</c:v>
                </c:pt>
                <c:pt idx="282">
                  <c:v>11.23</c:v>
                </c:pt>
                <c:pt idx="283">
                  <c:v>11.92</c:v>
                </c:pt>
                <c:pt idx="284">
                  <c:v>11.69</c:v>
                </c:pt>
                <c:pt idx="285">
                  <c:v>12.31</c:v>
                </c:pt>
                <c:pt idx="286">
                  <c:v>12.12</c:v>
                </c:pt>
                <c:pt idx="287">
                  <c:v>12.61</c:v>
                </c:pt>
                <c:pt idx="288">
                  <c:v>12.79</c:v>
                </c:pt>
                <c:pt idx="289">
                  <c:v>12.76</c:v>
                </c:pt>
                <c:pt idx="290">
                  <c:v>12.92</c:v>
                </c:pt>
                <c:pt idx="291">
                  <c:v>12.37</c:v>
                </c:pt>
                <c:pt idx="292">
                  <c:v>12.1</c:v>
                </c:pt>
                <c:pt idx="293">
                  <c:v>12.58</c:v>
                </c:pt>
                <c:pt idx="294">
                  <c:v>11.68</c:v>
                </c:pt>
                <c:pt idx="295">
                  <c:v>11.47</c:v>
                </c:pt>
                <c:pt idx="296">
                  <c:v>11.82</c:v>
                </c:pt>
                <c:pt idx="297">
                  <c:v>11.49</c:v>
                </c:pt>
                <c:pt idx="298">
                  <c:v>12.78</c:v>
                </c:pt>
                <c:pt idx="299">
                  <c:v>13.4</c:v>
                </c:pt>
                <c:pt idx="300">
                  <c:v>12.91</c:v>
                </c:pt>
                <c:pt idx="301">
                  <c:v>13.12</c:v>
                </c:pt>
                <c:pt idx="302">
                  <c:v>12.65</c:v>
                </c:pt>
                <c:pt idx="303">
                  <c:v>11.53</c:v>
                </c:pt>
                <c:pt idx="304">
                  <c:v>12.34</c:v>
                </c:pt>
                <c:pt idx="305">
                  <c:v>12.39</c:v>
                </c:pt>
                <c:pt idx="306">
                  <c:v>12.81</c:v>
                </c:pt>
                <c:pt idx="307">
                  <c:v>12.04</c:v>
                </c:pt>
                <c:pt idx="308">
                  <c:v>12.37</c:v>
                </c:pt>
                <c:pt idx="309">
                  <c:v>11.99</c:v>
                </c:pt>
                <c:pt idx="310">
                  <c:v>12.56</c:v>
                </c:pt>
                <c:pt idx="311">
                  <c:v>12.78</c:v>
                </c:pt>
                <c:pt idx="312">
                  <c:v>12.91</c:v>
                </c:pt>
                <c:pt idx="313">
                  <c:v>12.33</c:v>
                </c:pt>
                <c:pt idx="314">
                  <c:v>12.51</c:v>
                </c:pt>
                <c:pt idx="315">
                  <c:v>12.3</c:v>
                </c:pt>
                <c:pt idx="316">
                  <c:v>12.23</c:v>
                </c:pt>
                <c:pt idx="317">
                  <c:v>12.07</c:v>
                </c:pt>
                <c:pt idx="318">
                  <c:v>11.95</c:v>
                </c:pt>
                <c:pt idx="319">
                  <c:v>12.03</c:v>
                </c:pt>
                <c:pt idx="320">
                  <c:v>12.35</c:v>
                </c:pt>
                <c:pt idx="321">
                  <c:v>12.41</c:v>
                </c:pt>
                <c:pt idx="322">
                  <c:v>12.92</c:v>
                </c:pt>
                <c:pt idx="323">
                  <c:v>12.83</c:v>
                </c:pt>
                <c:pt idx="324">
                  <c:v>13.14</c:v>
                </c:pt>
                <c:pt idx="325">
                  <c:v>12.46</c:v>
                </c:pt>
                <c:pt idx="326">
                  <c:v>12.33</c:v>
                </c:pt>
                <c:pt idx="327">
                  <c:v>12.95</c:v>
                </c:pt>
                <c:pt idx="328">
                  <c:v>13.52</c:v>
                </c:pt>
                <c:pt idx="329">
                  <c:v>12.87</c:v>
                </c:pt>
                <c:pt idx="330">
                  <c:v>13</c:v>
                </c:pt>
                <c:pt idx="331">
                  <c:v>12.93</c:v>
                </c:pt>
                <c:pt idx="332">
                  <c:v>12.89</c:v>
                </c:pt>
                <c:pt idx="333">
                  <c:v>12.79</c:v>
                </c:pt>
                <c:pt idx="334">
                  <c:v>11.99</c:v>
                </c:pt>
                <c:pt idx="335">
                  <c:v>12.27</c:v>
                </c:pt>
                <c:pt idx="336">
                  <c:v>11.58</c:v>
                </c:pt>
                <c:pt idx="337">
                  <c:v>10.34</c:v>
                </c:pt>
                <c:pt idx="338">
                  <c:v>10</c:v>
                </c:pt>
                <c:pt idx="339">
                  <c:v>10.24</c:v>
                </c:pt>
                <c:pt idx="340">
                  <c:v>10.71</c:v>
                </c:pt>
                <c:pt idx="341">
                  <c:v>9.4</c:v>
                </c:pt>
                <c:pt idx="342">
                  <c:v>8.74</c:v>
                </c:pt>
                <c:pt idx="343">
                  <c:v>9.57</c:v>
                </c:pt>
                <c:pt idx="344">
                  <c:v>7.79</c:v>
                </c:pt>
                <c:pt idx="345">
                  <c:v>5.86</c:v>
                </c:pt>
                <c:pt idx="346">
                  <c:v>6.06</c:v>
                </c:pt>
                <c:pt idx="347">
                  <c:v>7.03</c:v>
                </c:pt>
                <c:pt idx="348">
                  <c:v>7.59</c:v>
                </c:pt>
                <c:pt idx="349">
                  <c:v>6.94</c:v>
                </c:pt>
                <c:pt idx="350">
                  <c:v>7.51</c:v>
                </c:pt>
                <c:pt idx="351">
                  <c:v>8.98</c:v>
                </c:pt>
                <c:pt idx="352">
                  <c:v>8.93</c:v>
                </c:pt>
                <c:pt idx="353">
                  <c:v>8.92</c:v>
                </c:pt>
                <c:pt idx="354">
                  <c:v>9.3000000000000007</c:v>
                </c:pt>
                <c:pt idx="355">
                  <c:v>9.64</c:v>
                </c:pt>
                <c:pt idx="356">
                  <c:v>10.02</c:v>
                </c:pt>
                <c:pt idx="357">
                  <c:v>10.45</c:v>
                </c:pt>
                <c:pt idx="358">
                  <c:v>10.6</c:v>
                </c:pt>
                <c:pt idx="359">
                  <c:v>11.23</c:v>
                </c:pt>
                <c:pt idx="360">
                  <c:v>10.75</c:v>
                </c:pt>
                <c:pt idx="361">
                  <c:v>10.42</c:v>
                </c:pt>
                <c:pt idx="362">
                  <c:v>10.9</c:v>
                </c:pt>
                <c:pt idx="363">
                  <c:v>10.84</c:v>
                </c:pt>
                <c:pt idx="364">
                  <c:v>9.26</c:v>
                </c:pt>
                <c:pt idx="365">
                  <c:v>8.41</c:v>
                </c:pt>
                <c:pt idx="366">
                  <c:v>9.08</c:v>
                </c:pt>
                <c:pt idx="367">
                  <c:v>8.4</c:v>
                </c:pt>
                <c:pt idx="368">
                  <c:v>9.01</c:v>
                </c:pt>
                <c:pt idx="369">
                  <c:v>9.5399999999999991</c:v>
                </c:pt>
                <c:pt idx="370">
                  <c:v>9.35</c:v>
                </c:pt>
                <c:pt idx="371">
                  <c:v>10</c:v>
                </c:pt>
                <c:pt idx="372">
                  <c:v>10.119999999999999</c:v>
                </c:pt>
                <c:pt idx="373">
                  <c:v>9.74</c:v>
                </c:pt>
                <c:pt idx="374">
                  <c:v>9.9</c:v>
                </c:pt>
                <c:pt idx="375">
                  <c:v>9.89</c:v>
                </c:pt>
                <c:pt idx="376">
                  <c:v>9.57</c:v>
                </c:pt>
                <c:pt idx="377">
                  <c:v>9.7200000000000006</c:v>
                </c:pt>
                <c:pt idx="378">
                  <c:v>8.89</c:v>
                </c:pt>
                <c:pt idx="379">
                  <c:v>8.35</c:v>
                </c:pt>
                <c:pt idx="380">
                  <c:v>7.67</c:v>
                </c:pt>
                <c:pt idx="381">
                  <c:v>8.7200000000000006</c:v>
                </c:pt>
                <c:pt idx="382">
                  <c:v>8.91</c:v>
                </c:pt>
                <c:pt idx="383">
                  <c:v>8.66</c:v>
                </c:pt>
                <c:pt idx="384">
                  <c:v>8.93</c:v>
                </c:pt>
                <c:pt idx="385">
                  <c:v>8.94</c:v>
                </c:pt>
                <c:pt idx="386">
                  <c:v>9.61</c:v>
                </c:pt>
                <c:pt idx="387">
                  <c:v>8.77</c:v>
                </c:pt>
                <c:pt idx="388">
                  <c:v>8.1199999999999992</c:v>
                </c:pt>
                <c:pt idx="389">
                  <c:v>8.27</c:v>
                </c:pt>
                <c:pt idx="390">
                  <c:v>8.07</c:v>
                </c:pt>
                <c:pt idx="391">
                  <c:v>8.68</c:v>
                </c:pt>
                <c:pt idx="392">
                  <c:v>9.0399999999999991</c:v>
                </c:pt>
                <c:pt idx="393">
                  <c:v>8.9600000000000009</c:v>
                </c:pt>
                <c:pt idx="394">
                  <c:v>8.81</c:v>
                </c:pt>
                <c:pt idx="395">
                  <c:v>9.27</c:v>
                </c:pt>
                <c:pt idx="396">
                  <c:v>9.6</c:v>
                </c:pt>
                <c:pt idx="397">
                  <c:v>9.52</c:v>
                </c:pt>
                <c:pt idx="398">
                  <c:v>9.59</c:v>
                </c:pt>
                <c:pt idx="399">
                  <c:v>10.11</c:v>
                </c:pt>
                <c:pt idx="400">
                  <c:v>10.74</c:v>
                </c:pt>
                <c:pt idx="401">
                  <c:v>10.64</c:v>
                </c:pt>
                <c:pt idx="402">
                  <c:v>11.51</c:v>
                </c:pt>
                <c:pt idx="403">
                  <c:v>10.78</c:v>
                </c:pt>
                <c:pt idx="404">
                  <c:v>11.58</c:v>
                </c:pt>
                <c:pt idx="405">
                  <c:v>11.88</c:v>
                </c:pt>
                <c:pt idx="406">
                  <c:v>12.33</c:v>
                </c:pt>
                <c:pt idx="407">
                  <c:v>12.61</c:v>
                </c:pt>
                <c:pt idx="408">
                  <c:v>11.71</c:v>
                </c:pt>
                <c:pt idx="409">
                  <c:v>11.98</c:v>
                </c:pt>
                <c:pt idx="410">
                  <c:v>12.36</c:v>
                </c:pt>
                <c:pt idx="411">
                  <c:v>11.87</c:v>
                </c:pt>
                <c:pt idx="412">
                  <c:v>12.28</c:v>
                </c:pt>
                <c:pt idx="413">
                  <c:v>12.39</c:v>
                </c:pt>
                <c:pt idx="414">
                  <c:v>12.13</c:v>
                </c:pt>
                <c:pt idx="415">
                  <c:v>12.55</c:v>
                </c:pt>
                <c:pt idx="416">
                  <c:v>12.23</c:v>
                </c:pt>
                <c:pt idx="417">
                  <c:v>12.85</c:v>
                </c:pt>
                <c:pt idx="418">
                  <c:v>13.41</c:v>
                </c:pt>
                <c:pt idx="419">
                  <c:v>13.11</c:v>
                </c:pt>
                <c:pt idx="420">
                  <c:v>13.02</c:v>
                </c:pt>
                <c:pt idx="421">
                  <c:v>13.19</c:v>
                </c:pt>
                <c:pt idx="422">
                  <c:v>13.17</c:v>
                </c:pt>
                <c:pt idx="423">
                  <c:v>12.83</c:v>
                </c:pt>
                <c:pt idx="424">
                  <c:v>12.79</c:v>
                </c:pt>
                <c:pt idx="425">
                  <c:v>12.49</c:v>
                </c:pt>
                <c:pt idx="426">
                  <c:v>12.7</c:v>
                </c:pt>
                <c:pt idx="427">
                  <c:v>11.88</c:v>
                </c:pt>
                <c:pt idx="428">
                  <c:v>11.1</c:v>
                </c:pt>
                <c:pt idx="429">
                  <c:v>11.12</c:v>
                </c:pt>
                <c:pt idx="430">
                  <c:v>11.44</c:v>
                </c:pt>
                <c:pt idx="431">
                  <c:v>11.05</c:v>
                </c:pt>
                <c:pt idx="432">
                  <c:v>9.9700000000000006</c:v>
                </c:pt>
                <c:pt idx="433">
                  <c:v>10.69</c:v>
                </c:pt>
                <c:pt idx="434">
                  <c:v>10.84</c:v>
                </c:pt>
                <c:pt idx="435">
                  <c:v>10.41</c:v>
                </c:pt>
                <c:pt idx="436">
                  <c:v>10.44</c:v>
                </c:pt>
                <c:pt idx="437">
                  <c:v>10.27</c:v>
                </c:pt>
                <c:pt idx="438">
                  <c:v>10.91</c:v>
                </c:pt>
                <c:pt idx="439">
                  <c:v>10.78</c:v>
                </c:pt>
                <c:pt idx="440">
                  <c:v>10.8</c:v>
                </c:pt>
                <c:pt idx="441">
                  <c:v>11.01</c:v>
                </c:pt>
                <c:pt idx="442">
                  <c:v>11.78</c:v>
                </c:pt>
                <c:pt idx="443">
                  <c:v>12.23</c:v>
                </c:pt>
                <c:pt idx="444">
                  <c:v>11.88</c:v>
                </c:pt>
                <c:pt idx="445">
                  <c:v>11.99</c:v>
                </c:pt>
                <c:pt idx="446">
                  <c:v>11.97</c:v>
                </c:pt>
                <c:pt idx="447">
                  <c:v>12.24</c:v>
                </c:pt>
                <c:pt idx="448">
                  <c:v>11.77</c:v>
                </c:pt>
                <c:pt idx="449">
                  <c:v>11.62</c:v>
                </c:pt>
                <c:pt idx="450">
                  <c:v>12.09</c:v>
                </c:pt>
                <c:pt idx="451">
                  <c:v>11.7</c:v>
                </c:pt>
                <c:pt idx="452">
                  <c:v>12.12</c:v>
                </c:pt>
                <c:pt idx="453">
                  <c:v>12.16</c:v>
                </c:pt>
                <c:pt idx="454">
                  <c:v>12.87</c:v>
                </c:pt>
                <c:pt idx="455">
                  <c:v>12.55</c:v>
                </c:pt>
                <c:pt idx="456">
                  <c:v>12.35</c:v>
                </c:pt>
                <c:pt idx="457">
                  <c:v>11</c:v>
                </c:pt>
                <c:pt idx="458">
                  <c:v>11.04</c:v>
                </c:pt>
                <c:pt idx="459">
                  <c:v>10.58</c:v>
                </c:pt>
                <c:pt idx="460">
                  <c:v>10.39</c:v>
                </c:pt>
                <c:pt idx="461">
                  <c:v>10.119999999999999</c:v>
                </c:pt>
                <c:pt idx="462">
                  <c:v>10.41</c:v>
                </c:pt>
                <c:pt idx="463">
                  <c:v>10.68</c:v>
                </c:pt>
                <c:pt idx="464">
                  <c:v>10.62</c:v>
                </c:pt>
                <c:pt idx="465">
                  <c:v>9.67</c:v>
                </c:pt>
                <c:pt idx="466">
                  <c:v>9.5</c:v>
                </c:pt>
                <c:pt idx="467">
                  <c:v>8.2799999999999994</c:v>
                </c:pt>
                <c:pt idx="468">
                  <c:v>9.64</c:v>
                </c:pt>
                <c:pt idx="469">
                  <c:v>9.59</c:v>
                </c:pt>
                <c:pt idx="470">
                  <c:v>9.0299999999999994</c:v>
                </c:pt>
                <c:pt idx="471">
                  <c:v>9.1999999999999993</c:v>
                </c:pt>
                <c:pt idx="472">
                  <c:v>8.15</c:v>
                </c:pt>
                <c:pt idx="473">
                  <c:v>9.11</c:v>
                </c:pt>
                <c:pt idx="474">
                  <c:v>9.4600000000000009</c:v>
                </c:pt>
                <c:pt idx="475">
                  <c:v>8.86</c:v>
                </c:pt>
                <c:pt idx="476">
                  <c:v>9.66</c:v>
                </c:pt>
                <c:pt idx="477">
                  <c:v>9.9499999999999993</c:v>
                </c:pt>
                <c:pt idx="478">
                  <c:v>10.130000000000001</c:v>
                </c:pt>
                <c:pt idx="479">
                  <c:v>10.46</c:v>
                </c:pt>
                <c:pt idx="480">
                  <c:v>9.8699999999999992</c:v>
                </c:pt>
                <c:pt idx="481">
                  <c:v>8.86</c:v>
                </c:pt>
                <c:pt idx="482">
                  <c:v>7.07</c:v>
                </c:pt>
                <c:pt idx="483">
                  <c:v>8.9600000000000009</c:v>
                </c:pt>
                <c:pt idx="484">
                  <c:v>10.1</c:v>
                </c:pt>
                <c:pt idx="485">
                  <c:v>10.3</c:v>
                </c:pt>
                <c:pt idx="486">
                  <c:v>10.99</c:v>
                </c:pt>
                <c:pt idx="487">
                  <c:v>10.95</c:v>
                </c:pt>
                <c:pt idx="488">
                  <c:v>10.65</c:v>
                </c:pt>
                <c:pt idx="489">
                  <c:v>10.27</c:v>
                </c:pt>
                <c:pt idx="490">
                  <c:v>11.08</c:v>
                </c:pt>
                <c:pt idx="491">
                  <c:v>11.52</c:v>
                </c:pt>
                <c:pt idx="492">
                  <c:v>11.64</c:v>
                </c:pt>
                <c:pt idx="493">
                  <c:v>11.69</c:v>
                </c:pt>
                <c:pt idx="494">
                  <c:v>12.73</c:v>
                </c:pt>
                <c:pt idx="495">
                  <c:v>12.95</c:v>
                </c:pt>
                <c:pt idx="496">
                  <c:v>12.77</c:v>
                </c:pt>
                <c:pt idx="497">
                  <c:v>12.17</c:v>
                </c:pt>
                <c:pt idx="498">
                  <c:v>11.69</c:v>
                </c:pt>
                <c:pt idx="499">
                  <c:v>10.95</c:v>
                </c:pt>
                <c:pt idx="500">
                  <c:v>10.81</c:v>
                </c:pt>
                <c:pt idx="501">
                  <c:v>10.72</c:v>
                </c:pt>
                <c:pt idx="502">
                  <c:v>10.45</c:v>
                </c:pt>
                <c:pt idx="503">
                  <c:v>11.35</c:v>
                </c:pt>
                <c:pt idx="504">
                  <c:v>10.73</c:v>
                </c:pt>
                <c:pt idx="505">
                  <c:v>10.08</c:v>
                </c:pt>
                <c:pt idx="506">
                  <c:v>9.9600000000000009</c:v>
                </c:pt>
                <c:pt idx="507">
                  <c:v>9.16</c:v>
                </c:pt>
                <c:pt idx="508">
                  <c:v>9.26</c:v>
                </c:pt>
                <c:pt idx="509">
                  <c:v>8.7200000000000006</c:v>
                </c:pt>
                <c:pt idx="510">
                  <c:v>9.25</c:v>
                </c:pt>
                <c:pt idx="511">
                  <c:v>9.16</c:v>
                </c:pt>
                <c:pt idx="512">
                  <c:v>8.41</c:v>
                </c:pt>
                <c:pt idx="513">
                  <c:v>9.11</c:v>
                </c:pt>
                <c:pt idx="514">
                  <c:v>10.33</c:v>
                </c:pt>
                <c:pt idx="515">
                  <c:v>10.199999999999999</c:v>
                </c:pt>
                <c:pt idx="516">
                  <c:v>11.17</c:v>
                </c:pt>
                <c:pt idx="517">
                  <c:v>10.34</c:v>
                </c:pt>
                <c:pt idx="518">
                  <c:v>10.77</c:v>
                </c:pt>
                <c:pt idx="519">
                  <c:v>10.36</c:v>
                </c:pt>
                <c:pt idx="520">
                  <c:v>9.64</c:v>
                </c:pt>
                <c:pt idx="521">
                  <c:v>10.46</c:v>
                </c:pt>
                <c:pt idx="522">
                  <c:v>10.68</c:v>
                </c:pt>
                <c:pt idx="523">
                  <c:v>11.1</c:v>
                </c:pt>
                <c:pt idx="524">
                  <c:v>10.210000000000001</c:v>
                </c:pt>
                <c:pt idx="525">
                  <c:v>9.93</c:v>
                </c:pt>
                <c:pt idx="526">
                  <c:v>10.59</c:v>
                </c:pt>
                <c:pt idx="527">
                  <c:v>11.35</c:v>
                </c:pt>
                <c:pt idx="528">
                  <c:v>11.07</c:v>
                </c:pt>
                <c:pt idx="529">
                  <c:v>11.01</c:v>
                </c:pt>
                <c:pt idx="530">
                  <c:v>11.45</c:v>
                </c:pt>
                <c:pt idx="531">
                  <c:v>11.16</c:v>
                </c:pt>
                <c:pt idx="532">
                  <c:v>10.82</c:v>
                </c:pt>
                <c:pt idx="533">
                  <c:v>10.53</c:v>
                </c:pt>
                <c:pt idx="534">
                  <c:v>11.47</c:v>
                </c:pt>
                <c:pt idx="535">
                  <c:v>11.44</c:v>
                </c:pt>
                <c:pt idx="536">
                  <c:v>12.01</c:v>
                </c:pt>
                <c:pt idx="537">
                  <c:v>11.21</c:v>
                </c:pt>
                <c:pt idx="538">
                  <c:v>12.06</c:v>
                </c:pt>
                <c:pt idx="539">
                  <c:v>10.9</c:v>
                </c:pt>
                <c:pt idx="540">
                  <c:v>10.84</c:v>
                </c:pt>
                <c:pt idx="541">
                  <c:v>10.27</c:v>
                </c:pt>
                <c:pt idx="542">
                  <c:v>10.55</c:v>
                </c:pt>
              </c:numCache>
            </c:numRef>
          </c:val>
          <c:smooth val="0"/>
          <c:extLst>
            <c:ext xmlns:c16="http://schemas.microsoft.com/office/drawing/2014/chart" uri="{C3380CC4-5D6E-409C-BE32-E72D297353CC}">
              <c16:uniqueId val="{00000005-3AFD-404A-ACF6-F0ABC82DE753}"/>
            </c:ext>
          </c:extLst>
        </c:ser>
        <c:ser>
          <c:idx val="1"/>
          <c:order val="3"/>
          <c:tx>
            <c:strRef>
              <c:f>Sheet1!$C$1</c:f>
              <c:strCache>
                <c:ptCount val="1"/>
                <c:pt idx="0">
                  <c:v>Highest valuation quintile</c:v>
                </c:pt>
              </c:strCache>
            </c:strRef>
          </c:tx>
          <c:spPr>
            <a:ln w="22225" cap="rnd">
              <a:solidFill>
                <a:schemeClr val="accent1">
                  <a:lumMod val="50000"/>
                </a:schemeClr>
              </a:solidFill>
              <a:round/>
            </a:ln>
            <a:effectLst/>
          </c:spPr>
          <c:marker>
            <c:symbol val="none"/>
          </c:marker>
          <c:dPt>
            <c:idx val="527"/>
            <c:marker>
              <c:symbol val="none"/>
            </c:marker>
            <c:bubble3D val="0"/>
            <c:extLst>
              <c:ext xmlns:c16="http://schemas.microsoft.com/office/drawing/2014/chart" uri="{C3380CC4-5D6E-409C-BE32-E72D297353CC}">
                <c16:uniqueId val="{00000006-3AFD-404A-ACF6-F0ABC82DE753}"/>
              </c:ext>
            </c:extLst>
          </c:dPt>
          <c:dPt>
            <c:idx val="530"/>
            <c:marker>
              <c:symbol val="none"/>
            </c:marker>
            <c:bubble3D val="0"/>
            <c:extLst>
              <c:ext xmlns:c16="http://schemas.microsoft.com/office/drawing/2014/chart" uri="{C3380CC4-5D6E-409C-BE32-E72D297353CC}">
                <c16:uniqueId val="{00000007-3AFD-404A-ACF6-F0ABC82DE753}"/>
              </c:ext>
            </c:extLst>
          </c:dPt>
          <c:dPt>
            <c:idx val="533"/>
            <c:marker>
              <c:symbol val="none"/>
            </c:marker>
            <c:bubble3D val="0"/>
            <c:extLst>
              <c:ext xmlns:c16="http://schemas.microsoft.com/office/drawing/2014/chart" uri="{C3380CC4-5D6E-409C-BE32-E72D297353CC}">
                <c16:uniqueId val="{00000008-3AFD-404A-ACF6-F0ABC82DE753}"/>
              </c:ext>
            </c:extLst>
          </c:dPt>
          <c:cat>
            <c:numRef>
              <c:f>Sheet1!$A$2:$A$544</c:f>
              <c:numCache>
                <c:formatCode>m/d/yy</c:formatCode>
                <c:ptCount val="543"/>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45322</c:v>
                </c:pt>
                <c:pt idx="529">
                  <c:v>45351</c:v>
                </c:pt>
                <c:pt idx="530">
                  <c:v>45382</c:v>
                </c:pt>
                <c:pt idx="531">
                  <c:v>45412</c:v>
                </c:pt>
                <c:pt idx="532">
                  <c:v>45443</c:v>
                </c:pt>
                <c:pt idx="533">
                  <c:v>45473</c:v>
                </c:pt>
                <c:pt idx="534">
                  <c:v>45504</c:v>
                </c:pt>
                <c:pt idx="535">
                  <c:v>45535</c:v>
                </c:pt>
                <c:pt idx="536">
                  <c:v>45565</c:v>
                </c:pt>
                <c:pt idx="537">
                  <c:v>45596</c:v>
                </c:pt>
                <c:pt idx="538">
                  <c:v>45626</c:v>
                </c:pt>
                <c:pt idx="539">
                  <c:v>45657</c:v>
                </c:pt>
                <c:pt idx="540">
                  <c:v>45688</c:v>
                </c:pt>
                <c:pt idx="541">
                  <c:v>45716</c:v>
                </c:pt>
                <c:pt idx="542">
                  <c:v>45747</c:v>
                </c:pt>
              </c:numCache>
            </c:numRef>
          </c:cat>
          <c:val>
            <c:numRef>
              <c:f>Sheet1!$C$2:$C$544</c:f>
              <c:numCache>
                <c:formatCode>0.0</c:formatCode>
                <c:ptCount val="543"/>
                <c:pt idx="0">
                  <c:v>9.7100000000000009</c:v>
                </c:pt>
                <c:pt idx="1">
                  <c:v>8.9600000000000009</c:v>
                </c:pt>
                <c:pt idx="2">
                  <c:v>7.5</c:v>
                </c:pt>
                <c:pt idx="3">
                  <c:v>7.68</c:v>
                </c:pt>
                <c:pt idx="4">
                  <c:v>8.6300000000000008</c:v>
                </c:pt>
                <c:pt idx="5">
                  <c:v>8.83</c:v>
                </c:pt>
                <c:pt idx="6">
                  <c:v>9.7799999999999994</c:v>
                </c:pt>
                <c:pt idx="7">
                  <c:v>10.52</c:v>
                </c:pt>
                <c:pt idx="8">
                  <c:v>10.87</c:v>
                </c:pt>
                <c:pt idx="9">
                  <c:v>11.02</c:v>
                </c:pt>
                <c:pt idx="10">
                  <c:v>12.44</c:v>
                </c:pt>
                <c:pt idx="11">
                  <c:v>12.65</c:v>
                </c:pt>
                <c:pt idx="12">
                  <c:v>11.36</c:v>
                </c:pt>
                <c:pt idx="13">
                  <c:v>10.69</c:v>
                </c:pt>
                <c:pt idx="14">
                  <c:v>11.83</c:v>
                </c:pt>
                <c:pt idx="15">
                  <c:v>10.55</c:v>
                </c:pt>
                <c:pt idx="16">
                  <c:v>11.02</c:v>
                </c:pt>
                <c:pt idx="17">
                  <c:v>10.35</c:v>
                </c:pt>
                <c:pt idx="18">
                  <c:v>10.38</c:v>
                </c:pt>
                <c:pt idx="19">
                  <c:v>9.33</c:v>
                </c:pt>
                <c:pt idx="20">
                  <c:v>9.14</c:v>
                </c:pt>
                <c:pt idx="21">
                  <c:v>9.85</c:v>
                </c:pt>
                <c:pt idx="22">
                  <c:v>10.44</c:v>
                </c:pt>
                <c:pt idx="23">
                  <c:v>10.08</c:v>
                </c:pt>
                <c:pt idx="24">
                  <c:v>10.14</c:v>
                </c:pt>
                <c:pt idx="25">
                  <c:v>9.1199999999999992</c:v>
                </c:pt>
                <c:pt idx="26">
                  <c:v>8.23</c:v>
                </c:pt>
                <c:pt idx="27">
                  <c:v>8.7200000000000006</c:v>
                </c:pt>
                <c:pt idx="28">
                  <c:v>8.58</c:v>
                </c:pt>
                <c:pt idx="29">
                  <c:v>8.31</c:v>
                </c:pt>
                <c:pt idx="30">
                  <c:v>9.1999999999999993</c:v>
                </c:pt>
                <c:pt idx="31">
                  <c:v>9.85</c:v>
                </c:pt>
                <c:pt idx="32">
                  <c:v>10.17</c:v>
                </c:pt>
                <c:pt idx="33">
                  <c:v>12.41</c:v>
                </c:pt>
                <c:pt idx="34">
                  <c:v>13.96</c:v>
                </c:pt>
                <c:pt idx="35">
                  <c:v>13.45</c:v>
                </c:pt>
                <c:pt idx="36">
                  <c:v>12.94</c:v>
                </c:pt>
                <c:pt idx="37">
                  <c:v>12.94</c:v>
                </c:pt>
                <c:pt idx="38">
                  <c:v>13.35</c:v>
                </c:pt>
                <c:pt idx="39">
                  <c:v>12.78</c:v>
                </c:pt>
                <c:pt idx="40">
                  <c:v>13.6</c:v>
                </c:pt>
                <c:pt idx="41">
                  <c:v>14.06</c:v>
                </c:pt>
                <c:pt idx="42">
                  <c:v>13.69</c:v>
                </c:pt>
                <c:pt idx="43">
                  <c:v>13.18</c:v>
                </c:pt>
                <c:pt idx="44">
                  <c:v>13.62</c:v>
                </c:pt>
                <c:pt idx="45">
                  <c:v>13.35</c:v>
                </c:pt>
                <c:pt idx="46">
                  <c:v>13.58</c:v>
                </c:pt>
                <c:pt idx="47">
                  <c:v>13.29</c:v>
                </c:pt>
                <c:pt idx="48">
                  <c:v>12.82</c:v>
                </c:pt>
                <c:pt idx="49">
                  <c:v>11.07</c:v>
                </c:pt>
                <c:pt idx="50">
                  <c:v>10.61</c:v>
                </c:pt>
                <c:pt idx="51">
                  <c:v>10.45</c:v>
                </c:pt>
                <c:pt idx="52">
                  <c:v>10.39</c:v>
                </c:pt>
                <c:pt idx="53">
                  <c:v>10.52</c:v>
                </c:pt>
                <c:pt idx="54">
                  <c:v>10.45</c:v>
                </c:pt>
                <c:pt idx="55">
                  <c:v>11.52</c:v>
                </c:pt>
                <c:pt idx="56">
                  <c:v>11.76</c:v>
                </c:pt>
                <c:pt idx="57">
                  <c:v>11.87</c:v>
                </c:pt>
                <c:pt idx="58">
                  <c:v>11.55</c:v>
                </c:pt>
                <c:pt idx="59">
                  <c:v>12.01</c:v>
                </c:pt>
                <c:pt idx="60">
                  <c:v>13.18</c:v>
                </c:pt>
                <c:pt idx="61">
                  <c:v>12.59</c:v>
                </c:pt>
                <c:pt idx="62">
                  <c:v>12.15</c:v>
                </c:pt>
                <c:pt idx="63">
                  <c:v>12.4</c:v>
                </c:pt>
                <c:pt idx="64">
                  <c:v>13.05</c:v>
                </c:pt>
                <c:pt idx="65">
                  <c:v>13.81</c:v>
                </c:pt>
                <c:pt idx="66">
                  <c:v>13.73</c:v>
                </c:pt>
                <c:pt idx="67">
                  <c:v>13.49</c:v>
                </c:pt>
                <c:pt idx="68">
                  <c:v>13.1</c:v>
                </c:pt>
                <c:pt idx="69">
                  <c:v>13.83</c:v>
                </c:pt>
                <c:pt idx="70">
                  <c:v>15.09</c:v>
                </c:pt>
                <c:pt idx="71">
                  <c:v>15.41</c:v>
                </c:pt>
                <c:pt idx="72">
                  <c:v>16.13</c:v>
                </c:pt>
                <c:pt idx="73">
                  <c:v>15.5</c:v>
                </c:pt>
                <c:pt idx="74">
                  <c:v>16.239999999999998</c:v>
                </c:pt>
                <c:pt idx="75">
                  <c:v>16.25</c:v>
                </c:pt>
                <c:pt idx="76">
                  <c:v>17.5</c:v>
                </c:pt>
                <c:pt idx="77">
                  <c:v>18.46</c:v>
                </c:pt>
                <c:pt idx="78">
                  <c:v>16.96</c:v>
                </c:pt>
                <c:pt idx="79">
                  <c:v>17.809999999999999</c:v>
                </c:pt>
                <c:pt idx="80">
                  <c:v>15.88</c:v>
                </c:pt>
                <c:pt idx="81">
                  <c:v>17.079999999999998</c:v>
                </c:pt>
                <c:pt idx="82">
                  <c:v>17.2</c:v>
                </c:pt>
                <c:pt idx="83">
                  <c:v>16.64</c:v>
                </c:pt>
                <c:pt idx="84">
                  <c:v>19.760000000000002</c:v>
                </c:pt>
                <c:pt idx="85">
                  <c:v>18.440000000000001</c:v>
                </c:pt>
                <c:pt idx="86">
                  <c:v>18.27</c:v>
                </c:pt>
                <c:pt idx="87">
                  <c:v>17.8</c:v>
                </c:pt>
                <c:pt idx="88">
                  <c:v>17.71</c:v>
                </c:pt>
                <c:pt idx="89">
                  <c:v>18.29</c:v>
                </c:pt>
                <c:pt idx="90">
                  <c:v>19.05</c:v>
                </c:pt>
                <c:pt idx="91">
                  <c:v>19.309999999999999</c:v>
                </c:pt>
                <c:pt idx="92">
                  <c:v>19.47</c:v>
                </c:pt>
                <c:pt idx="93">
                  <c:v>14.95</c:v>
                </c:pt>
                <c:pt idx="94">
                  <c:v>13.54</c:v>
                </c:pt>
                <c:pt idx="95">
                  <c:v>15</c:v>
                </c:pt>
                <c:pt idx="96">
                  <c:v>14.84</c:v>
                </c:pt>
                <c:pt idx="97">
                  <c:v>14.38</c:v>
                </c:pt>
                <c:pt idx="98">
                  <c:v>13.68</c:v>
                </c:pt>
                <c:pt idx="99">
                  <c:v>13.59</c:v>
                </c:pt>
                <c:pt idx="100">
                  <c:v>13.4</c:v>
                </c:pt>
                <c:pt idx="101">
                  <c:v>13.96</c:v>
                </c:pt>
                <c:pt idx="102">
                  <c:v>13.78</c:v>
                </c:pt>
                <c:pt idx="103">
                  <c:v>13.22</c:v>
                </c:pt>
                <c:pt idx="104">
                  <c:v>13.67</c:v>
                </c:pt>
                <c:pt idx="105">
                  <c:v>14.31</c:v>
                </c:pt>
                <c:pt idx="106">
                  <c:v>13.9</c:v>
                </c:pt>
                <c:pt idx="107">
                  <c:v>13.67</c:v>
                </c:pt>
                <c:pt idx="108">
                  <c:v>14.24</c:v>
                </c:pt>
                <c:pt idx="109">
                  <c:v>13.11</c:v>
                </c:pt>
                <c:pt idx="110">
                  <c:v>13.35</c:v>
                </c:pt>
                <c:pt idx="111">
                  <c:v>13.95</c:v>
                </c:pt>
                <c:pt idx="112">
                  <c:v>14.41</c:v>
                </c:pt>
                <c:pt idx="113">
                  <c:v>14.29</c:v>
                </c:pt>
                <c:pt idx="114">
                  <c:v>16.39</c:v>
                </c:pt>
                <c:pt idx="115">
                  <c:v>15.65</c:v>
                </c:pt>
                <c:pt idx="116">
                  <c:v>16.239999999999998</c:v>
                </c:pt>
                <c:pt idx="117">
                  <c:v>15.98</c:v>
                </c:pt>
                <c:pt idx="118">
                  <c:v>15.61</c:v>
                </c:pt>
                <c:pt idx="119">
                  <c:v>15.76</c:v>
                </c:pt>
                <c:pt idx="120">
                  <c:v>14.79</c:v>
                </c:pt>
                <c:pt idx="121">
                  <c:v>13.93</c:v>
                </c:pt>
                <c:pt idx="122">
                  <c:v>14.05</c:v>
                </c:pt>
                <c:pt idx="123">
                  <c:v>14.25</c:v>
                </c:pt>
                <c:pt idx="124">
                  <c:v>15.51</c:v>
                </c:pt>
                <c:pt idx="125">
                  <c:v>15.68</c:v>
                </c:pt>
                <c:pt idx="126">
                  <c:v>15.35</c:v>
                </c:pt>
                <c:pt idx="127">
                  <c:v>14.03</c:v>
                </c:pt>
                <c:pt idx="128">
                  <c:v>13.4</c:v>
                </c:pt>
                <c:pt idx="129">
                  <c:v>13.11</c:v>
                </c:pt>
                <c:pt idx="130">
                  <c:v>14.09</c:v>
                </c:pt>
                <c:pt idx="131">
                  <c:v>15.11</c:v>
                </c:pt>
                <c:pt idx="132">
                  <c:v>15.62</c:v>
                </c:pt>
                <c:pt idx="133">
                  <c:v>15.36</c:v>
                </c:pt>
                <c:pt idx="134">
                  <c:v>15.22</c:v>
                </c:pt>
                <c:pt idx="135">
                  <c:v>15.75</c:v>
                </c:pt>
                <c:pt idx="136">
                  <c:v>16.3</c:v>
                </c:pt>
                <c:pt idx="137">
                  <c:v>16.13</c:v>
                </c:pt>
                <c:pt idx="138">
                  <c:v>17.39</c:v>
                </c:pt>
                <c:pt idx="139">
                  <c:v>17.47</c:v>
                </c:pt>
                <c:pt idx="140">
                  <c:v>17.010000000000002</c:v>
                </c:pt>
                <c:pt idx="141">
                  <c:v>17.03</c:v>
                </c:pt>
                <c:pt idx="142">
                  <c:v>16.670000000000002</c:v>
                </c:pt>
                <c:pt idx="143">
                  <c:v>18.78</c:v>
                </c:pt>
                <c:pt idx="144">
                  <c:v>19.07</c:v>
                </c:pt>
                <c:pt idx="145">
                  <c:v>18.079999999999998</c:v>
                </c:pt>
                <c:pt idx="146">
                  <c:v>17.23</c:v>
                </c:pt>
                <c:pt idx="147">
                  <c:v>17.329999999999998</c:v>
                </c:pt>
                <c:pt idx="148">
                  <c:v>17.350000000000001</c:v>
                </c:pt>
                <c:pt idx="149">
                  <c:v>16.489999999999998</c:v>
                </c:pt>
                <c:pt idx="150">
                  <c:v>17.63</c:v>
                </c:pt>
                <c:pt idx="151">
                  <c:v>16.79</c:v>
                </c:pt>
                <c:pt idx="152">
                  <c:v>17.89</c:v>
                </c:pt>
                <c:pt idx="153">
                  <c:v>18.27</c:v>
                </c:pt>
                <c:pt idx="154">
                  <c:v>19.04</c:v>
                </c:pt>
                <c:pt idx="155">
                  <c:v>18.829999999999998</c:v>
                </c:pt>
                <c:pt idx="156">
                  <c:v>19.239999999999998</c:v>
                </c:pt>
                <c:pt idx="157">
                  <c:v>16.8</c:v>
                </c:pt>
                <c:pt idx="158">
                  <c:v>16.420000000000002</c:v>
                </c:pt>
                <c:pt idx="159">
                  <c:v>16.41</c:v>
                </c:pt>
                <c:pt idx="160">
                  <c:v>16.8</c:v>
                </c:pt>
                <c:pt idx="161">
                  <c:v>17.04</c:v>
                </c:pt>
                <c:pt idx="162">
                  <c:v>16.39</c:v>
                </c:pt>
                <c:pt idx="163">
                  <c:v>16.84</c:v>
                </c:pt>
                <c:pt idx="164">
                  <c:v>16.809999999999999</c:v>
                </c:pt>
                <c:pt idx="165">
                  <c:v>18.11</c:v>
                </c:pt>
                <c:pt idx="166">
                  <c:v>17.07</c:v>
                </c:pt>
                <c:pt idx="167">
                  <c:v>17.98</c:v>
                </c:pt>
                <c:pt idx="168">
                  <c:v>18.02</c:v>
                </c:pt>
                <c:pt idx="169">
                  <c:v>16.87</c:v>
                </c:pt>
                <c:pt idx="170">
                  <c:v>16.190000000000001</c:v>
                </c:pt>
                <c:pt idx="171">
                  <c:v>16.23</c:v>
                </c:pt>
                <c:pt idx="172">
                  <c:v>16.440000000000001</c:v>
                </c:pt>
                <c:pt idx="173">
                  <c:v>15.75</c:v>
                </c:pt>
                <c:pt idx="174">
                  <c:v>16.12</c:v>
                </c:pt>
                <c:pt idx="175">
                  <c:v>16.84</c:v>
                </c:pt>
                <c:pt idx="176">
                  <c:v>15.97</c:v>
                </c:pt>
                <c:pt idx="177">
                  <c:v>16.46</c:v>
                </c:pt>
                <c:pt idx="178">
                  <c:v>15.86</c:v>
                </c:pt>
                <c:pt idx="179">
                  <c:v>15.91</c:v>
                </c:pt>
                <c:pt idx="180">
                  <c:v>16.75</c:v>
                </c:pt>
                <c:pt idx="181">
                  <c:v>15.28</c:v>
                </c:pt>
                <c:pt idx="182">
                  <c:v>15.56</c:v>
                </c:pt>
                <c:pt idx="183">
                  <c:v>16.64</c:v>
                </c:pt>
                <c:pt idx="184">
                  <c:v>17.100000000000001</c:v>
                </c:pt>
                <c:pt idx="185">
                  <c:v>17.34</c:v>
                </c:pt>
                <c:pt idx="186">
                  <c:v>17.510000000000002</c:v>
                </c:pt>
                <c:pt idx="187">
                  <c:v>17.600000000000001</c:v>
                </c:pt>
                <c:pt idx="188">
                  <c:v>17.829999999999998</c:v>
                </c:pt>
                <c:pt idx="189">
                  <c:v>17.12</c:v>
                </c:pt>
                <c:pt idx="190">
                  <c:v>17.86</c:v>
                </c:pt>
                <c:pt idx="191">
                  <c:v>18.64</c:v>
                </c:pt>
                <c:pt idx="192">
                  <c:v>18.920000000000002</c:v>
                </c:pt>
                <c:pt idx="193">
                  <c:v>17.64</c:v>
                </c:pt>
                <c:pt idx="194">
                  <c:v>17.77</c:v>
                </c:pt>
                <c:pt idx="195">
                  <c:v>18.27</c:v>
                </c:pt>
                <c:pt idx="196">
                  <c:v>18.46</c:v>
                </c:pt>
                <c:pt idx="197">
                  <c:v>18.260000000000002</c:v>
                </c:pt>
                <c:pt idx="198">
                  <c:v>17.440000000000001</c:v>
                </c:pt>
                <c:pt idx="199">
                  <c:v>17.47</c:v>
                </c:pt>
                <c:pt idx="200">
                  <c:v>18.5</c:v>
                </c:pt>
                <c:pt idx="201">
                  <c:v>19.489999999999998</c:v>
                </c:pt>
                <c:pt idx="202">
                  <c:v>19.63</c:v>
                </c:pt>
                <c:pt idx="203">
                  <c:v>19.23</c:v>
                </c:pt>
                <c:pt idx="204">
                  <c:v>19.600000000000001</c:v>
                </c:pt>
                <c:pt idx="205">
                  <c:v>17.23</c:v>
                </c:pt>
                <c:pt idx="206">
                  <c:v>17.88</c:v>
                </c:pt>
                <c:pt idx="207">
                  <c:v>18</c:v>
                </c:pt>
                <c:pt idx="208">
                  <c:v>18.52</c:v>
                </c:pt>
                <c:pt idx="209">
                  <c:v>20.51</c:v>
                </c:pt>
                <c:pt idx="210">
                  <c:v>21.29</c:v>
                </c:pt>
                <c:pt idx="211">
                  <c:v>20.28</c:v>
                </c:pt>
                <c:pt idx="212">
                  <c:v>22.01</c:v>
                </c:pt>
                <c:pt idx="213">
                  <c:v>20.49</c:v>
                </c:pt>
                <c:pt idx="214">
                  <c:v>21.11</c:v>
                </c:pt>
                <c:pt idx="215">
                  <c:v>22.08</c:v>
                </c:pt>
                <c:pt idx="216">
                  <c:v>22.58</c:v>
                </c:pt>
                <c:pt idx="217">
                  <c:v>20.65</c:v>
                </c:pt>
                <c:pt idx="218">
                  <c:v>22.21</c:v>
                </c:pt>
                <c:pt idx="219">
                  <c:v>23.57</c:v>
                </c:pt>
                <c:pt idx="220">
                  <c:v>22.59</c:v>
                </c:pt>
                <c:pt idx="221">
                  <c:v>24.72</c:v>
                </c:pt>
                <c:pt idx="222">
                  <c:v>23.11</c:v>
                </c:pt>
                <c:pt idx="223">
                  <c:v>20.54</c:v>
                </c:pt>
                <c:pt idx="224">
                  <c:v>21.27</c:v>
                </c:pt>
                <c:pt idx="225">
                  <c:v>23.09</c:v>
                </c:pt>
                <c:pt idx="226">
                  <c:v>24.41</c:v>
                </c:pt>
                <c:pt idx="227">
                  <c:v>27.61</c:v>
                </c:pt>
                <c:pt idx="228">
                  <c:v>29.25</c:v>
                </c:pt>
                <c:pt idx="229">
                  <c:v>24.19</c:v>
                </c:pt>
                <c:pt idx="230">
                  <c:v>25.93</c:v>
                </c:pt>
                <c:pt idx="231">
                  <c:v>28</c:v>
                </c:pt>
                <c:pt idx="232">
                  <c:v>25.4</c:v>
                </c:pt>
                <c:pt idx="233">
                  <c:v>26.59</c:v>
                </c:pt>
                <c:pt idx="234">
                  <c:v>29.39</c:v>
                </c:pt>
                <c:pt idx="235">
                  <c:v>26.74</c:v>
                </c:pt>
                <c:pt idx="236">
                  <c:v>25</c:v>
                </c:pt>
                <c:pt idx="237">
                  <c:v>28.13</c:v>
                </c:pt>
                <c:pt idx="238">
                  <c:v>28.46</c:v>
                </c:pt>
                <c:pt idx="239">
                  <c:v>29.04</c:v>
                </c:pt>
                <c:pt idx="240">
                  <c:v>28.35</c:v>
                </c:pt>
                <c:pt idx="241">
                  <c:v>26.13</c:v>
                </c:pt>
                <c:pt idx="242">
                  <c:v>26.44</c:v>
                </c:pt>
                <c:pt idx="243">
                  <c:v>25.84</c:v>
                </c:pt>
                <c:pt idx="244">
                  <c:v>26.28</c:v>
                </c:pt>
                <c:pt idx="245">
                  <c:v>28.74</c:v>
                </c:pt>
                <c:pt idx="246">
                  <c:v>29.95</c:v>
                </c:pt>
                <c:pt idx="247">
                  <c:v>31.01</c:v>
                </c:pt>
                <c:pt idx="248">
                  <c:v>31.38</c:v>
                </c:pt>
                <c:pt idx="249">
                  <c:v>29.86</c:v>
                </c:pt>
                <c:pt idx="250">
                  <c:v>28.3</c:v>
                </c:pt>
                <c:pt idx="251">
                  <c:v>32.17</c:v>
                </c:pt>
                <c:pt idx="252">
                  <c:v>29.9</c:v>
                </c:pt>
                <c:pt idx="253">
                  <c:v>24.15</c:v>
                </c:pt>
                <c:pt idx="254">
                  <c:v>23.73</c:v>
                </c:pt>
                <c:pt idx="255">
                  <c:v>25.83</c:v>
                </c:pt>
                <c:pt idx="256">
                  <c:v>25.61</c:v>
                </c:pt>
                <c:pt idx="257">
                  <c:v>25.08</c:v>
                </c:pt>
                <c:pt idx="258">
                  <c:v>25.38</c:v>
                </c:pt>
                <c:pt idx="259">
                  <c:v>25</c:v>
                </c:pt>
                <c:pt idx="260">
                  <c:v>23.08</c:v>
                </c:pt>
                <c:pt idx="261">
                  <c:v>25.64</c:v>
                </c:pt>
                <c:pt idx="262">
                  <c:v>27.07</c:v>
                </c:pt>
                <c:pt idx="263">
                  <c:v>27.75</c:v>
                </c:pt>
                <c:pt idx="264">
                  <c:v>27.5</c:v>
                </c:pt>
                <c:pt idx="265">
                  <c:v>26.55</c:v>
                </c:pt>
                <c:pt idx="266">
                  <c:v>26.71</c:v>
                </c:pt>
                <c:pt idx="267">
                  <c:v>26.75</c:v>
                </c:pt>
                <c:pt idx="268">
                  <c:v>25.61</c:v>
                </c:pt>
                <c:pt idx="269">
                  <c:v>23.18</c:v>
                </c:pt>
                <c:pt idx="270">
                  <c:v>21.25</c:v>
                </c:pt>
                <c:pt idx="271">
                  <c:v>23.29</c:v>
                </c:pt>
                <c:pt idx="272">
                  <c:v>21.22</c:v>
                </c:pt>
                <c:pt idx="273">
                  <c:v>23.7</c:v>
                </c:pt>
                <c:pt idx="274">
                  <c:v>24.59</c:v>
                </c:pt>
                <c:pt idx="275">
                  <c:v>23.48</c:v>
                </c:pt>
                <c:pt idx="276">
                  <c:v>21.07</c:v>
                </c:pt>
                <c:pt idx="277">
                  <c:v>19.34</c:v>
                </c:pt>
                <c:pt idx="278">
                  <c:v>19.989999999999998</c:v>
                </c:pt>
                <c:pt idx="279">
                  <c:v>21.48</c:v>
                </c:pt>
                <c:pt idx="280">
                  <c:v>22.59</c:v>
                </c:pt>
                <c:pt idx="281">
                  <c:v>22.98</c:v>
                </c:pt>
                <c:pt idx="282">
                  <c:v>23.37</c:v>
                </c:pt>
                <c:pt idx="283">
                  <c:v>23.71</c:v>
                </c:pt>
                <c:pt idx="284">
                  <c:v>23.76</c:v>
                </c:pt>
                <c:pt idx="285">
                  <c:v>24.25</c:v>
                </c:pt>
                <c:pt idx="286">
                  <c:v>23.63</c:v>
                </c:pt>
                <c:pt idx="287">
                  <c:v>24.65</c:v>
                </c:pt>
                <c:pt idx="288">
                  <c:v>25.16</c:v>
                </c:pt>
                <c:pt idx="289">
                  <c:v>23.52</c:v>
                </c:pt>
                <c:pt idx="290">
                  <c:v>23.41</c:v>
                </c:pt>
                <c:pt idx="291">
                  <c:v>23.31</c:v>
                </c:pt>
                <c:pt idx="292">
                  <c:v>23.16</c:v>
                </c:pt>
                <c:pt idx="293">
                  <c:v>23.42</c:v>
                </c:pt>
                <c:pt idx="294">
                  <c:v>21.79</c:v>
                </c:pt>
                <c:pt idx="295">
                  <c:v>20</c:v>
                </c:pt>
                <c:pt idx="296">
                  <c:v>20.51</c:v>
                </c:pt>
                <c:pt idx="297">
                  <c:v>22.76</c:v>
                </c:pt>
                <c:pt idx="298">
                  <c:v>23.46</c:v>
                </c:pt>
                <c:pt idx="299">
                  <c:v>24.34</c:v>
                </c:pt>
                <c:pt idx="300">
                  <c:v>23.47</c:v>
                </c:pt>
                <c:pt idx="301">
                  <c:v>21.63</c:v>
                </c:pt>
                <c:pt idx="302">
                  <c:v>20.8</c:v>
                </c:pt>
                <c:pt idx="303">
                  <c:v>20.41</c:v>
                </c:pt>
                <c:pt idx="304">
                  <c:v>20.59</c:v>
                </c:pt>
                <c:pt idx="305">
                  <c:v>20.2</c:v>
                </c:pt>
                <c:pt idx="306">
                  <c:v>22.02</c:v>
                </c:pt>
                <c:pt idx="307">
                  <c:v>21.71</c:v>
                </c:pt>
                <c:pt idx="308">
                  <c:v>21.26</c:v>
                </c:pt>
                <c:pt idx="309">
                  <c:v>19.649999999999999</c:v>
                </c:pt>
                <c:pt idx="310">
                  <c:v>20.97</c:v>
                </c:pt>
                <c:pt idx="311">
                  <c:v>21.26</c:v>
                </c:pt>
                <c:pt idx="312">
                  <c:v>22.73</c:v>
                </c:pt>
                <c:pt idx="313">
                  <c:v>20.05</c:v>
                </c:pt>
                <c:pt idx="314">
                  <c:v>20.58</c:v>
                </c:pt>
                <c:pt idx="315">
                  <c:v>20.350000000000001</c:v>
                </c:pt>
                <c:pt idx="316">
                  <c:v>19.440000000000001</c:v>
                </c:pt>
                <c:pt idx="317">
                  <c:v>18.850000000000001</c:v>
                </c:pt>
                <c:pt idx="318">
                  <c:v>19.059999999999999</c:v>
                </c:pt>
                <c:pt idx="319">
                  <c:v>19.34</c:v>
                </c:pt>
                <c:pt idx="320">
                  <c:v>19.52</c:v>
                </c:pt>
                <c:pt idx="321">
                  <c:v>19.809999999999999</c:v>
                </c:pt>
                <c:pt idx="322">
                  <c:v>20.48</c:v>
                </c:pt>
                <c:pt idx="323">
                  <c:v>20.97</c:v>
                </c:pt>
                <c:pt idx="324">
                  <c:v>21.54</c:v>
                </c:pt>
                <c:pt idx="325">
                  <c:v>19.559999999999999</c:v>
                </c:pt>
                <c:pt idx="326">
                  <c:v>19.63</c:v>
                </c:pt>
                <c:pt idx="327">
                  <c:v>20.399999999999999</c:v>
                </c:pt>
                <c:pt idx="328">
                  <c:v>20.61</c:v>
                </c:pt>
                <c:pt idx="329">
                  <c:v>19.760000000000002</c:v>
                </c:pt>
                <c:pt idx="330">
                  <c:v>19.5</c:v>
                </c:pt>
                <c:pt idx="331">
                  <c:v>18.96</c:v>
                </c:pt>
                <c:pt idx="332">
                  <c:v>20.059999999999999</c:v>
                </c:pt>
                <c:pt idx="333">
                  <c:v>20.75</c:v>
                </c:pt>
                <c:pt idx="334">
                  <c:v>20.73</c:v>
                </c:pt>
                <c:pt idx="335">
                  <c:v>20.68</c:v>
                </c:pt>
                <c:pt idx="336">
                  <c:v>18.37</c:v>
                </c:pt>
                <c:pt idx="337">
                  <c:v>16.46</c:v>
                </c:pt>
                <c:pt idx="338">
                  <c:v>16.61</c:v>
                </c:pt>
                <c:pt idx="339">
                  <c:v>17.440000000000001</c:v>
                </c:pt>
                <c:pt idx="340">
                  <c:v>17.600000000000001</c:v>
                </c:pt>
                <c:pt idx="341">
                  <c:v>16.97</c:v>
                </c:pt>
                <c:pt idx="342">
                  <c:v>16.97</c:v>
                </c:pt>
                <c:pt idx="343">
                  <c:v>17.72</c:v>
                </c:pt>
                <c:pt idx="344">
                  <c:v>16.170000000000002</c:v>
                </c:pt>
                <c:pt idx="345">
                  <c:v>14.38</c:v>
                </c:pt>
                <c:pt idx="346">
                  <c:v>14.04</c:v>
                </c:pt>
                <c:pt idx="347">
                  <c:v>14.44</c:v>
                </c:pt>
                <c:pt idx="348">
                  <c:v>14.02</c:v>
                </c:pt>
                <c:pt idx="349">
                  <c:v>12.6</c:v>
                </c:pt>
                <c:pt idx="350">
                  <c:v>14.11</c:v>
                </c:pt>
                <c:pt idx="351">
                  <c:v>15.51</c:v>
                </c:pt>
                <c:pt idx="352">
                  <c:v>15.94</c:v>
                </c:pt>
                <c:pt idx="353">
                  <c:v>16.739999999999998</c:v>
                </c:pt>
                <c:pt idx="354">
                  <c:v>17.95</c:v>
                </c:pt>
                <c:pt idx="355">
                  <c:v>18.899999999999999</c:v>
                </c:pt>
                <c:pt idx="356">
                  <c:v>20.170000000000002</c:v>
                </c:pt>
                <c:pt idx="357">
                  <c:v>19.13</c:v>
                </c:pt>
                <c:pt idx="358">
                  <c:v>18.57</c:v>
                </c:pt>
                <c:pt idx="359">
                  <c:v>19.66</c:v>
                </c:pt>
                <c:pt idx="360">
                  <c:v>18.260000000000002</c:v>
                </c:pt>
                <c:pt idx="361">
                  <c:v>16.61</c:v>
                </c:pt>
                <c:pt idx="362">
                  <c:v>17.38</c:v>
                </c:pt>
                <c:pt idx="363">
                  <c:v>18.57</c:v>
                </c:pt>
                <c:pt idx="364">
                  <c:v>16.03</c:v>
                </c:pt>
                <c:pt idx="365">
                  <c:v>15.49</c:v>
                </c:pt>
                <c:pt idx="366">
                  <c:v>16.670000000000002</c:v>
                </c:pt>
                <c:pt idx="367">
                  <c:v>15.69</c:v>
                </c:pt>
                <c:pt idx="368">
                  <c:v>17.7</c:v>
                </c:pt>
                <c:pt idx="369">
                  <c:v>18.62</c:v>
                </c:pt>
                <c:pt idx="370">
                  <c:v>18.27</c:v>
                </c:pt>
                <c:pt idx="371">
                  <c:v>19.23</c:v>
                </c:pt>
                <c:pt idx="372">
                  <c:v>17.989999999999998</c:v>
                </c:pt>
                <c:pt idx="373">
                  <c:v>17.79</c:v>
                </c:pt>
                <c:pt idx="374">
                  <c:v>17.3</c:v>
                </c:pt>
                <c:pt idx="375">
                  <c:v>18.329999999999998</c:v>
                </c:pt>
                <c:pt idx="376">
                  <c:v>17.760000000000002</c:v>
                </c:pt>
                <c:pt idx="377">
                  <c:v>17.399999999999999</c:v>
                </c:pt>
                <c:pt idx="378">
                  <c:v>17.2</c:v>
                </c:pt>
                <c:pt idx="379">
                  <c:v>15.82</c:v>
                </c:pt>
                <c:pt idx="380">
                  <c:v>15.35</c:v>
                </c:pt>
                <c:pt idx="381">
                  <c:v>17.41</c:v>
                </c:pt>
                <c:pt idx="382">
                  <c:v>17.05</c:v>
                </c:pt>
                <c:pt idx="383">
                  <c:v>17.420000000000002</c:v>
                </c:pt>
                <c:pt idx="384">
                  <c:v>17.88</c:v>
                </c:pt>
                <c:pt idx="385">
                  <c:v>17.579999999999998</c:v>
                </c:pt>
                <c:pt idx="386">
                  <c:v>17.86</c:v>
                </c:pt>
                <c:pt idx="387">
                  <c:v>17.48</c:v>
                </c:pt>
                <c:pt idx="388">
                  <c:v>16.47</c:v>
                </c:pt>
                <c:pt idx="389">
                  <c:v>17.5</c:v>
                </c:pt>
                <c:pt idx="390">
                  <c:v>17.2</c:v>
                </c:pt>
                <c:pt idx="391">
                  <c:v>17.940000000000001</c:v>
                </c:pt>
                <c:pt idx="392">
                  <c:v>18.3</c:v>
                </c:pt>
                <c:pt idx="393">
                  <c:v>17.73</c:v>
                </c:pt>
                <c:pt idx="394">
                  <c:v>18.02</c:v>
                </c:pt>
                <c:pt idx="395">
                  <c:v>18.29</c:v>
                </c:pt>
                <c:pt idx="396">
                  <c:v>19.170000000000002</c:v>
                </c:pt>
                <c:pt idx="397">
                  <c:v>17.86</c:v>
                </c:pt>
                <c:pt idx="398">
                  <c:v>18.66</c:v>
                </c:pt>
                <c:pt idx="399">
                  <c:v>18.47</c:v>
                </c:pt>
                <c:pt idx="400">
                  <c:v>18.850000000000001</c:v>
                </c:pt>
                <c:pt idx="401">
                  <c:v>18.64</c:v>
                </c:pt>
                <c:pt idx="402">
                  <c:v>19.78</c:v>
                </c:pt>
                <c:pt idx="403">
                  <c:v>19.39</c:v>
                </c:pt>
                <c:pt idx="404">
                  <c:v>20.65</c:v>
                </c:pt>
                <c:pt idx="405">
                  <c:v>20.99</c:v>
                </c:pt>
                <c:pt idx="406">
                  <c:v>21.58</c:v>
                </c:pt>
                <c:pt idx="407">
                  <c:v>22.54</c:v>
                </c:pt>
                <c:pt idx="408">
                  <c:v>21.16</c:v>
                </c:pt>
                <c:pt idx="409">
                  <c:v>21.3</c:v>
                </c:pt>
                <c:pt idx="410">
                  <c:v>20.61</c:v>
                </c:pt>
                <c:pt idx="411">
                  <c:v>20.32</c:v>
                </c:pt>
                <c:pt idx="412">
                  <c:v>20.89</c:v>
                </c:pt>
                <c:pt idx="413">
                  <c:v>21.34</c:v>
                </c:pt>
                <c:pt idx="414">
                  <c:v>20.68</c:v>
                </c:pt>
                <c:pt idx="415">
                  <c:v>21.12</c:v>
                </c:pt>
                <c:pt idx="416">
                  <c:v>21.36</c:v>
                </c:pt>
                <c:pt idx="417">
                  <c:v>22.41</c:v>
                </c:pt>
                <c:pt idx="418">
                  <c:v>22.86</c:v>
                </c:pt>
                <c:pt idx="419">
                  <c:v>22.97</c:v>
                </c:pt>
                <c:pt idx="420">
                  <c:v>22.56</c:v>
                </c:pt>
                <c:pt idx="421">
                  <c:v>22.63</c:v>
                </c:pt>
                <c:pt idx="422">
                  <c:v>22.55</c:v>
                </c:pt>
                <c:pt idx="423">
                  <c:v>22.64</c:v>
                </c:pt>
                <c:pt idx="424">
                  <c:v>23.12</c:v>
                </c:pt>
                <c:pt idx="425">
                  <c:v>23.17</c:v>
                </c:pt>
                <c:pt idx="426">
                  <c:v>23.81</c:v>
                </c:pt>
                <c:pt idx="427">
                  <c:v>21.59</c:v>
                </c:pt>
                <c:pt idx="428">
                  <c:v>21.56</c:v>
                </c:pt>
                <c:pt idx="429">
                  <c:v>22.66</c:v>
                </c:pt>
                <c:pt idx="430">
                  <c:v>23.3</c:v>
                </c:pt>
                <c:pt idx="431">
                  <c:v>23.15</c:v>
                </c:pt>
                <c:pt idx="432">
                  <c:v>22.35</c:v>
                </c:pt>
                <c:pt idx="433">
                  <c:v>19.420000000000002</c:v>
                </c:pt>
                <c:pt idx="434">
                  <c:v>21.01</c:v>
                </c:pt>
                <c:pt idx="435">
                  <c:v>21.36</c:v>
                </c:pt>
                <c:pt idx="436">
                  <c:v>21.72</c:v>
                </c:pt>
                <c:pt idx="437">
                  <c:v>21.98</c:v>
                </c:pt>
                <c:pt idx="438">
                  <c:v>22.85</c:v>
                </c:pt>
                <c:pt idx="439">
                  <c:v>22.42</c:v>
                </c:pt>
                <c:pt idx="440">
                  <c:v>22.2</c:v>
                </c:pt>
                <c:pt idx="441">
                  <c:v>21.44</c:v>
                </c:pt>
                <c:pt idx="442">
                  <c:v>22.5</c:v>
                </c:pt>
                <c:pt idx="443">
                  <c:v>21.85</c:v>
                </c:pt>
                <c:pt idx="444">
                  <c:v>22.78</c:v>
                </c:pt>
                <c:pt idx="445">
                  <c:v>21.54</c:v>
                </c:pt>
                <c:pt idx="446">
                  <c:v>21.47</c:v>
                </c:pt>
                <c:pt idx="447">
                  <c:v>22.45</c:v>
                </c:pt>
                <c:pt idx="448">
                  <c:v>23</c:v>
                </c:pt>
                <c:pt idx="449">
                  <c:v>23.16</c:v>
                </c:pt>
                <c:pt idx="450">
                  <c:v>23.5</c:v>
                </c:pt>
                <c:pt idx="451">
                  <c:v>23.6</c:v>
                </c:pt>
                <c:pt idx="452">
                  <c:v>24.43</c:v>
                </c:pt>
                <c:pt idx="453">
                  <c:v>25.09</c:v>
                </c:pt>
                <c:pt idx="454">
                  <c:v>25.7</c:v>
                </c:pt>
                <c:pt idx="455">
                  <c:v>25.64</c:v>
                </c:pt>
                <c:pt idx="456">
                  <c:v>25.77</c:v>
                </c:pt>
                <c:pt idx="457">
                  <c:v>23.46</c:v>
                </c:pt>
                <c:pt idx="458">
                  <c:v>22.8</c:v>
                </c:pt>
                <c:pt idx="459">
                  <c:v>21.97</c:v>
                </c:pt>
                <c:pt idx="460">
                  <c:v>23.01</c:v>
                </c:pt>
                <c:pt idx="461">
                  <c:v>23.75</c:v>
                </c:pt>
                <c:pt idx="462">
                  <c:v>24.14</c:v>
                </c:pt>
                <c:pt idx="463">
                  <c:v>24.61</c:v>
                </c:pt>
                <c:pt idx="464">
                  <c:v>24.78</c:v>
                </c:pt>
                <c:pt idx="465">
                  <c:v>23.99</c:v>
                </c:pt>
                <c:pt idx="466">
                  <c:v>24.24</c:v>
                </c:pt>
                <c:pt idx="467">
                  <c:v>23.55</c:v>
                </c:pt>
                <c:pt idx="468">
                  <c:v>24.15</c:v>
                </c:pt>
                <c:pt idx="469">
                  <c:v>24.53</c:v>
                </c:pt>
                <c:pt idx="470">
                  <c:v>25.05</c:v>
                </c:pt>
                <c:pt idx="471">
                  <c:v>26.25</c:v>
                </c:pt>
                <c:pt idx="472">
                  <c:v>25.54</c:v>
                </c:pt>
                <c:pt idx="473">
                  <c:v>27.08</c:v>
                </c:pt>
                <c:pt idx="474">
                  <c:v>26.58</c:v>
                </c:pt>
                <c:pt idx="475">
                  <c:v>27.41</c:v>
                </c:pt>
                <c:pt idx="476">
                  <c:v>27.02</c:v>
                </c:pt>
                <c:pt idx="477">
                  <c:v>25.71</c:v>
                </c:pt>
                <c:pt idx="478">
                  <c:v>25.78</c:v>
                </c:pt>
                <c:pt idx="479">
                  <c:v>26.38</c:v>
                </c:pt>
                <c:pt idx="480">
                  <c:v>28.13</c:v>
                </c:pt>
                <c:pt idx="481">
                  <c:v>24.39</c:v>
                </c:pt>
                <c:pt idx="482">
                  <c:v>21.32</c:v>
                </c:pt>
                <c:pt idx="483">
                  <c:v>26.67</c:v>
                </c:pt>
                <c:pt idx="484">
                  <c:v>29.95</c:v>
                </c:pt>
                <c:pt idx="485">
                  <c:v>30.44</c:v>
                </c:pt>
                <c:pt idx="486">
                  <c:v>32.119999999999997</c:v>
                </c:pt>
                <c:pt idx="487">
                  <c:v>33.14</c:v>
                </c:pt>
                <c:pt idx="488">
                  <c:v>32.409999999999997</c:v>
                </c:pt>
                <c:pt idx="489">
                  <c:v>32.26</c:v>
                </c:pt>
                <c:pt idx="490">
                  <c:v>35.74</c:v>
                </c:pt>
                <c:pt idx="491">
                  <c:v>37.93</c:v>
                </c:pt>
                <c:pt idx="492">
                  <c:v>35.35</c:v>
                </c:pt>
                <c:pt idx="493">
                  <c:v>32.89</c:v>
                </c:pt>
                <c:pt idx="494">
                  <c:v>33.590000000000003</c:v>
                </c:pt>
                <c:pt idx="495">
                  <c:v>34.61</c:v>
                </c:pt>
                <c:pt idx="496">
                  <c:v>33.94</c:v>
                </c:pt>
                <c:pt idx="497">
                  <c:v>34.79</c:v>
                </c:pt>
                <c:pt idx="498">
                  <c:v>36.56</c:v>
                </c:pt>
                <c:pt idx="499">
                  <c:v>35.69</c:v>
                </c:pt>
                <c:pt idx="500">
                  <c:v>33.979999999999997</c:v>
                </c:pt>
                <c:pt idx="501">
                  <c:v>36.36</c:v>
                </c:pt>
                <c:pt idx="502">
                  <c:v>36.46</c:v>
                </c:pt>
                <c:pt idx="503">
                  <c:v>38.25</c:v>
                </c:pt>
                <c:pt idx="504">
                  <c:v>32.79</c:v>
                </c:pt>
                <c:pt idx="505">
                  <c:v>29.32</c:v>
                </c:pt>
                <c:pt idx="506">
                  <c:v>29.24</c:v>
                </c:pt>
                <c:pt idx="507">
                  <c:v>26.87</c:v>
                </c:pt>
                <c:pt idx="508">
                  <c:v>26.38</c:v>
                </c:pt>
                <c:pt idx="509">
                  <c:v>25.21</c:v>
                </c:pt>
                <c:pt idx="510">
                  <c:v>28.53</c:v>
                </c:pt>
                <c:pt idx="511">
                  <c:v>27.73</c:v>
                </c:pt>
                <c:pt idx="512">
                  <c:v>25.32</c:v>
                </c:pt>
                <c:pt idx="513">
                  <c:v>26.75</c:v>
                </c:pt>
                <c:pt idx="514">
                  <c:v>28.71</c:v>
                </c:pt>
                <c:pt idx="515">
                  <c:v>27.22</c:v>
                </c:pt>
                <c:pt idx="516">
                  <c:v>30.56</c:v>
                </c:pt>
                <c:pt idx="517">
                  <c:v>25.81</c:v>
                </c:pt>
                <c:pt idx="518">
                  <c:v>27.42</c:v>
                </c:pt>
                <c:pt idx="519">
                  <c:v>28.22</c:v>
                </c:pt>
                <c:pt idx="520">
                  <c:v>26.47</c:v>
                </c:pt>
                <c:pt idx="521">
                  <c:v>29.57</c:v>
                </c:pt>
                <c:pt idx="522">
                  <c:v>30.6</c:v>
                </c:pt>
                <c:pt idx="523">
                  <c:v>28.18</c:v>
                </c:pt>
                <c:pt idx="524">
                  <c:v>26.14</c:v>
                </c:pt>
                <c:pt idx="525">
                  <c:v>25.18</c:v>
                </c:pt>
                <c:pt idx="526">
                  <c:v>28.34</c:v>
                </c:pt>
                <c:pt idx="527">
                  <c:v>30.2</c:v>
                </c:pt>
                <c:pt idx="528">
                  <c:v>29.76</c:v>
                </c:pt>
                <c:pt idx="529">
                  <c:v>29.88</c:v>
                </c:pt>
                <c:pt idx="530">
                  <c:v>28.73</c:v>
                </c:pt>
                <c:pt idx="531">
                  <c:v>27.84</c:v>
                </c:pt>
                <c:pt idx="532">
                  <c:v>28.6</c:v>
                </c:pt>
                <c:pt idx="533">
                  <c:v>27.81</c:v>
                </c:pt>
                <c:pt idx="534">
                  <c:v>28.78</c:v>
                </c:pt>
                <c:pt idx="535">
                  <c:v>29.96</c:v>
                </c:pt>
                <c:pt idx="536">
                  <c:v>30.22</c:v>
                </c:pt>
                <c:pt idx="537">
                  <c:v>29.91</c:v>
                </c:pt>
                <c:pt idx="538">
                  <c:v>32.15</c:v>
                </c:pt>
                <c:pt idx="539">
                  <c:v>30.76</c:v>
                </c:pt>
                <c:pt idx="540">
                  <c:v>32.01</c:v>
                </c:pt>
                <c:pt idx="541">
                  <c:v>28.56</c:v>
                </c:pt>
                <c:pt idx="542">
                  <c:v>27.98</c:v>
                </c:pt>
              </c:numCache>
            </c:numRef>
          </c:val>
          <c:smooth val="0"/>
          <c:extLst>
            <c:ext xmlns:c16="http://schemas.microsoft.com/office/drawing/2014/chart" uri="{C3380CC4-5D6E-409C-BE32-E72D297353CC}">
              <c16:uniqueId val="{00000009-3AFD-404A-ACF6-F0ABC82DE753}"/>
            </c:ext>
          </c:extLst>
        </c:ser>
        <c:dLbls>
          <c:showLegendKey val="0"/>
          <c:showVal val="0"/>
          <c:showCatName val="0"/>
          <c:showSerName val="0"/>
          <c:showPercent val="0"/>
          <c:showBubbleSize val="0"/>
        </c:dLbls>
        <c:smooth val="0"/>
        <c:axId val="162342400"/>
        <c:axId val="162344128"/>
      </c:lineChart>
      <c:dateAx>
        <c:axId val="162342400"/>
        <c:scaling>
          <c:orientation val="minMax"/>
          <c:max val="45747"/>
          <c:min val="31048"/>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crossAx val="162344128"/>
        <c:crosses val="autoZero"/>
        <c:auto val="1"/>
        <c:lblOffset val="100"/>
        <c:baseTimeUnit val="months"/>
        <c:majorUnit val="5"/>
        <c:majorTimeUnit val="years"/>
      </c:dateAx>
      <c:valAx>
        <c:axId val="162344128"/>
        <c:scaling>
          <c:orientation val="minMax"/>
          <c:max val="40"/>
        </c:scaling>
        <c:delete val="0"/>
        <c:axPos val="l"/>
        <c:numFmt formatCode="[=40]0&quot;x&quot;;0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10" baseline="0">
                <a:solidFill>
                  <a:schemeClr val="tx1">
                    <a:lumMod val="65000"/>
                    <a:lumOff val="35000"/>
                  </a:schemeClr>
                </a:solidFill>
                <a:latin typeface="+mn-lt"/>
                <a:ea typeface="+mn-ea"/>
                <a:cs typeface="+mn-cs"/>
              </a:defRPr>
            </a:pPr>
            <a:endParaRPr lang="en-US"/>
          </a:p>
        </c:txPr>
        <c:crossAx val="16234240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Date</c:v>
                </c:pt>
              </c:strCache>
            </c:strRef>
          </c:tx>
          <c:spPr>
            <a:ln w="28575" cap="rnd">
              <a:solidFill>
                <a:schemeClr val="accent1"/>
              </a:solidFill>
              <a:round/>
            </a:ln>
            <a:effectLst/>
          </c:spPr>
          <c:marker>
            <c:symbol val="none"/>
          </c:marker>
          <c:cat>
            <c:strRef>
              <c:f>Sheet1!$A$2:$A$20</c:f>
              <c:strCache>
                <c:ptCount val="19"/>
                <c:pt idx="0">
                  <c:v>22' Q1</c:v>
                </c:pt>
                <c:pt idx="1">
                  <c:v>22' Q2</c:v>
                </c:pt>
                <c:pt idx="2">
                  <c:v>22' Q3</c:v>
                </c:pt>
                <c:pt idx="3">
                  <c:v>22' Q4</c:v>
                </c:pt>
                <c:pt idx="4">
                  <c:v>23' Q1</c:v>
                </c:pt>
                <c:pt idx="5">
                  <c:v>23' Q2</c:v>
                </c:pt>
                <c:pt idx="6">
                  <c:v>23' Q3</c:v>
                </c:pt>
                <c:pt idx="7">
                  <c:v>23' Q4</c:v>
                </c:pt>
                <c:pt idx="8">
                  <c:v>24' Q1</c:v>
                </c:pt>
                <c:pt idx="9">
                  <c:v>24' Q2</c:v>
                </c:pt>
                <c:pt idx="10">
                  <c:v>24' Q3</c:v>
                </c:pt>
                <c:pt idx="11">
                  <c:v>24' Q4</c:v>
                </c:pt>
                <c:pt idx="12">
                  <c:v>25' Q1</c:v>
                </c:pt>
                <c:pt idx="13">
                  <c:v>25' Q2</c:v>
                </c:pt>
                <c:pt idx="14">
                  <c:v>25' Q3</c:v>
                </c:pt>
                <c:pt idx="15">
                  <c:v>25' Q4</c:v>
                </c:pt>
                <c:pt idx="16">
                  <c:v>26' Q1</c:v>
                </c:pt>
                <c:pt idx="17">
                  <c:v>26' Q2</c:v>
                </c:pt>
                <c:pt idx="18">
                  <c:v>26' Q3</c:v>
                </c:pt>
              </c:strCache>
            </c:strRef>
          </c:cat>
          <c:val>
            <c:numRef>
              <c:f>Sheet1!$B$2:$B$20</c:f>
              <c:numCache>
                <c:formatCode>General</c:formatCode>
                <c:ptCount val="19"/>
                <c:pt idx="0">
                  <c:v>0</c:v>
                </c:pt>
                <c:pt idx="3">
                  <c:v>0</c:v>
                </c:pt>
                <c:pt idx="7">
                  <c:v>0</c:v>
                </c:pt>
                <c:pt idx="12">
                  <c:v>0</c:v>
                </c:pt>
                <c:pt idx="15">
                  <c:v>0</c:v>
                </c:pt>
                <c:pt idx="18">
                  <c:v>0</c:v>
                </c:pt>
              </c:numCache>
            </c:numRef>
          </c:val>
          <c:smooth val="0"/>
          <c:extLst>
            <c:ext xmlns:c16="http://schemas.microsoft.com/office/drawing/2014/chart" uri="{C3380CC4-5D6E-409C-BE32-E72D297353CC}">
              <c16:uniqueId val="{00000000-672C-E847-A7B2-40D00AC7A471}"/>
            </c:ext>
          </c:extLst>
        </c:ser>
        <c:ser>
          <c:idx val="1"/>
          <c:order val="1"/>
          <c:tx>
            <c:strRef>
              <c:f>Sheet1!$C$1</c:f>
              <c:strCache>
                <c:ptCount val="1"/>
                <c:pt idx="0">
                  <c:v>Magnificent  7 Earnings Growth YoY (%)</c:v>
                </c:pt>
              </c:strCache>
            </c:strRef>
          </c:tx>
          <c:spPr>
            <a:ln w="22225" cap="rnd">
              <a:solidFill>
                <a:srgbClr val="063C32"/>
              </a:solidFill>
              <a:round/>
            </a:ln>
            <a:effectLst/>
          </c:spPr>
          <c:marker>
            <c:symbol val="none"/>
          </c:marker>
          <c:cat>
            <c:strRef>
              <c:f>Sheet1!$A$2:$A$20</c:f>
              <c:strCache>
                <c:ptCount val="19"/>
                <c:pt idx="0">
                  <c:v>22' Q1</c:v>
                </c:pt>
                <c:pt idx="1">
                  <c:v>22' Q2</c:v>
                </c:pt>
                <c:pt idx="2">
                  <c:v>22' Q3</c:v>
                </c:pt>
                <c:pt idx="3">
                  <c:v>22' Q4</c:v>
                </c:pt>
                <c:pt idx="4">
                  <c:v>23' Q1</c:v>
                </c:pt>
                <c:pt idx="5">
                  <c:v>23' Q2</c:v>
                </c:pt>
                <c:pt idx="6">
                  <c:v>23' Q3</c:v>
                </c:pt>
                <c:pt idx="7">
                  <c:v>23' Q4</c:v>
                </c:pt>
                <c:pt idx="8">
                  <c:v>24' Q1</c:v>
                </c:pt>
                <c:pt idx="9">
                  <c:v>24' Q2</c:v>
                </c:pt>
                <c:pt idx="10">
                  <c:v>24' Q3</c:v>
                </c:pt>
                <c:pt idx="11">
                  <c:v>24' Q4</c:v>
                </c:pt>
                <c:pt idx="12">
                  <c:v>25' Q1</c:v>
                </c:pt>
                <c:pt idx="13">
                  <c:v>25' Q2</c:v>
                </c:pt>
                <c:pt idx="14">
                  <c:v>25' Q3</c:v>
                </c:pt>
                <c:pt idx="15">
                  <c:v>25' Q4</c:v>
                </c:pt>
                <c:pt idx="16">
                  <c:v>26' Q1</c:v>
                </c:pt>
                <c:pt idx="17">
                  <c:v>26' Q2</c:v>
                </c:pt>
                <c:pt idx="18">
                  <c:v>26' Q3</c:v>
                </c:pt>
              </c:strCache>
            </c:strRef>
          </c:cat>
          <c:val>
            <c:numRef>
              <c:f>Sheet1!$C$2:$C$20</c:f>
              <c:numCache>
                <c:formatCode>General</c:formatCode>
                <c:ptCount val="19"/>
                <c:pt idx="0">
                  <c:v>-3.8699735999999998</c:v>
                </c:pt>
                <c:pt idx="1">
                  <c:v>-19.364175199999998</c:v>
                </c:pt>
                <c:pt idx="2">
                  <c:v>-17.573369499999998</c:v>
                </c:pt>
                <c:pt idx="3">
                  <c:v>-22.094580499999999</c:v>
                </c:pt>
                <c:pt idx="4">
                  <c:v>-2.9021336</c:v>
                </c:pt>
                <c:pt idx="5">
                  <c:v>29.361662199999998</c:v>
                </c:pt>
                <c:pt idx="6">
                  <c:v>54.569509500000002</c:v>
                </c:pt>
                <c:pt idx="7">
                  <c:v>56.831672499999996</c:v>
                </c:pt>
                <c:pt idx="8">
                  <c:v>50.7250789</c:v>
                </c:pt>
                <c:pt idx="9">
                  <c:v>36.118709299999999</c:v>
                </c:pt>
                <c:pt idx="10">
                  <c:v>31.268612899999997</c:v>
                </c:pt>
                <c:pt idx="11">
                  <c:v>30.558314800000002</c:v>
                </c:pt>
                <c:pt idx="12">
                  <c:v>16.2431375</c:v>
                </c:pt>
                <c:pt idx="13">
                  <c:v>18.878930099999998</c:v>
                </c:pt>
                <c:pt idx="14">
                  <c:v>13.713915300000002</c:v>
                </c:pt>
                <c:pt idx="15">
                  <c:v>15.244054400000001</c:v>
                </c:pt>
                <c:pt idx="16">
                  <c:v>20.7149006</c:v>
                </c:pt>
                <c:pt idx="17">
                  <c:v>18.735040699999999</c:v>
                </c:pt>
                <c:pt idx="18">
                  <c:v>16.1763808</c:v>
                </c:pt>
              </c:numCache>
            </c:numRef>
          </c:val>
          <c:smooth val="0"/>
          <c:extLst>
            <c:ext xmlns:c16="http://schemas.microsoft.com/office/drawing/2014/chart" uri="{C3380CC4-5D6E-409C-BE32-E72D297353CC}">
              <c16:uniqueId val="{00000001-672C-E847-A7B2-40D00AC7A471}"/>
            </c:ext>
          </c:extLst>
        </c:ser>
        <c:ser>
          <c:idx val="2"/>
          <c:order val="2"/>
          <c:tx>
            <c:strRef>
              <c:f>Sheet1!$D$1</c:f>
              <c:strCache>
                <c:ptCount val="1"/>
                <c:pt idx="0">
                  <c:v>S&amp;P 500 ex Magnificent 7 Earnings Growth YoY (%)</c:v>
                </c:pt>
              </c:strCache>
            </c:strRef>
          </c:tx>
          <c:spPr>
            <a:ln w="22225" cap="rnd">
              <a:solidFill>
                <a:srgbClr val="1CA09E"/>
              </a:solidFill>
              <a:round/>
            </a:ln>
            <a:effectLst/>
          </c:spPr>
          <c:marker>
            <c:symbol val="none"/>
          </c:marker>
          <c:cat>
            <c:strRef>
              <c:f>Sheet1!$A$2:$A$20</c:f>
              <c:strCache>
                <c:ptCount val="19"/>
                <c:pt idx="0">
                  <c:v>22' Q1</c:v>
                </c:pt>
                <c:pt idx="1">
                  <c:v>22' Q2</c:v>
                </c:pt>
                <c:pt idx="2">
                  <c:v>22' Q3</c:v>
                </c:pt>
                <c:pt idx="3">
                  <c:v>22' Q4</c:v>
                </c:pt>
                <c:pt idx="4">
                  <c:v>23' Q1</c:v>
                </c:pt>
                <c:pt idx="5">
                  <c:v>23' Q2</c:v>
                </c:pt>
                <c:pt idx="6">
                  <c:v>23' Q3</c:v>
                </c:pt>
                <c:pt idx="7">
                  <c:v>23' Q4</c:v>
                </c:pt>
                <c:pt idx="8">
                  <c:v>24' Q1</c:v>
                </c:pt>
                <c:pt idx="9">
                  <c:v>24' Q2</c:v>
                </c:pt>
                <c:pt idx="10">
                  <c:v>24' Q3</c:v>
                </c:pt>
                <c:pt idx="11">
                  <c:v>24' Q4</c:v>
                </c:pt>
                <c:pt idx="12">
                  <c:v>25' Q1</c:v>
                </c:pt>
                <c:pt idx="13">
                  <c:v>25' Q2</c:v>
                </c:pt>
                <c:pt idx="14">
                  <c:v>25' Q3</c:v>
                </c:pt>
                <c:pt idx="15">
                  <c:v>25' Q4</c:v>
                </c:pt>
                <c:pt idx="16">
                  <c:v>26' Q1</c:v>
                </c:pt>
                <c:pt idx="17">
                  <c:v>26' Q2</c:v>
                </c:pt>
                <c:pt idx="18">
                  <c:v>26' Q3</c:v>
                </c:pt>
              </c:strCache>
            </c:strRef>
          </c:cat>
          <c:val>
            <c:numRef>
              <c:f>Sheet1!$D$2:$D$20</c:f>
              <c:numCache>
                <c:formatCode>General</c:formatCode>
                <c:ptCount val="19"/>
                <c:pt idx="0">
                  <c:v>12.546579399999999</c:v>
                </c:pt>
                <c:pt idx="1">
                  <c:v>12.283447799999999</c:v>
                </c:pt>
                <c:pt idx="2">
                  <c:v>7.0356622999999994</c:v>
                </c:pt>
                <c:pt idx="3">
                  <c:v>1.9588564999999998</c:v>
                </c:pt>
                <c:pt idx="4">
                  <c:v>-2.9542990000000002</c:v>
                </c:pt>
                <c:pt idx="5">
                  <c:v>-10.6212131</c:v>
                </c:pt>
                <c:pt idx="6">
                  <c:v>-3.3946261</c:v>
                </c:pt>
                <c:pt idx="7">
                  <c:v>-1.6555157</c:v>
                </c:pt>
                <c:pt idx="8">
                  <c:v>-0.87624559999999996</c:v>
                </c:pt>
                <c:pt idx="9">
                  <c:v>9.0843706999999991</c:v>
                </c:pt>
                <c:pt idx="10">
                  <c:v>3.6873754999999999</c:v>
                </c:pt>
                <c:pt idx="11">
                  <c:v>9.6225427999999997</c:v>
                </c:pt>
                <c:pt idx="12">
                  <c:v>5.2961308999999996</c:v>
                </c:pt>
                <c:pt idx="13">
                  <c:v>5.0946216</c:v>
                </c:pt>
                <c:pt idx="14">
                  <c:v>11.4920107</c:v>
                </c:pt>
                <c:pt idx="15">
                  <c:v>10.3447335</c:v>
                </c:pt>
                <c:pt idx="16">
                  <c:v>16.744831099999999</c:v>
                </c:pt>
                <c:pt idx="17">
                  <c:v>13.100231000000001</c:v>
                </c:pt>
                <c:pt idx="18">
                  <c:v>12.077480100000001</c:v>
                </c:pt>
              </c:numCache>
            </c:numRef>
          </c:val>
          <c:smooth val="0"/>
          <c:extLst>
            <c:ext xmlns:c16="http://schemas.microsoft.com/office/drawing/2014/chart" uri="{C3380CC4-5D6E-409C-BE32-E72D297353CC}">
              <c16:uniqueId val="{00000002-672C-E847-A7B2-40D00AC7A471}"/>
            </c:ext>
          </c:extLst>
        </c:ser>
        <c:dLbls>
          <c:showLegendKey val="0"/>
          <c:showVal val="0"/>
          <c:showCatName val="0"/>
          <c:showSerName val="0"/>
          <c:showPercent val="0"/>
          <c:showBubbleSize val="0"/>
        </c:dLbls>
        <c:smooth val="0"/>
        <c:axId val="327115568"/>
        <c:axId val="327117280"/>
      </c:lineChart>
      <c:catAx>
        <c:axId val="327115568"/>
        <c:scaling>
          <c:orientation val="minMax"/>
        </c:scaling>
        <c:delete val="1"/>
        <c:axPos val="b"/>
        <c:numFmt formatCode="General" sourceLinked="1"/>
        <c:majorTickMark val="none"/>
        <c:minorTickMark val="none"/>
        <c:tickLblPos val="nextTo"/>
        <c:crossAx val="327117280"/>
        <c:crosses val="autoZero"/>
        <c:auto val="0"/>
        <c:lblAlgn val="ctr"/>
        <c:lblOffset val="100"/>
        <c:noMultiLvlLbl val="0"/>
      </c:catAx>
      <c:valAx>
        <c:axId val="327117280"/>
        <c:scaling>
          <c:orientation val="minMax"/>
          <c:max val="60"/>
          <c:min val="-4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11556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82232563142272E-2"/>
          <c:y val="5.0522475449404108E-2"/>
          <c:w val="0.93916942410767001"/>
          <c:h val="0.85293366691909822"/>
        </c:manualLayout>
      </c:layout>
      <c:lineChart>
        <c:grouping val="standard"/>
        <c:varyColors val="0"/>
        <c:ser>
          <c:idx val="0"/>
          <c:order val="0"/>
          <c:tx>
            <c:strRef>
              <c:f>Sheet1!$B$1</c:f>
              <c:strCache>
                <c:ptCount val="1"/>
                <c:pt idx="0">
                  <c:v>Series 1</c:v>
                </c:pt>
              </c:strCache>
            </c:strRef>
          </c:tx>
          <c:spPr>
            <a:ln w="19050" cap="rnd">
              <a:solidFill>
                <a:schemeClr val="bg2">
                  <a:lumMod val="75000"/>
                </a:schemeClr>
              </a:solidFill>
              <a:round/>
            </a:ln>
            <a:effectLst/>
          </c:spPr>
          <c:marker>
            <c:symbol val="none"/>
          </c:marker>
          <c:cat>
            <c:numRef>
              <c:f>Sheet1!$A$2:$A$185</c:f>
              <c:numCache>
                <c:formatCode>yyyy\-mm\-dd</c:formatCode>
                <c:ptCount val="184"/>
                <c:pt idx="0">
                  <c:v>29221</c:v>
                </c:pt>
                <c:pt idx="1">
                  <c:v>29312</c:v>
                </c:pt>
                <c:pt idx="2">
                  <c:v>29403</c:v>
                </c:pt>
                <c:pt idx="3">
                  <c:v>29495</c:v>
                </c:pt>
                <c:pt idx="4">
                  <c:v>29587</c:v>
                </c:pt>
                <c:pt idx="5">
                  <c:v>29677</c:v>
                </c:pt>
                <c:pt idx="6">
                  <c:v>29768</c:v>
                </c:pt>
                <c:pt idx="7">
                  <c:v>29860</c:v>
                </c:pt>
                <c:pt idx="8">
                  <c:v>29952</c:v>
                </c:pt>
                <c:pt idx="9">
                  <c:v>30042</c:v>
                </c:pt>
                <c:pt idx="10">
                  <c:v>30133</c:v>
                </c:pt>
                <c:pt idx="11">
                  <c:v>30225</c:v>
                </c:pt>
                <c:pt idx="12">
                  <c:v>30317</c:v>
                </c:pt>
                <c:pt idx="13">
                  <c:v>30407</c:v>
                </c:pt>
                <c:pt idx="14">
                  <c:v>30498</c:v>
                </c:pt>
                <c:pt idx="15">
                  <c:v>30590</c:v>
                </c:pt>
                <c:pt idx="16">
                  <c:v>30682</c:v>
                </c:pt>
                <c:pt idx="17">
                  <c:v>30773</c:v>
                </c:pt>
                <c:pt idx="18">
                  <c:v>30864</c:v>
                </c:pt>
                <c:pt idx="19">
                  <c:v>30956</c:v>
                </c:pt>
                <c:pt idx="20">
                  <c:v>31048</c:v>
                </c:pt>
                <c:pt idx="21">
                  <c:v>31138</c:v>
                </c:pt>
                <c:pt idx="22">
                  <c:v>31229</c:v>
                </c:pt>
                <c:pt idx="23">
                  <c:v>31321</c:v>
                </c:pt>
                <c:pt idx="24">
                  <c:v>31413</c:v>
                </c:pt>
                <c:pt idx="25">
                  <c:v>31503</c:v>
                </c:pt>
                <c:pt idx="26">
                  <c:v>31594</c:v>
                </c:pt>
                <c:pt idx="27">
                  <c:v>31686</c:v>
                </c:pt>
                <c:pt idx="28">
                  <c:v>31778</c:v>
                </c:pt>
                <c:pt idx="29">
                  <c:v>31868</c:v>
                </c:pt>
                <c:pt idx="30">
                  <c:v>31959</c:v>
                </c:pt>
                <c:pt idx="31">
                  <c:v>32051</c:v>
                </c:pt>
                <c:pt idx="32">
                  <c:v>32143</c:v>
                </c:pt>
                <c:pt idx="33">
                  <c:v>32234</c:v>
                </c:pt>
                <c:pt idx="34">
                  <c:v>32325</c:v>
                </c:pt>
                <c:pt idx="35">
                  <c:v>32417</c:v>
                </c:pt>
                <c:pt idx="36">
                  <c:v>32509</c:v>
                </c:pt>
                <c:pt idx="37">
                  <c:v>32599</c:v>
                </c:pt>
                <c:pt idx="38">
                  <c:v>32690</c:v>
                </c:pt>
                <c:pt idx="39">
                  <c:v>32782</c:v>
                </c:pt>
                <c:pt idx="40">
                  <c:v>32874</c:v>
                </c:pt>
                <c:pt idx="41">
                  <c:v>32964</c:v>
                </c:pt>
                <c:pt idx="42">
                  <c:v>33055</c:v>
                </c:pt>
                <c:pt idx="43">
                  <c:v>33147</c:v>
                </c:pt>
                <c:pt idx="44">
                  <c:v>33239</c:v>
                </c:pt>
                <c:pt idx="45">
                  <c:v>33329</c:v>
                </c:pt>
                <c:pt idx="46">
                  <c:v>33420</c:v>
                </c:pt>
                <c:pt idx="47">
                  <c:v>33512</c:v>
                </c:pt>
                <c:pt idx="48">
                  <c:v>33604</c:v>
                </c:pt>
                <c:pt idx="49">
                  <c:v>33695</c:v>
                </c:pt>
                <c:pt idx="50">
                  <c:v>33786</c:v>
                </c:pt>
                <c:pt idx="51">
                  <c:v>33878</c:v>
                </c:pt>
                <c:pt idx="52">
                  <c:v>33970</c:v>
                </c:pt>
                <c:pt idx="53">
                  <c:v>34060</c:v>
                </c:pt>
                <c:pt idx="54">
                  <c:v>34151</c:v>
                </c:pt>
                <c:pt idx="55">
                  <c:v>34243</c:v>
                </c:pt>
                <c:pt idx="56">
                  <c:v>34335</c:v>
                </c:pt>
                <c:pt idx="57">
                  <c:v>34425</c:v>
                </c:pt>
                <c:pt idx="58">
                  <c:v>34516</c:v>
                </c:pt>
                <c:pt idx="59">
                  <c:v>34608</c:v>
                </c:pt>
                <c:pt idx="60">
                  <c:v>34700</c:v>
                </c:pt>
                <c:pt idx="61">
                  <c:v>34790</c:v>
                </c:pt>
                <c:pt idx="62">
                  <c:v>34881</c:v>
                </c:pt>
                <c:pt idx="63">
                  <c:v>34973</c:v>
                </c:pt>
                <c:pt idx="64">
                  <c:v>35065</c:v>
                </c:pt>
                <c:pt idx="65">
                  <c:v>35156</c:v>
                </c:pt>
                <c:pt idx="66">
                  <c:v>35247</c:v>
                </c:pt>
                <c:pt idx="67">
                  <c:v>35339</c:v>
                </c:pt>
                <c:pt idx="68">
                  <c:v>35431</c:v>
                </c:pt>
                <c:pt idx="69">
                  <c:v>35521</c:v>
                </c:pt>
                <c:pt idx="70">
                  <c:v>35612</c:v>
                </c:pt>
                <c:pt idx="71">
                  <c:v>35704</c:v>
                </c:pt>
                <c:pt idx="72">
                  <c:v>35796</c:v>
                </c:pt>
                <c:pt idx="73">
                  <c:v>35886</c:v>
                </c:pt>
                <c:pt idx="74">
                  <c:v>35977</c:v>
                </c:pt>
                <c:pt idx="75">
                  <c:v>36069</c:v>
                </c:pt>
                <c:pt idx="76">
                  <c:v>36161</c:v>
                </c:pt>
                <c:pt idx="77">
                  <c:v>36251</c:v>
                </c:pt>
                <c:pt idx="78">
                  <c:v>36342</c:v>
                </c:pt>
                <c:pt idx="79">
                  <c:v>36434</c:v>
                </c:pt>
                <c:pt idx="80">
                  <c:v>36526</c:v>
                </c:pt>
                <c:pt idx="81">
                  <c:v>36617</c:v>
                </c:pt>
                <c:pt idx="82">
                  <c:v>36708</c:v>
                </c:pt>
                <c:pt idx="83">
                  <c:v>36800</c:v>
                </c:pt>
                <c:pt idx="84">
                  <c:v>36892</c:v>
                </c:pt>
                <c:pt idx="85">
                  <c:v>36982</c:v>
                </c:pt>
                <c:pt idx="86">
                  <c:v>37073</c:v>
                </c:pt>
                <c:pt idx="87">
                  <c:v>37165</c:v>
                </c:pt>
                <c:pt idx="88">
                  <c:v>37257</c:v>
                </c:pt>
                <c:pt idx="89">
                  <c:v>37347</c:v>
                </c:pt>
                <c:pt idx="90">
                  <c:v>37438</c:v>
                </c:pt>
                <c:pt idx="91">
                  <c:v>37530</c:v>
                </c:pt>
                <c:pt idx="92">
                  <c:v>37622</c:v>
                </c:pt>
                <c:pt idx="93">
                  <c:v>37712</c:v>
                </c:pt>
                <c:pt idx="94">
                  <c:v>37803</c:v>
                </c:pt>
                <c:pt idx="95">
                  <c:v>37895</c:v>
                </c:pt>
                <c:pt idx="96">
                  <c:v>37987</c:v>
                </c:pt>
                <c:pt idx="97">
                  <c:v>38078</c:v>
                </c:pt>
                <c:pt idx="98">
                  <c:v>38169</c:v>
                </c:pt>
                <c:pt idx="99">
                  <c:v>38261</c:v>
                </c:pt>
                <c:pt idx="100">
                  <c:v>38353</c:v>
                </c:pt>
                <c:pt idx="101">
                  <c:v>38443</c:v>
                </c:pt>
                <c:pt idx="102">
                  <c:v>38534</c:v>
                </c:pt>
                <c:pt idx="103">
                  <c:v>38626</c:v>
                </c:pt>
                <c:pt idx="104">
                  <c:v>38718</c:v>
                </c:pt>
                <c:pt idx="105">
                  <c:v>38808</c:v>
                </c:pt>
                <c:pt idx="106">
                  <c:v>38899</c:v>
                </c:pt>
                <c:pt idx="107">
                  <c:v>38991</c:v>
                </c:pt>
                <c:pt idx="108">
                  <c:v>39083</c:v>
                </c:pt>
                <c:pt idx="109">
                  <c:v>39173</c:v>
                </c:pt>
                <c:pt idx="110">
                  <c:v>39264</c:v>
                </c:pt>
                <c:pt idx="111">
                  <c:v>39356</c:v>
                </c:pt>
                <c:pt idx="112">
                  <c:v>39448</c:v>
                </c:pt>
                <c:pt idx="113">
                  <c:v>39539</c:v>
                </c:pt>
                <c:pt idx="114">
                  <c:v>39630</c:v>
                </c:pt>
                <c:pt idx="115">
                  <c:v>39722</c:v>
                </c:pt>
                <c:pt idx="116">
                  <c:v>39814</c:v>
                </c:pt>
                <c:pt idx="117">
                  <c:v>39904</c:v>
                </c:pt>
                <c:pt idx="118">
                  <c:v>39995</c:v>
                </c:pt>
                <c:pt idx="119">
                  <c:v>40087</c:v>
                </c:pt>
                <c:pt idx="120">
                  <c:v>40179</c:v>
                </c:pt>
                <c:pt idx="121">
                  <c:v>40269</c:v>
                </c:pt>
                <c:pt idx="122">
                  <c:v>40360</c:v>
                </c:pt>
                <c:pt idx="123">
                  <c:v>40452</c:v>
                </c:pt>
                <c:pt idx="124">
                  <c:v>40544</c:v>
                </c:pt>
                <c:pt idx="125">
                  <c:v>40634</c:v>
                </c:pt>
                <c:pt idx="126">
                  <c:v>40725</c:v>
                </c:pt>
                <c:pt idx="127">
                  <c:v>40817</c:v>
                </c:pt>
                <c:pt idx="128">
                  <c:v>40909</c:v>
                </c:pt>
                <c:pt idx="129">
                  <c:v>41000</c:v>
                </c:pt>
                <c:pt idx="130">
                  <c:v>41091</c:v>
                </c:pt>
                <c:pt idx="131">
                  <c:v>41183</c:v>
                </c:pt>
                <c:pt idx="132">
                  <c:v>41275</c:v>
                </c:pt>
                <c:pt idx="133">
                  <c:v>41365</c:v>
                </c:pt>
                <c:pt idx="134">
                  <c:v>41456</c:v>
                </c:pt>
                <c:pt idx="135">
                  <c:v>41548</c:v>
                </c:pt>
                <c:pt idx="136">
                  <c:v>41640</c:v>
                </c:pt>
                <c:pt idx="137">
                  <c:v>41730</c:v>
                </c:pt>
                <c:pt idx="138">
                  <c:v>41821</c:v>
                </c:pt>
                <c:pt idx="139">
                  <c:v>41913</c:v>
                </c:pt>
                <c:pt idx="140">
                  <c:v>42005</c:v>
                </c:pt>
                <c:pt idx="141">
                  <c:v>42095</c:v>
                </c:pt>
                <c:pt idx="142">
                  <c:v>42186</c:v>
                </c:pt>
                <c:pt idx="143">
                  <c:v>42278</c:v>
                </c:pt>
                <c:pt idx="144">
                  <c:v>42370</c:v>
                </c:pt>
                <c:pt idx="145">
                  <c:v>42461</c:v>
                </c:pt>
                <c:pt idx="146">
                  <c:v>42552</c:v>
                </c:pt>
                <c:pt idx="147">
                  <c:v>42644</c:v>
                </c:pt>
                <c:pt idx="148">
                  <c:v>42736</c:v>
                </c:pt>
                <c:pt idx="149">
                  <c:v>42826</c:v>
                </c:pt>
                <c:pt idx="150">
                  <c:v>42917</c:v>
                </c:pt>
                <c:pt idx="151">
                  <c:v>43009</c:v>
                </c:pt>
                <c:pt idx="152">
                  <c:v>43101</c:v>
                </c:pt>
                <c:pt idx="153">
                  <c:v>43191</c:v>
                </c:pt>
                <c:pt idx="154">
                  <c:v>43282</c:v>
                </c:pt>
                <c:pt idx="155">
                  <c:v>43374</c:v>
                </c:pt>
                <c:pt idx="156">
                  <c:v>43466</c:v>
                </c:pt>
                <c:pt idx="157">
                  <c:v>43556</c:v>
                </c:pt>
                <c:pt idx="158">
                  <c:v>43647</c:v>
                </c:pt>
                <c:pt idx="159">
                  <c:v>43739</c:v>
                </c:pt>
                <c:pt idx="160">
                  <c:v>43831</c:v>
                </c:pt>
                <c:pt idx="161">
                  <c:v>43922</c:v>
                </c:pt>
                <c:pt idx="162">
                  <c:v>44013</c:v>
                </c:pt>
                <c:pt idx="163">
                  <c:v>44105</c:v>
                </c:pt>
                <c:pt idx="164">
                  <c:v>44197</c:v>
                </c:pt>
                <c:pt idx="165">
                  <c:v>44287</c:v>
                </c:pt>
                <c:pt idx="166">
                  <c:v>44378</c:v>
                </c:pt>
                <c:pt idx="167">
                  <c:v>44470</c:v>
                </c:pt>
                <c:pt idx="168">
                  <c:v>44562</c:v>
                </c:pt>
                <c:pt idx="169">
                  <c:v>44652</c:v>
                </c:pt>
                <c:pt idx="170">
                  <c:v>44743</c:v>
                </c:pt>
                <c:pt idx="171">
                  <c:v>44835</c:v>
                </c:pt>
                <c:pt idx="172">
                  <c:v>44927</c:v>
                </c:pt>
                <c:pt idx="173">
                  <c:v>45017</c:v>
                </c:pt>
                <c:pt idx="174">
                  <c:v>45108</c:v>
                </c:pt>
                <c:pt idx="175">
                  <c:v>45200</c:v>
                </c:pt>
                <c:pt idx="176">
                  <c:v>45292</c:v>
                </c:pt>
                <c:pt idx="177">
                  <c:v>45383</c:v>
                </c:pt>
                <c:pt idx="178">
                  <c:v>45474</c:v>
                </c:pt>
                <c:pt idx="179">
                  <c:v>45566</c:v>
                </c:pt>
              </c:numCache>
            </c:numRef>
          </c:cat>
          <c:val>
            <c:numRef>
              <c:f>Sheet1!$B$2:$B$185</c:f>
              <c:numCache>
                <c:formatCode>0%</c:formatCode>
                <c:ptCount val="184"/>
                <c:pt idx="0">
                  <c:v>0.12623582267382882</c:v>
                </c:pt>
                <c:pt idx="1">
                  <c:v>0.12204434765449612</c:v>
                </c:pt>
                <c:pt idx="2">
                  <c:v>0.12288222965093787</c:v>
                </c:pt>
                <c:pt idx="3">
                  <c:v>0.12246893963170023</c:v>
                </c:pt>
                <c:pt idx="4">
                  <c:v>0.12226370476210595</c:v>
                </c:pt>
                <c:pt idx="5">
                  <c:v>0.12626844566315848</c:v>
                </c:pt>
                <c:pt idx="6">
                  <c:v>0.12769056332728027</c:v>
                </c:pt>
                <c:pt idx="7">
                  <c:v>0.13259193286552315</c:v>
                </c:pt>
                <c:pt idx="8">
                  <c:v>0.13115680838236668</c:v>
                </c:pt>
                <c:pt idx="9">
                  <c:v>0.12541672018852498</c:v>
                </c:pt>
                <c:pt idx="10">
                  <c:v>0.12037559092683348</c:v>
                </c:pt>
                <c:pt idx="11">
                  <c:v>0.11672031743148764</c:v>
                </c:pt>
                <c:pt idx="12">
                  <c:v>0.11103545705621531</c:v>
                </c:pt>
                <c:pt idx="13">
                  <c:v>0.108159664785987</c:v>
                </c:pt>
                <c:pt idx="14">
                  <c:v>0.10909148078745974</c:v>
                </c:pt>
                <c:pt idx="15">
                  <c:v>0.11279714423199055</c:v>
                </c:pt>
                <c:pt idx="16">
                  <c:v>0.11292909463379984</c:v>
                </c:pt>
                <c:pt idx="17">
                  <c:v>0.1159112839407213</c:v>
                </c:pt>
                <c:pt idx="18">
                  <c:v>0.1174918283650609</c:v>
                </c:pt>
                <c:pt idx="19">
                  <c:v>0.11838663668350707</c:v>
                </c:pt>
                <c:pt idx="20">
                  <c:v>0.11760454903918711</c:v>
                </c:pt>
                <c:pt idx="21">
                  <c:v>0.11753021674376998</c:v>
                </c:pt>
                <c:pt idx="22">
                  <c:v>0.11359215532693394</c:v>
                </c:pt>
                <c:pt idx="23">
                  <c:v>0.11456328331488938</c:v>
                </c:pt>
                <c:pt idx="24">
                  <c:v>0.11145980806114783</c:v>
                </c:pt>
                <c:pt idx="25">
                  <c:v>0.10824888787197437</c:v>
                </c:pt>
                <c:pt idx="26">
                  <c:v>0.10583160378924787</c:v>
                </c:pt>
                <c:pt idx="27">
                  <c:v>0.1062285580189225</c:v>
                </c:pt>
                <c:pt idx="28">
                  <c:v>0.10154874171882504</c:v>
                </c:pt>
                <c:pt idx="29">
                  <c:v>0.10190255838340796</c:v>
                </c:pt>
                <c:pt idx="30">
                  <c:v>0.1033193402469621</c:v>
                </c:pt>
                <c:pt idx="31">
                  <c:v>0.1011444901890857</c:v>
                </c:pt>
                <c:pt idx="32">
                  <c:v>0.10135783459206224</c:v>
                </c:pt>
                <c:pt idx="33">
                  <c:v>0.10192299244167093</c:v>
                </c:pt>
                <c:pt idx="34">
                  <c:v>0.1008159444692102</c:v>
                </c:pt>
                <c:pt idx="35">
                  <c:v>0.10049450792655405</c:v>
                </c:pt>
                <c:pt idx="36">
                  <c:v>0.10031548179697068</c:v>
                </c:pt>
                <c:pt idx="37">
                  <c:v>9.9991394152620691E-2</c:v>
                </c:pt>
                <c:pt idx="38">
                  <c:v>0.10162439106185468</c:v>
                </c:pt>
                <c:pt idx="39">
                  <c:v>9.9292407812658509E-2</c:v>
                </c:pt>
                <c:pt idx="40">
                  <c:v>9.8854683730705856E-2</c:v>
                </c:pt>
                <c:pt idx="41">
                  <c:v>9.5687637709084575E-2</c:v>
                </c:pt>
                <c:pt idx="42">
                  <c:v>9.6280437484497397E-2</c:v>
                </c:pt>
                <c:pt idx="43">
                  <c:v>9.4800218427696953E-2</c:v>
                </c:pt>
                <c:pt idx="44">
                  <c:v>9.2160993428859944E-2</c:v>
                </c:pt>
                <c:pt idx="45">
                  <c:v>8.9450031680165146E-2</c:v>
                </c:pt>
                <c:pt idx="46">
                  <c:v>8.7022314277441115E-2</c:v>
                </c:pt>
                <c:pt idx="47">
                  <c:v>8.5163794947434285E-2</c:v>
                </c:pt>
                <c:pt idx="48">
                  <c:v>8.3290979776844701E-2</c:v>
                </c:pt>
                <c:pt idx="49">
                  <c:v>8.5025985343614038E-2</c:v>
                </c:pt>
                <c:pt idx="50">
                  <c:v>8.5382008853537153E-2</c:v>
                </c:pt>
                <c:pt idx="51">
                  <c:v>8.6252356191314133E-2</c:v>
                </c:pt>
                <c:pt idx="52">
                  <c:v>8.6514978395737324E-2</c:v>
                </c:pt>
                <c:pt idx="53">
                  <c:v>8.7482645974651843E-2</c:v>
                </c:pt>
                <c:pt idx="54">
                  <c:v>8.7320901271676174E-2</c:v>
                </c:pt>
                <c:pt idx="55">
                  <c:v>8.9873901762512365E-2</c:v>
                </c:pt>
                <c:pt idx="56">
                  <c:v>8.9984305022224251E-2</c:v>
                </c:pt>
                <c:pt idx="57">
                  <c:v>9.0040045917368333E-2</c:v>
                </c:pt>
                <c:pt idx="58">
                  <c:v>9.0648097311785789E-2</c:v>
                </c:pt>
                <c:pt idx="59">
                  <c:v>9.3253406172907075E-2</c:v>
                </c:pt>
                <c:pt idx="60">
                  <c:v>9.6574726123923177E-2</c:v>
                </c:pt>
                <c:pt idx="61">
                  <c:v>9.6659318029013855E-2</c:v>
                </c:pt>
                <c:pt idx="62">
                  <c:v>9.5683071666802247E-2</c:v>
                </c:pt>
                <c:pt idx="63">
                  <c:v>9.6134156637186136E-2</c:v>
                </c:pt>
                <c:pt idx="64">
                  <c:v>9.6629356565979554E-2</c:v>
                </c:pt>
                <c:pt idx="65">
                  <c:v>9.6684485188302013E-2</c:v>
                </c:pt>
                <c:pt idx="66">
                  <c:v>9.8667045116909644E-2</c:v>
                </c:pt>
                <c:pt idx="67">
                  <c:v>9.9311106809135505E-2</c:v>
                </c:pt>
                <c:pt idx="68">
                  <c:v>9.9270626374040286E-2</c:v>
                </c:pt>
                <c:pt idx="69">
                  <c:v>9.9185274964563766E-2</c:v>
                </c:pt>
                <c:pt idx="70">
                  <c:v>0.10228975011956265</c:v>
                </c:pt>
                <c:pt idx="71">
                  <c:v>0.10076230560054995</c:v>
                </c:pt>
                <c:pt idx="72">
                  <c:v>0.10235110212846588</c:v>
                </c:pt>
                <c:pt idx="73">
                  <c:v>0.1042169865454794</c:v>
                </c:pt>
                <c:pt idx="74">
                  <c:v>0.10297314018258988</c:v>
                </c:pt>
                <c:pt idx="75">
                  <c:v>0.1035675631706551</c:v>
                </c:pt>
                <c:pt idx="76">
                  <c:v>0.10403252043577332</c:v>
                </c:pt>
                <c:pt idx="77">
                  <c:v>0.10446935349945047</c:v>
                </c:pt>
                <c:pt idx="78">
                  <c:v>0.1046005079580857</c:v>
                </c:pt>
                <c:pt idx="79">
                  <c:v>0.10200381427832192</c:v>
                </c:pt>
                <c:pt idx="80">
                  <c:v>0.10497622568042424</c:v>
                </c:pt>
                <c:pt idx="81">
                  <c:v>0.10638083398063181</c:v>
                </c:pt>
                <c:pt idx="82">
                  <c:v>0.10708657983275124</c:v>
                </c:pt>
                <c:pt idx="83">
                  <c:v>0.10572135537245834</c:v>
                </c:pt>
                <c:pt idx="84">
                  <c:v>0.10347746864419706</c:v>
                </c:pt>
                <c:pt idx="85">
                  <c:v>9.952721954901407E-2</c:v>
                </c:pt>
                <c:pt idx="86">
                  <c:v>9.808360429589677E-2</c:v>
                </c:pt>
                <c:pt idx="87">
                  <c:v>9.4019819960949172E-2</c:v>
                </c:pt>
                <c:pt idx="88">
                  <c:v>8.994463764084018E-2</c:v>
                </c:pt>
                <c:pt idx="89">
                  <c:v>8.7373547181803651E-2</c:v>
                </c:pt>
                <c:pt idx="90">
                  <c:v>8.5538199059726663E-2</c:v>
                </c:pt>
                <c:pt idx="91">
                  <c:v>8.3692140069012738E-2</c:v>
                </c:pt>
                <c:pt idx="92">
                  <c:v>8.2647157554740946E-2</c:v>
                </c:pt>
                <c:pt idx="93">
                  <c:v>8.4164208823907447E-2</c:v>
                </c:pt>
                <c:pt idx="94">
                  <c:v>8.3741222300041607E-2</c:v>
                </c:pt>
                <c:pt idx="95">
                  <c:v>8.3641473657421347E-2</c:v>
                </c:pt>
                <c:pt idx="96">
                  <c:v>8.1696425538688611E-2</c:v>
                </c:pt>
                <c:pt idx="97">
                  <c:v>8.3735613893219693E-2</c:v>
                </c:pt>
                <c:pt idx="98">
                  <c:v>8.518178376207923E-2</c:v>
                </c:pt>
                <c:pt idx="99">
                  <c:v>8.6342741490645886E-2</c:v>
                </c:pt>
                <c:pt idx="100">
                  <c:v>8.6635875471106391E-2</c:v>
                </c:pt>
                <c:pt idx="101">
                  <c:v>8.7587180220536701E-2</c:v>
                </c:pt>
                <c:pt idx="102">
                  <c:v>8.8570243334635465E-2</c:v>
                </c:pt>
                <c:pt idx="103">
                  <c:v>8.9265820307164317E-2</c:v>
                </c:pt>
                <c:pt idx="104">
                  <c:v>9.1752431767844492E-2</c:v>
                </c:pt>
                <c:pt idx="105">
                  <c:v>9.290326539776568E-2</c:v>
                </c:pt>
                <c:pt idx="106">
                  <c:v>9.3959216702758461E-2</c:v>
                </c:pt>
                <c:pt idx="107">
                  <c:v>9.4101951913022924E-2</c:v>
                </c:pt>
                <c:pt idx="108">
                  <c:v>9.5379522190014374E-2</c:v>
                </c:pt>
                <c:pt idx="109">
                  <c:v>9.6927721977975126E-2</c:v>
                </c:pt>
                <c:pt idx="110">
                  <c:v>9.7685153174751335E-2</c:v>
                </c:pt>
                <c:pt idx="111">
                  <c:v>9.7885988624713524E-2</c:v>
                </c:pt>
                <c:pt idx="112">
                  <c:v>9.8069511668891746E-2</c:v>
                </c:pt>
                <c:pt idx="113">
                  <c:v>9.7120277072705818E-2</c:v>
                </c:pt>
                <c:pt idx="114">
                  <c:v>9.604329794236513E-2</c:v>
                </c:pt>
                <c:pt idx="115">
                  <c:v>9.2343763701628306E-2</c:v>
                </c:pt>
                <c:pt idx="116">
                  <c:v>8.3935501744797372E-2</c:v>
                </c:pt>
                <c:pt idx="117">
                  <c:v>7.8244595944326326E-2</c:v>
                </c:pt>
                <c:pt idx="118">
                  <c:v>7.554674472391705E-2</c:v>
                </c:pt>
                <c:pt idx="119">
                  <c:v>7.3456331265682545E-2</c:v>
                </c:pt>
                <c:pt idx="120">
                  <c:v>7.3730359284803315E-2</c:v>
                </c:pt>
                <c:pt idx="121">
                  <c:v>7.6484194829799595E-2</c:v>
                </c:pt>
                <c:pt idx="122">
                  <c:v>7.8167792890146998E-2</c:v>
                </c:pt>
                <c:pt idx="123">
                  <c:v>7.8990891522465106E-2</c:v>
                </c:pt>
                <c:pt idx="124">
                  <c:v>7.8300431333904144E-2</c:v>
                </c:pt>
                <c:pt idx="125">
                  <c:v>8.0150401679854377E-2</c:v>
                </c:pt>
                <c:pt idx="126">
                  <c:v>8.4721568948240247E-2</c:v>
                </c:pt>
                <c:pt idx="127">
                  <c:v>8.6367733288541734E-2</c:v>
                </c:pt>
                <c:pt idx="128">
                  <c:v>8.8863359783132603E-2</c:v>
                </c:pt>
                <c:pt idx="129">
                  <c:v>9.0851517990709632E-2</c:v>
                </c:pt>
                <c:pt idx="130">
                  <c:v>9.0014602739133406E-2</c:v>
                </c:pt>
                <c:pt idx="131">
                  <c:v>9.025208187440284E-2</c:v>
                </c:pt>
                <c:pt idx="132">
                  <c:v>8.9486189759138371E-2</c:v>
                </c:pt>
                <c:pt idx="133">
                  <c:v>8.9922060231027084E-2</c:v>
                </c:pt>
                <c:pt idx="134">
                  <c:v>9.0343614230594865E-2</c:v>
                </c:pt>
                <c:pt idx="135">
                  <c:v>9.1968313901933219E-2</c:v>
                </c:pt>
                <c:pt idx="136">
                  <c:v>9.4041030279679805E-2</c:v>
                </c:pt>
                <c:pt idx="137">
                  <c:v>9.5534505564058292E-2</c:v>
                </c:pt>
                <c:pt idx="138">
                  <c:v>9.6411369254538859E-2</c:v>
                </c:pt>
                <c:pt idx="139">
                  <c:v>9.6433752888204646E-2</c:v>
                </c:pt>
                <c:pt idx="140">
                  <c:v>9.5868144037635189E-2</c:v>
                </c:pt>
                <c:pt idx="141">
                  <c:v>9.5162995361433161E-2</c:v>
                </c:pt>
                <c:pt idx="142">
                  <c:v>9.4540449849377428E-2</c:v>
                </c:pt>
                <c:pt idx="143">
                  <c:v>9.2406365084241049E-2</c:v>
                </c:pt>
                <c:pt idx="144">
                  <c:v>9.0353937909631865E-2</c:v>
                </c:pt>
                <c:pt idx="145">
                  <c:v>8.9456480228255003E-2</c:v>
                </c:pt>
                <c:pt idx="146">
                  <c:v>8.9531483664087363E-2</c:v>
                </c:pt>
                <c:pt idx="147">
                  <c:v>8.9300442932166629E-2</c:v>
                </c:pt>
                <c:pt idx="148">
                  <c:v>8.9136904175313766E-2</c:v>
                </c:pt>
                <c:pt idx="149">
                  <c:v>8.9812750818048362E-2</c:v>
                </c:pt>
                <c:pt idx="150">
                  <c:v>8.9143609564915141E-2</c:v>
                </c:pt>
                <c:pt idx="151">
                  <c:v>8.9810505398788487E-2</c:v>
                </c:pt>
                <c:pt idx="152">
                  <c:v>9.1179682095425083E-2</c:v>
                </c:pt>
                <c:pt idx="153">
                  <c:v>9.0393904798776653E-2</c:v>
                </c:pt>
                <c:pt idx="154">
                  <c:v>8.9865679298687953E-2</c:v>
                </c:pt>
                <c:pt idx="155">
                  <c:v>8.9587623824169071E-2</c:v>
                </c:pt>
                <c:pt idx="156">
                  <c:v>8.9621771916860882E-2</c:v>
                </c:pt>
                <c:pt idx="157">
                  <c:v>9.0372119033151704E-2</c:v>
                </c:pt>
                <c:pt idx="158">
                  <c:v>8.9525472723864449E-2</c:v>
                </c:pt>
                <c:pt idx="159">
                  <c:v>8.6854199272272739E-2</c:v>
                </c:pt>
                <c:pt idx="160">
                  <c:v>8.4507133005643456E-2</c:v>
                </c:pt>
                <c:pt idx="161">
                  <c:v>8.1485920253393906E-2</c:v>
                </c:pt>
                <c:pt idx="162">
                  <c:v>7.9253474051641654E-2</c:v>
                </c:pt>
                <c:pt idx="163">
                  <c:v>7.9646814885489525E-2</c:v>
                </c:pt>
                <c:pt idx="164">
                  <c:v>7.9152817435371378E-2</c:v>
                </c:pt>
                <c:pt idx="165">
                  <c:v>7.7856340537949181E-2</c:v>
                </c:pt>
                <c:pt idx="166">
                  <c:v>7.5609551061197197E-2</c:v>
                </c:pt>
                <c:pt idx="167">
                  <c:v>7.4515363781578733E-2</c:v>
                </c:pt>
                <c:pt idx="168">
                  <c:v>7.7695810087537051E-2</c:v>
                </c:pt>
                <c:pt idx="169">
                  <c:v>7.8826531610676071E-2</c:v>
                </c:pt>
                <c:pt idx="170">
                  <c:v>8.0776344072024039E-2</c:v>
                </c:pt>
                <c:pt idx="171">
                  <c:v>8.1530800327983433E-2</c:v>
                </c:pt>
                <c:pt idx="172">
                  <c:v>8.2742611375442365E-2</c:v>
                </c:pt>
                <c:pt idx="173">
                  <c:v>8.4535610078235027E-2</c:v>
                </c:pt>
                <c:pt idx="174">
                  <c:v>8.3002293681885914E-2</c:v>
                </c:pt>
                <c:pt idx="175">
                  <c:v>8.3038122071528012E-2</c:v>
                </c:pt>
                <c:pt idx="176">
                  <c:v>8.2927902388720484E-2</c:v>
                </c:pt>
                <c:pt idx="177">
                  <c:v>8.325315540553628E-2</c:v>
                </c:pt>
                <c:pt idx="178">
                  <c:v>8.3632346974700914E-2</c:v>
                </c:pt>
                <c:pt idx="179">
                  <c:v>8.1773284926885681E-2</c:v>
                </c:pt>
              </c:numCache>
            </c:numRef>
          </c:val>
          <c:smooth val="0"/>
          <c:extLst>
            <c:ext xmlns:c16="http://schemas.microsoft.com/office/drawing/2014/chart" uri="{C3380CC4-5D6E-409C-BE32-E72D297353CC}">
              <c16:uniqueId val="{00000000-D2B1-CD4C-9562-BBF10BF85D9D}"/>
            </c:ext>
          </c:extLst>
        </c:ser>
        <c:dLbls>
          <c:showLegendKey val="0"/>
          <c:showVal val="0"/>
          <c:showCatName val="0"/>
          <c:showSerName val="0"/>
          <c:showPercent val="0"/>
          <c:showBubbleSize val="0"/>
        </c:dLbls>
        <c:smooth val="0"/>
        <c:axId val="1265307151"/>
        <c:axId val="1265309423"/>
      </c:lineChart>
      <c:dateAx>
        <c:axId val="1265307151"/>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5309423"/>
        <c:crosses val="autoZero"/>
        <c:auto val="1"/>
        <c:lblOffset val="100"/>
        <c:baseTimeUnit val="months"/>
        <c:majorUnit val="10"/>
        <c:majorTimeUnit val="years"/>
        <c:minorUnit val="1"/>
        <c:minorTimeUnit val="years"/>
      </c:dateAx>
      <c:valAx>
        <c:axId val="1265309423"/>
        <c:scaling>
          <c:orientation val="minMax"/>
          <c:min val="7.0000000000000007E-2"/>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5307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Cardiovascular disease</c:v>
                </c:pt>
              </c:strCache>
            </c:strRef>
          </c:tx>
          <c:spPr>
            <a:ln w="28575" cap="rnd">
              <a:solidFill>
                <a:schemeClr val="accent1"/>
              </a:solidFill>
              <a:round/>
            </a:ln>
            <a:effectLst/>
          </c:spPr>
          <c:marker>
            <c:symbol val="none"/>
          </c:marker>
          <c:cat>
            <c:numRef>
              <c:f>Sheet1!$A$2:$A$75</c:f>
              <c:numCache>
                <c:formatCode>General</c:formatCode>
                <c:ptCount val="7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Sheet1!$B$2:$B$75</c:f>
              <c:numCache>
                <c:formatCode>General</c:formatCode>
                <c:ptCount val="74"/>
                <c:pt idx="0">
                  <c:v>531.70525999999995</c:v>
                </c:pt>
                <c:pt idx="1">
                  <c:v>524.86720000000003</c:v>
                </c:pt>
                <c:pt idx="2">
                  <c:v>517.24536000000001</c:v>
                </c:pt>
                <c:pt idx="3">
                  <c:v>515.64580000000001</c:v>
                </c:pt>
                <c:pt idx="4">
                  <c:v>490.84771999999998</c:v>
                </c:pt>
                <c:pt idx="5">
                  <c:v>498.24725000000001</c:v>
                </c:pt>
                <c:pt idx="6">
                  <c:v>498.97635000000002</c:v>
                </c:pt>
                <c:pt idx="7">
                  <c:v>507.49536000000001</c:v>
                </c:pt>
                <c:pt idx="8">
                  <c:v>505.38510000000002</c:v>
                </c:pt>
                <c:pt idx="9">
                  <c:v>494.65535999999997</c:v>
                </c:pt>
                <c:pt idx="10">
                  <c:v>498.40282999999999</c:v>
                </c:pt>
                <c:pt idx="11">
                  <c:v>483.98874000000001</c:v>
                </c:pt>
                <c:pt idx="12">
                  <c:v>490.95069999999998</c:v>
                </c:pt>
                <c:pt idx="13">
                  <c:v>494.5292</c:v>
                </c:pt>
                <c:pt idx="14">
                  <c:v>478.33328</c:v>
                </c:pt>
                <c:pt idx="15">
                  <c:v>476.14255000000003</c:v>
                </c:pt>
                <c:pt idx="16">
                  <c:v>474.99802</c:v>
                </c:pt>
                <c:pt idx="17">
                  <c:v>460.53107</c:v>
                </c:pt>
                <c:pt idx="18">
                  <c:v>466.87002999999999</c:v>
                </c:pt>
                <c:pt idx="19">
                  <c:v>452.52359999999999</c:v>
                </c:pt>
                <c:pt idx="20">
                  <c:v>439.44290000000001</c:v>
                </c:pt>
                <c:pt idx="21">
                  <c:v>429.09994999999998</c:v>
                </c:pt>
                <c:pt idx="22">
                  <c:v>428.07486</c:v>
                </c:pt>
                <c:pt idx="23">
                  <c:v>420.05148000000003</c:v>
                </c:pt>
                <c:pt idx="24">
                  <c:v>399.04126000000002</c:v>
                </c:pt>
                <c:pt idx="25">
                  <c:v>369.90096999999997</c:v>
                </c:pt>
                <c:pt idx="26">
                  <c:v>361.65487999999999</c:v>
                </c:pt>
                <c:pt idx="27">
                  <c:v>347.83355999999998</c:v>
                </c:pt>
                <c:pt idx="28">
                  <c:v>340.07342999999997</c:v>
                </c:pt>
                <c:pt idx="29">
                  <c:v>324.59958</c:v>
                </c:pt>
                <c:pt idx="30">
                  <c:v>326.03244000000001</c:v>
                </c:pt>
                <c:pt idx="31">
                  <c:v>313.79025000000001</c:v>
                </c:pt>
                <c:pt idx="32">
                  <c:v>304.36059999999998</c:v>
                </c:pt>
                <c:pt idx="33">
                  <c:v>304.58071999999999</c:v>
                </c:pt>
                <c:pt idx="34">
                  <c:v>292.76324</c:v>
                </c:pt>
                <c:pt idx="35">
                  <c:v>287.64179999999999</c:v>
                </c:pt>
                <c:pt idx="36">
                  <c:v>278.59255999999999</c:v>
                </c:pt>
                <c:pt idx="37">
                  <c:v>271.3784</c:v>
                </c:pt>
                <c:pt idx="38">
                  <c:v>266.82920000000001</c:v>
                </c:pt>
                <c:pt idx="39">
                  <c:v>251.01442</c:v>
                </c:pt>
                <c:pt idx="40">
                  <c:v>245.41652999999999</c:v>
                </c:pt>
                <c:pt idx="41">
                  <c:v>238.71559999999999</c:v>
                </c:pt>
                <c:pt idx="42">
                  <c:v>232.85387</c:v>
                </c:pt>
                <c:pt idx="43">
                  <c:v>235.21797000000001</c:v>
                </c:pt>
                <c:pt idx="44">
                  <c:v>228.77626000000001</c:v>
                </c:pt>
                <c:pt idx="45">
                  <c:v>226.65894</c:v>
                </c:pt>
                <c:pt idx="46">
                  <c:v>221.57298</c:v>
                </c:pt>
                <c:pt idx="47">
                  <c:v>215.75916000000001</c:v>
                </c:pt>
                <c:pt idx="48">
                  <c:v>209.32509999999999</c:v>
                </c:pt>
                <c:pt idx="49">
                  <c:v>206.12608</c:v>
                </c:pt>
                <c:pt idx="50">
                  <c:v>198.92431999999999</c:v>
                </c:pt>
                <c:pt idx="51">
                  <c:v>191.04849999999999</c:v>
                </c:pt>
                <c:pt idx="52">
                  <c:v>186.02495999999999</c:v>
                </c:pt>
                <c:pt idx="53">
                  <c:v>179.61908</c:v>
                </c:pt>
                <c:pt idx="54">
                  <c:v>168.44970000000001</c:v>
                </c:pt>
                <c:pt idx="55">
                  <c:v>163.34737999999999</c:v>
                </c:pt>
                <c:pt idx="56">
                  <c:v>154.67556999999999</c:v>
                </c:pt>
                <c:pt idx="57">
                  <c:v>149.16866999999999</c:v>
                </c:pt>
                <c:pt idx="58">
                  <c:v>148.04179999999999</c:v>
                </c:pt>
                <c:pt idx="59">
                  <c:v>141.39267000000001</c:v>
                </c:pt>
                <c:pt idx="60">
                  <c:v>138.3458</c:v>
                </c:pt>
                <c:pt idx="61">
                  <c:v>134.80378999999999</c:v>
                </c:pt>
                <c:pt idx="62">
                  <c:v>132.41144</c:v>
                </c:pt>
                <c:pt idx="63">
                  <c:v>132.06017</c:v>
                </c:pt>
                <c:pt idx="64">
                  <c:v>130.99332999999999</c:v>
                </c:pt>
                <c:pt idx="65">
                  <c:v>132.92258000000001</c:v>
                </c:pt>
                <c:pt idx="66">
                  <c:v>131.07284999999999</c:v>
                </c:pt>
                <c:pt idx="67">
                  <c:v>131.03789</c:v>
                </c:pt>
                <c:pt idx="68">
                  <c:v>130.09829999999999</c:v>
                </c:pt>
                <c:pt idx="69">
                  <c:v>126.21044000000001</c:v>
                </c:pt>
                <c:pt idx="70">
                  <c:v>132.97803999999999</c:v>
                </c:pt>
                <c:pt idx="71">
                  <c:v>134.24542</c:v>
                </c:pt>
              </c:numCache>
            </c:numRef>
          </c:val>
          <c:smooth val="0"/>
          <c:extLst>
            <c:ext xmlns:c16="http://schemas.microsoft.com/office/drawing/2014/chart" uri="{C3380CC4-5D6E-409C-BE32-E72D297353CC}">
              <c16:uniqueId val="{00000000-571D-4540-983E-16676D347347}"/>
            </c:ext>
          </c:extLst>
        </c:ser>
        <c:dLbls>
          <c:showLegendKey val="0"/>
          <c:showVal val="0"/>
          <c:showCatName val="0"/>
          <c:showSerName val="0"/>
          <c:showPercent val="0"/>
          <c:showBubbleSize val="0"/>
        </c:dLbls>
        <c:smooth val="0"/>
        <c:axId val="260783151"/>
        <c:axId val="260328655"/>
      </c:lineChart>
      <c:dateAx>
        <c:axId val="26078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328655"/>
        <c:crosses val="autoZero"/>
        <c:auto val="0"/>
        <c:lblOffset val="100"/>
        <c:baseTimeUnit val="days"/>
        <c:majorUnit val="20"/>
        <c:majorTimeUnit val="days"/>
      </c:dateAx>
      <c:valAx>
        <c:axId val="260328655"/>
        <c:scaling>
          <c:orientation val="minMax"/>
        </c:scaling>
        <c:delete val="1"/>
        <c:axPos val="l"/>
        <c:numFmt formatCode="General" sourceLinked="1"/>
        <c:majorTickMark val="none"/>
        <c:minorTickMark val="none"/>
        <c:tickLblPos val="nextTo"/>
        <c:crossAx val="26078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cancer</c:v>
                </c:pt>
              </c:strCache>
            </c:strRef>
          </c:tx>
          <c:spPr>
            <a:ln w="28575" cap="rnd">
              <a:solidFill>
                <a:schemeClr val="accent1"/>
              </a:solidFill>
              <a:round/>
            </a:ln>
            <a:effectLst/>
          </c:spPr>
          <c:marker>
            <c:symbol val="none"/>
          </c:marker>
          <c:cat>
            <c:numRef>
              <c:f>Sheet1!$A$2:$A$75</c:f>
              <c:numCache>
                <c:formatCode>General</c:formatCode>
                <c:ptCount val="7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Sheet1!$B$2:$B$75</c:f>
              <c:numCache>
                <c:formatCode>General</c:formatCode>
                <c:ptCount val="74"/>
                <c:pt idx="0">
                  <c:v>141.05459999999999</c:v>
                </c:pt>
                <c:pt idx="1">
                  <c:v>139.72354000000001</c:v>
                </c:pt>
                <c:pt idx="2">
                  <c:v>141.27036000000001</c:v>
                </c:pt>
                <c:pt idx="3">
                  <c:v>141.49948000000001</c:v>
                </c:pt>
                <c:pt idx="4">
                  <c:v>141.22121999999999</c:v>
                </c:pt>
                <c:pt idx="5">
                  <c:v>141.21387999999999</c:v>
                </c:pt>
                <c:pt idx="6">
                  <c:v>141.89107000000001</c:v>
                </c:pt>
                <c:pt idx="7">
                  <c:v>141.87889999999999</c:v>
                </c:pt>
                <c:pt idx="8">
                  <c:v>139.66469000000001</c:v>
                </c:pt>
                <c:pt idx="9">
                  <c:v>139.58078</c:v>
                </c:pt>
                <c:pt idx="10">
                  <c:v>141.07107999999999</c:v>
                </c:pt>
                <c:pt idx="11">
                  <c:v>140.59434999999999</c:v>
                </c:pt>
                <c:pt idx="12">
                  <c:v>140.62996000000001</c:v>
                </c:pt>
                <c:pt idx="13">
                  <c:v>141.70554999999999</c:v>
                </c:pt>
                <c:pt idx="14">
                  <c:v>141.33353</c:v>
                </c:pt>
                <c:pt idx="15">
                  <c:v>142.72743</c:v>
                </c:pt>
                <c:pt idx="16">
                  <c:v>143.30132</c:v>
                </c:pt>
                <c:pt idx="17">
                  <c:v>144.12642</c:v>
                </c:pt>
                <c:pt idx="18">
                  <c:v>145.27016</c:v>
                </c:pt>
                <c:pt idx="19">
                  <c:v>144.89545000000001</c:v>
                </c:pt>
                <c:pt idx="20">
                  <c:v>145.7533</c:v>
                </c:pt>
                <c:pt idx="21">
                  <c:v>144.85208</c:v>
                </c:pt>
                <c:pt idx="22">
                  <c:v>145.94025999999999</c:v>
                </c:pt>
                <c:pt idx="23">
                  <c:v>145.90548999999999</c:v>
                </c:pt>
                <c:pt idx="24">
                  <c:v>147.16289</c:v>
                </c:pt>
                <c:pt idx="25">
                  <c:v>144.70374000000001</c:v>
                </c:pt>
                <c:pt idx="26">
                  <c:v>146.18571</c:v>
                </c:pt>
                <c:pt idx="27">
                  <c:v>146.74261000000001</c:v>
                </c:pt>
                <c:pt idx="28">
                  <c:v>147.53031999999999</c:v>
                </c:pt>
                <c:pt idx="29">
                  <c:v>146.68095</c:v>
                </c:pt>
                <c:pt idx="30">
                  <c:v>148.34332000000001</c:v>
                </c:pt>
                <c:pt idx="31">
                  <c:v>147.61396999999999</c:v>
                </c:pt>
                <c:pt idx="32">
                  <c:v>148.82740999999999</c:v>
                </c:pt>
                <c:pt idx="33">
                  <c:v>149.93874</c:v>
                </c:pt>
                <c:pt idx="34">
                  <c:v>150.07083</c:v>
                </c:pt>
                <c:pt idx="35">
                  <c:v>150.20029</c:v>
                </c:pt>
                <c:pt idx="36">
                  <c:v>150.06197</c:v>
                </c:pt>
                <c:pt idx="37">
                  <c:v>149.79605000000001</c:v>
                </c:pt>
                <c:pt idx="38">
                  <c:v>149.76562000000001</c:v>
                </c:pt>
                <c:pt idx="39">
                  <c:v>150.33247</c:v>
                </c:pt>
                <c:pt idx="40">
                  <c:v>152.73228</c:v>
                </c:pt>
                <c:pt idx="41">
                  <c:v>152.13118</c:v>
                </c:pt>
                <c:pt idx="42">
                  <c:v>150.85713000000001</c:v>
                </c:pt>
                <c:pt idx="43">
                  <c:v>150.61852999999999</c:v>
                </c:pt>
                <c:pt idx="44">
                  <c:v>149.48247000000001</c:v>
                </c:pt>
                <c:pt idx="45">
                  <c:v>148.00020000000001</c:v>
                </c:pt>
                <c:pt idx="46">
                  <c:v>145.92843999999999</c:v>
                </c:pt>
                <c:pt idx="47">
                  <c:v>143.40281999999999</c:v>
                </c:pt>
                <c:pt idx="48">
                  <c:v>141.01329000000001</c:v>
                </c:pt>
                <c:pt idx="49">
                  <c:v>140.67679000000001</c:v>
                </c:pt>
                <c:pt idx="50">
                  <c:v>137.92169000000001</c:v>
                </c:pt>
                <c:pt idx="51">
                  <c:v>135.46496999999999</c:v>
                </c:pt>
                <c:pt idx="52">
                  <c:v>133.66238000000001</c:v>
                </c:pt>
                <c:pt idx="53">
                  <c:v>131.21317999999999</c:v>
                </c:pt>
                <c:pt idx="54">
                  <c:v>128.24154999999999</c:v>
                </c:pt>
                <c:pt idx="55">
                  <c:v>126.78565999999999</c:v>
                </c:pt>
                <c:pt idx="56">
                  <c:v>124.679344</c:v>
                </c:pt>
                <c:pt idx="57">
                  <c:v>122.715294</c:v>
                </c:pt>
                <c:pt idx="58">
                  <c:v>121.69535</c:v>
                </c:pt>
                <c:pt idx="59">
                  <c:v>119.54206000000001</c:v>
                </c:pt>
                <c:pt idx="60">
                  <c:v>118.06998400000001</c:v>
                </c:pt>
                <c:pt idx="61">
                  <c:v>115.7902</c:v>
                </c:pt>
                <c:pt idx="62">
                  <c:v>114.47089</c:v>
                </c:pt>
                <c:pt idx="63">
                  <c:v>112.31932999999999</c:v>
                </c:pt>
                <c:pt idx="64">
                  <c:v>111.020515</c:v>
                </c:pt>
                <c:pt idx="65">
                  <c:v>109.13923</c:v>
                </c:pt>
                <c:pt idx="66">
                  <c:v>106.98014000000001</c:v>
                </c:pt>
                <c:pt idx="67">
                  <c:v>104.64722</c:v>
                </c:pt>
                <c:pt idx="68">
                  <c:v>102.31732</c:v>
                </c:pt>
                <c:pt idx="69">
                  <c:v>99.953389999999999</c:v>
                </c:pt>
                <c:pt idx="70">
                  <c:v>98.241200000000006</c:v>
                </c:pt>
                <c:pt idx="71">
                  <c:v>96.653009999999995</c:v>
                </c:pt>
              </c:numCache>
            </c:numRef>
          </c:val>
          <c:smooth val="0"/>
          <c:extLst>
            <c:ext xmlns:c16="http://schemas.microsoft.com/office/drawing/2014/chart" uri="{C3380CC4-5D6E-409C-BE32-E72D297353CC}">
              <c16:uniqueId val="{00000000-571D-4540-983E-16676D347347}"/>
            </c:ext>
          </c:extLst>
        </c:ser>
        <c:dLbls>
          <c:showLegendKey val="0"/>
          <c:showVal val="0"/>
          <c:showCatName val="0"/>
          <c:showSerName val="0"/>
          <c:showPercent val="0"/>
          <c:showBubbleSize val="0"/>
        </c:dLbls>
        <c:smooth val="0"/>
        <c:axId val="260783151"/>
        <c:axId val="260328655"/>
      </c:lineChart>
      <c:dateAx>
        <c:axId val="26078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328655"/>
        <c:crosses val="autoZero"/>
        <c:auto val="0"/>
        <c:lblOffset val="100"/>
        <c:baseTimeUnit val="days"/>
        <c:majorUnit val="20"/>
        <c:majorTimeUnit val="days"/>
      </c:dateAx>
      <c:valAx>
        <c:axId val="260328655"/>
        <c:scaling>
          <c:orientation val="minMax"/>
          <c:min val="90"/>
        </c:scaling>
        <c:delete val="1"/>
        <c:axPos val="l"/>
        <c:numFmt formatCode="General" sourceLinked="1"/>
        <c:majorTickMark val="out"/>
        <c:minorTickMark val="none"/>
        <c:tickLblPos val="nextTo"/>
        <c:crossAx val="26078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number </c:v>
                </c:pt>
              </c:strCache>
            </c:strRef>
          </c:tx>
          <c:spPr>
            <a:solidFill>
              <a:schemeClr val="accent1"/>
            </a:solidFill>
            <a:ln>
              <a:noFill/>
            </a:ln>
            <a:effectLst/>
          </c:spPr>
          <c:invertIfNegative val="0"/>
          <c:cat>
            <c:strRef>
              <c:f>Sheet1!$A$2:$A$11</c:f>
              <c:strCache>
                <c:ptCount val="10"/>
                <c:pt idx="0">
                  <c:v>Roche</c:v>
                </c:pt>
                <c:pt idx="1">
                  <c:v>Pfizer</c:v>
                </c:pt>
                <c:pt idx="2">
                  <c:v>AstraZeneca</c:v>
                </c:pt>
                <c:pt idx="3">
                  <c:v>Eli Lilly</c:v>
                </c:pt>
                <c:pt idx="4">
                  <c:v>Bristol-Myers Squibb</c:v>
                </c:pt>
                <c:pt idx="5">
                  <c:v>Novartis</c:v>
                </c:pt>
                <c:pt idx="6">
                  <c:v>Johnson &amp; Johnson</c:v>
                </c:pt>
                <c:pt idx="7">
                  <c:v>Jiangsu Hengrui Pharmaceuticals</c:v>
                </c:pt>
                <c:pt idx="8">
                  <c:v>Merck &amp; Co.</c:v>
                </c:pt>
                <c:pt idx="9">
                  <c:v>Sanofi</c:v>
                </c:pt>
              </c:strCache>
            </c:strRef>
          </c:cat>
          <c:val>
            <c:numRef>
              <c:f>Sheet1!$B$2:$B$11</c:f>
              <c:numCache>
                <c:formatCode>#,##0</c:formatCode>
                <c:ptCount val="10"/>
                <c:pt idx="0">
                  <c:v>218</c:v>
                </c:pt>
                <c:pt idx="1">
                  <c:v>205</c:v>
                </c:pt>
                <c:pt idx="2">
                  <c:v>166</c:v>
                </c:pt>
                <c:pt idx="3">
                  <c:v>159</c:v>
                </c:pt>
                <c:pt idx="4">
                  <c:v>158</c:v>
                </c:pt>
                <c:pt idx="5">
                  <c:v>154</c:v>
                </c:pt>
                <c:pt idx="6">
                  <c:v>150</c:v>
                </c:pt>
                <c:pt idx="7">
                  <c:v>147</c:v>
                </c:pt>
                <c:pt idx="8">
                  <c:v>145</c:v>
                </c:pt>
                <c:pt idx="9">
                  <c:v>142</c:v>
                </c:pt>
              </c:numCache>
            </c:numRef>
          </c:val>
          <c:extLst>
            <c:ext xmlns:c16="http://schemas.microsoft.com/office/drawing/2014/chart" uri="{C3380CC4-5D6E-409C-BE32-E72D297353CC}">
              <c16:uniqueId val="{00000000-8137-FE4A-937A-ED0771A88950}"/>
            </c:ext>
          </c:extLst>
        </c:ser>
        <c:dLbls>
          <c:showLegendKey val="0"/>
          <c:showVal val="0"/>
          <c:showCatName val="0"/>
          <c:showSerName val="0"/>
          <c:showPercent val="0"/>
          <c:showBubbleSize val="0"/>
        </c:dLbls>
        <c:gapWidth val="111"/>
        <c:overlap val="-11"/>
        <c:axId val="1183372959"/>
        <c:axId val="1326522047"/>
      </c:barChart>
      <c:catAx>
        <c:axId val="1183372959"/>
        <c:scaling>
          <c:orientation val="maxMin"/>
        </c:scaling>
        <c:delete val="1"/>
        <c:axPos val="l"/>
        <c:numFmt formatCode="General" sourceLinked="1"/>
        <c:majorTickMark val="none"/>
        <c:minorTickMark val="none"/>
        <c:tickLblPos val="nextTo"/>
        <c:crossAx val="1326522047"/>
        <c:crosses val="autoZero"/>
        <c:auto val="1"/>
        <c:lblAlgn val="ctr"/>
        <c:lblOffset val="100"/>
        <c:noMultiLvlLbl val="0"/>
      </c:catAx>
      <c:valAx>
        <c:axId val="1326522047"/>
        <c:scaling>
          <c:orientation val="minMax"/>
        </c:scaling>
        <c:delete val="1"/>
        <c:axPos val="t"/>
        <c:numFmt formatCode="#,##0" sourceLinked="1"/>
        <c:majorTickMark val="none"/>
        <c:minorTickMark val="none"/>
        <c:tickLblPos val="nextTo"/>
        <c:crossAx val="1183372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Life expectancy </c:v>
                </c:pt>
              </c:strCache>
            </c:strRef>
          </c:tx>
          <c:spPr>
            <a:ln w="28575" cap="rnd">
              <a:solidFill>
                <a:schemeClr val="accent5"/>
              </a:solidFill>
              <a:round/>
            </a:ln>
            <a:effectLst/>
          </c:spPr>
          <c:marker>
            <c:symbol val="none"/>
          </c:marker>
          <c:cat>
            <c:numRef>
              <c:f>Sheet1!$A$2:$A$75</c:f>
              <c:numCache>
                <c:formatCode>General</c:formatCode>
                <c:ptCount val="7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numCache>
            </c:numRef>
          </c:cat>
          <c:val>
            <c:numRef>
              <c:f>Sheet1!$B$2:$B$75</c:f>
              <c:numCache>
                <c:formatCode>_(* #,##0.0_);_(* \(#,##0.0\);_(* "-"??_);_(@_)</c:formatCode>
                <c:ptCount val="74"/>
                <c:pt idx="0">
                  <c:v>68.066999999999993</c:v>
                </c:pt>
                <c:pt idx="1">
                  <c:v>68.174000000000007</c:v>
                </c:pt>
                <c:pt idx="2">
                  <c:v>68.38</c:v>
                </c:pt>
                <c:pt idx="3">
                  <c:v>68.710999999999999</c:v>
                </c:pt>
                <c:pt idx="4">
                  <c:v>69.5</c:v>
                </c:pt>
                <c:pt idx="5">
                  <c:v>69.557000000000002</c:v>
                </c:pt>
                <c:pt idx="6">
                  <c:v>69.643000000000001</c:v>
                </c:pt>
                <c:pt idx="7">
                  <c:v>69.418000000000006</c:v>
                </c:pt>
                <c:pt idx="8">
                  <c:v>69.673000000000002</c:v>
                </c:pt>
                <c:pt idx="9">
                  <c:v>69.903999999999996</c:v>
                </c:pt>
                <c:pt idx="10">
                  <c:v>69.828999999999994</c:v>
                </c:pt>
                <c:pt idx="11">
                  <c:v>70.254000000000005</c:v>
                </c:pt>
                <c:pt idx="12">
                  <c:v>70.116</c:v>
                </c:pt>
                <c:pt idx="13">
                  <c:v>69.942999999999998</c:v>
                </c:pt>
                <c:pt idx="14">
                  <c:v>70.198999999999998</c:v>
                </c:pt>
                <c:pt idx="15">
                  <c:v>70.248999999999995</c:v>
                </c:pt>
                <c:pt idx="16">
                  <c:v>70.209999999999994</c:v>
                </c:pt>
                <c:pt idx="17">
                  <c:v>70.52</c:v>
                </c:pt>
                <c:pt idx="18">
                  <c:v>70.2</c:v>
                </c:pt>
                <c:pt idx="19">
                  <c:v>70.475999999999999</c:v>
                </c:pt>
                <c:pt idx="20">
                  <c:v>70.733999999999995</c:v>
                </c:pt>
                <c:pt idx="21">
                  <c:v>71.097999999999999</c:v>
                </c:pt>
                <c:pt idx="22">
                  <c:v>71.177999999999997</c:v>
                </c:pt>
                <c:pt idx="23">
                  <c:v>71.397000000000006</c:v>
                </c:pt>
                <c:pt idx="24">
                  <c:v>71.959000000000003</c:v>
                </c:pt>
                <c:pt idx="25">
                  <c:v>72.543000000000006</c:v>
                </c:pt>
                <c:pt idx="26">
                  <c:v>72.844999999999999</c:v>
                </c:pt>
                <c:pt idx="27">
                  <c:v>73.227000000000004</c:v>
                </c:pt>
                <c:pt idx="28">
                  <c:v>73.409000000000006</c:v>
                </c:pt>
                <c:pt idx="29">
                  <c:v>73.832999999999998</c:v>
                </c:pt>
                <c:pt idx="30">
                  <c:v>73.73</c:v>
                </c:pt>
                <c:pt idx="31">
                  <c:v>74.117000000000004</c:v>
                </c:pt>
                <c:pt idx="32">
                  <c:v>74.462999999999994</c:v>
                </c:pt>
                <c:pt idx="33">
                  <c:v>74.552999999999997</c:v>
                </c:pt>
                <c:pt idx="34">
                  <c:v>74.674999999999997</c:v>
                </c:pt>
                <c:pt idx="35">
                  <c:v>74.650000000000006</c:v>
                </c:pt>
                <c:pt idx="36">
                  <c:v>74.727999999999994</c:v>
                </c:pt>
                <c:pt idx="37">
                  <c:v>74.86</c:v>
                </c:pt>
                <c:pt idx="38">
                  <c:v>74.832999999999998</c:v>
                </c:pt>
                <c:pt idx="39">
                  <c:v>75.108999999999995</c:v>
                </c:pt>
                <c:pt idx="40">
                  <c:v>75.373999999999995</c:v>
                </c:pt>
                <c:pt idx="41">
                  <c:v>75.524000000000001</c:v>
                </c:pt>
                <c:pt idx="42">
                  <c:v>75.778999999999996</c:v>
                </c:pt>
                <c:pt idx="43">
                  <c:v>75.567999999999998</c:v>
                </c:pt>
                <c:pt idx="44">
                  <c:v>75.738</c:v>
                </c:pt>
                <c:pt idx="45">
                  <c:v>75.852000000000004</c:v>
                </c:pt>
                <c:pt idx="46">
                  <c:v>76.174999999999997</c:v>
                </c:pt>
                <c:pt idx="47">
                  <c:v>76.498000000000005</c:v>
                </c:pt>
                <c:pt idx="48">
                  <c:v>76.659000000000006</c:v>
                </c:pt>
                <c:pt idx="49">
                  <c:v>76.668999999999997</c:v>
                </c:pt>
                <c:pt idx="50">
                  <c:v>76.805999999999997</c:v>
                </c:pt>
                <c:pt idx="51">
                  <c:v>76.918999999999997</c:v>
                </c:pt>
                <c:pt idx="52">
                  <c:v>76.988</c:v>
                </c:pt>
                <c:pt idx="53">
                  <c:v>77.137</c:v>
                </c:pt>
                <c:pt idx="54">
                  <c:v>77.534999999999997</c:v>
                </c:pt>
                <c:pt idx="55">
                  <c:v>77.525999999999996</c:v>
                </c:pt>
                <c:pt idx="56">
                  <c:v>77.798000000000002</c:v>
                </c:pt>
                <c:pt idx="57">
                  <c:v>78.046999999999997</c:v>
                </c:pt>
                <c:pt idx="58">
                  <c:v>78.126999999999995</c:v>
                </c:pt>
                <c:pt idx="59">
                  <c:v>78.475999999999999</c:v>
                </c:pt>
                <c:pt idx="60">
                  <c:v>78.668000000000006</c:v>
                </c:pt>
                <c:pt idx="61">
                  <c:v>78.701999999999998</c:v>
                </c:pt>
                <c:pt idx="62">
                  <c:v>78.816999999999993</c:v>
                </c:pt>
                <c:pt idx="63">
                  <c:v>78.816999999999993</c:v>
                </c:pt>
                <c:pt idx="64">
                  <c:v>78.879000000000005</c:v>
                </c:pt>
                <c:pt idx="65">
                  <c:v>78.721999999999994</c:v>
                </c:pt>
                <c:pt idx="66">
                  <c:v>78.686000000000007</c:v>
                </c:pt>
                <c:pt idx="67">
                  <c:v>78.647999999999996</c:v>
                </c:pt>
                <c:pt idx="68">
                  <c:v>78.8</c:v>
                </c:pt>
                <c:pt idx="69">
                  <c:v>78.915999999999997</c:v>
                </c:pt>
                <c:pt idx="70">
                  <c:v>77.010999999999996</c:v>
                </c:pt>
                <c:pt idx="71">
                  <c:v>76.384</c:v>
                </c:pt>
                <c:pt idx="72">
                  <c:v>77.978999999999999</c:v>
                </c:pt>
                <c:pt idx="73">
                  <c:v>79.304000000000002</c:v>
                </c:pt>
              </c:numCache>
            </c:numRef>
          </c:val>
          <c:smooth val="0"/>
          <c:extLst>
            <c:ext xmlns:c16="http://schemas.microsoft.com/office/drawing/2014/chart" uri="{C3380CC4-5D6E-409C-BE32-E72D297353CC}">
              <c16:uniqueId val="{00000000-571D-4540-983E-16676D347347}"/>
            </c:ext>
          </c:extLst>
        </c:ser>
        <c:dLbls>
          <c:showLegendKey val="0"/>
          <c:showVal val="0"/>
          <c:showCatName val="0"/>
          <c:showSerName val="0"/>
          <c:showPercent val="0"/>
          <c:showBubbleSize val="0"/>
        </c:dLbls>
        <c:smooth val="0"/>
        <c:axId val="260783151"/>
        <c:axId val="260328655"/>
      </c:lineChart>
      <c:dateAx>
        <c:axId val="26078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328655"/>
        <c:crosses val="autoZero"/>
        <c:auto val="0"/>
        <c:lblOffset val="100"/>
        <c:baseTimeUnit val="days"/>
        <c:majorUnit val="20"/>
        <c:majorTimeUnit val="days"/>
      </c:dateAx>
      <c:valAx>
        <c:axId val="260328655"/>
        <c:scaling>
          <c:orientation val="minMax"/>
          <c:min val="66"/>
        </c:scaling>
        <c:delete val="1"/>
        <c:axPos val="l"/>
        <c:numFmt formatCode="_(* #,##0.0_);_(* \(#,##0.0\);_(* &quot;-&quot;??_);_(@_)" sourceLinked="1"/>
        <c:majorTickMark val="out"/>
        <c:minorTickMark val="none"/>
        <c:tickLblPos val="nextTo"/>
        <c:crossAx val="26078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Sheet1!$A$2:$A$215</c:f>
              <c:numCache>
                <c:formatCode>mm/dd/yy</c:formatCode>
                <c:ptCount val="214"/>
                <c:pt idx="0">
                  <c:v>39263</c:v>
                </c:pt>
                <c:pt idx="1">
                  <c:v>39294</c:v>
                </c:pt>
                <c:pt idx="2">
                  <c:v>39325</c:v>
                </c:pt>
                <c:pt idx="3">
                  <c:v>39355</c:v>
                </c:pt>
                <c:pt idx="4">
                  <c:v>39386</c:v>
                </c:pt>
                <c:pt idx="5">
                  <c:v>39416</c:v>
                </c:pt>
                <c:pt idx="6">
                  <c:v>39447</c:v>
                </c:pt>
                <c:pt idx="7">
                  <c:v>39478</c:v>
                </c:pt>
                <c:pt idx="8">
                  <c:v>39507</c:v>
                </c:pt>
                <c:pt idx="9">
                  <c:v>39538</c:v>
                </c:pt>
                <c:pt idx="10">
                  <c:v>39568</c:v>
                </c:pt>
                <c:pt idx="11">
                  <c:v>39599</c:v>
                </c:pt>
                <c:pt idx="12">
                  <c:v>39629</c:v>
                </c:pt>
                <c:pt idx="13">
                  <c:v>39660</c:v>
                </c:pt>
                <c:pt idx="14">
                  <c:v>39691</c:v>
                </c:pt>
                <c:pt idx="15">
                  <c:v>39721</c:v>
                </c:pt>
                <c:pt idx="16">
                  <c:v>39752</c:v>
                </c:pt>
                <c:pt idx="17">
                  <c:v>39782</c:v>
                </c:pt>
                <c:pt idx="18">
                  <c:v>39813</c:v>
                </c:pt>
                <c:pt idx="19">
                  <c:v>39844</c:v>
                </c:pt>
                <c:pt idx="20">
                  <c:v>39872</c:v>
                </c:pt>
                <c:pt idx="21">
                  <c:v>39903</c:v>
                </c:pt>
                <c:pt idx="22">
                  <c:v>39933</c:v>
                </c:pt>
                <c:pt idx="23">
                  <c:v>39964</c:v>
                </c:pt>
                <c:pt idx="24">
                  <c:v>39994</c:v>
                </c:pt>
                <c:pt idx="25">
                  <c:v>40025</c:v>
                </c:pt>
                <c:pt idx="26">
                  <c:v>40056</c:v>
                </c:pt>
                <c:pt idx="27">
                  <c:v>40086</c:v>
                </c:pt>
                <c:pt idx="28">
                  <c:v>40117</c:v>
                </c:pt>
                <c:pt idx="29">
                  <c:v>40147</c:v>
                </c:pt>
                <c:pt idx="30">
                  <c:v>40178</c:v>
                </c:pt>
                <c:pt idx="31">
                  <c:v>40209</c:v>
                </c:pt>
                <c:pt idx="32">
                  <c:v>40237</c:v>
                </c:pt>
                <c:pt idx="33">
                  <c:v>40268</c:v>
                </c:pt>
                <c:pt idx="34">
                  <c:v>40298</c:v>
                </c:pt>
                <c:pt idx="35">
                  <c:v>40329</c:v>
                </c:pt>
                <c:pt idx="36">
                  <c:v>40359</c:v>
                </c:pt>
                <c:pt idx="37">
                  <c:v>40390</c:v>
                </c:pt>
                <c:pt idx="38">
                  <c:v>40421</c:v>
                </c:pt>
                <c:pt idx="39">
                  <c:v>40451</c:v>
                </c:pt>
                <c:pt idx="40">
                  <c:v>40482</c:v>
                </c:pt>
                <c:pt idx="41">
                  <c:v>40512</c:v>
                </c:pt>
                <c:pt idx="42">
                  <c:v>40543</c:v>
                </c:pt>
                <c:pt idx="43">
                  <c:v>40574</c:v>
                </c:pt>
                <c:pt idx="44">
                  <c:v>40602</c:v>
                </c:pt>
                <c:pt idx="45">
                  <c:v>40633</c:v>
                </c:pt>
                <c:pt idx="46">
                  <c:v>40663</c:v>
                </c:pt>
                <c:pt idx="47">
                  <c:v>40694</c:v>
                </c:pt>
                <c:pt idx="48">
                  <c:v>40724</c:v>
                </c:pt>
                <c:pt idx="49">
                  <c:v>40755</c:v>
                </c:pt>
                <c:pt idx="50">
                  <c:v>40786</c:v>
                </c:pt>
                <c:pt idx="51">
                  <c:v>40816</c:v>
                </c:pt>
                <c:pt idx="52">
                  <c:v>40847</c:v>
                </c:pt>
                <c:pt idx="53">
                  <c:v>40877</c:v>
                </c:pt>
                <c:pt idx="54">
                  <c:v>40908</c:v>
                </c:pt>
                <c:pt idx="55">
                  <c:v>40939</c:v>
                </c:pt>
                <c:pt idx="56">
                  <c:v>40968</c:v>
                </c:pt>
                <c:pt idx="57">
                  <c:v>40999</c:v>
                </c:pt>
                <c:pt idx="58">
                  <c:v>41029</c:v>
                </c:pt>
                <c:pt idx="59">
                  <c:v>41060</c:v>
                </c:pt>
                <c:pt idx="60">
                  <c:v>41090</c:v>
                </c:pt>
                <c:pt idx="61">
                  <c:v>41121</c:v>
                </c:pt>
                <c:pt idx="62">
                  <c:v>41152</c:v>
                </c:pt>
                <c:pt idx="63">
                  <c:v>41182</c:v>
                </c:pt>
                <c:pt idx="64">
                  <c:v>41213</c:v>
                </c:pt>
                <c:pt idx="65">
                  <c:v>41243</c:v>
                </c:pt>
                <c:pt idx="66">
                  <c:v>41274</c:v>
                </c:pt>
                <c:pt idx="67">
                  <c:v>41305</c:v>
                </c:pt>
                <c:pt idx="68">
                  <c:v>41333</c:v>
                </c:pt>
                <c:pt idx="69">
                  <c:v>41364</c:v>
                </c:pt>
                <c:pt idx="70">
                  <c:v>41394</c:v>
                </c:pt>
                <c:pt idx="71">
                  <c:v>41425</c:v>
                </c:pt>
                <c:pt idx="72">
                  <c:v>41455</c:v>
                </c:pt>
                <c:pt idx="73">
                  <c:v>41486</c:v>
                </c:pt>
                <c:pt idx="74">
                  <c:v>41517</c:v>
                </c:pt>
                <c:pt idx="75">
                  <c:v>41547</c:v>
                </c:pt>
                <c:pt idx="76">
                  <c:v>41578</c:v>
                </c:pt>
                <c:pt idx="77">
                  <c:v>41608</c:v>
                </c:pt>
                <c:pt idx="78">
                  <c:v>41639</c:v>
                </c:pt>
                <c:pt idx="79">
                  <c:v>41670</c:v>
                </c:pt>
                <c:pt idx="80">
                  <c:v>41698</c:v>
                </c:pt>
                <c:pt idx="81">
                  <c:v>41729</c:v>
                </c:pt>
                <c:pt idx="82">
                  <c:v>41759</c:v>
                </c:pt>
                <c:pt idx="83">
                  <c:v>41790</c:v>
                </c:pt>
                <c:pt idx="84">
                  <c:v>41820</c:v>
                </c:pt>
                <c:pt idx="85">
                  <c:v>41851</c:v>
                </c:pt>
                <c:pt idx="86">
                  <c:v>41882</c:v>
                </c:pt>
                <c:pt idx="87">
                  <c:v>41912</c:v>
                </c:pt>
                <c:pt idx="88">
                  <c:v>41943</c:v>
                </c:pt>
                <c:pt idx="89">
                  <c:v>41973</c:v>
                </c:pt>
                <c:pt idx="90">
                  <c:v>42004</c:v>
                </c:pt>
                <c:pt idx="91">
                  <c:v>42035</c:v>
                </c:pt>
                <c:pt idx="92">
                  <c:v>42063</c:v>
                </c:pt>
                <c:pt idx="93">
                  <c:v>42094</c:v>
                </c:pt>
                <c:pt idx="94">
                  <c:v>42124</c:v>
                </c:pt>
                <c:pt idx="95">
                  <c:v>42155</c:v>
                </c:pt>
                <c:pt idx="96">
                  <c:v>42185</c:v>
                </c:pt>
                <c:pt idx="97">
                  <c:v>42216</c:v>
                </c:pt>
                <c:pt idx="98">
                  <c:v>42247</c:v>
                </c:pt>
                <c:pt idx="99">
                  <c:v>42277</c:v>
                </c:pt>
                <c:pt idx="100">
                  <c:v>42308</c:v>
                </c:pt>
                <c:pt idx="101">
                  <c:v>42338</c:v>
                </c:pt>
                <c:pt idx="102">
                  <c:v>42369</c:v>
                </c:pt>
                <c:pt idx="103">
                  <c:v>42400</c:v>
                </c:pt>
                <c:pt idx="104">
                  <c:v>42429</c:v>
                </c:pt>
                <c:pt idx="105">
                  <c:v>42460</c:v>
                </c:pt>
                <c:pt idx="106">
                  <c:v>42490</c:v>
                </c:pt>
                <c:pt idx="107">
                  <c:v>42521</c:v>
                </c:pt>
                <c:pt idx="108">
                  <c:v>42551</c:v>
                </c:pt>
                <c:pt idx="109">
                  <c:v>42582</c:v>
                </c:pt>
                <c:pt idx="110">
                  <c:v>42613</c:v>
                </c:pt>
                <c:pt idx="111">
                  <c:v>42643</c:v>
                </c:pt>
                <c:pt idx="112">
                  <c:v>42674</c:v>
                </c:pt>
                <c:pt idx="113">
                  <c:v>42704</c:v>
                </c:pt>
                <c:pt idx="114">
                  <c:v>42735</c:v>
                </c:pt>
                <c:pt idx="115">
                  <c:v>42766</c:v>
                </c:pt>
                <c:pt idx="116">
                  <c:v>42794</c:v>
                </c:pt>
                <c:pt idx="117">
                  <c:v>42825</c:v>
                </c:pt>
                <c:pt idx="118">
                  <c:v>42855</c:v>
                </c:pt>
                <c:pt idx="119">
                  <c:v>42886</c:v>
                </c:pt>
                <c:pt idx="120">
                  <c:v>42916</c:v>
                </c:pt>
                <c:pt idx="121">
                  <c:v>42947</c:v>
                </c:pt>
                <c:pt idx="122">
                  <c:v>42978</c:v>
                </c:pt>
                <c:pt idx="123">
                  <c:v>43008</c:v>
                </c:pt>
                <c:pt idx="124">
                  <c:v>43039</c:v>
                </c:pt>
                <c:pt idx="125">
                  <c:v>43069</c:v>
                </c:pt>
                <c:pt idx="126">
                  <c:v>43100</c:v>
                </c:pt>
                <c:pt idx="127">
                  <c:v>43131</c:v>
                </c:pt>
                <c:pt idx="128">
                  <c:v>43159</c:v>
                </c:pt>
                <c:pt idx="129">
                  <c:v>43190</c:v>
                </c:pt>
                <c:pt idx="130">
                  <c:v>43220</c:v>
                </c:pt>
                <c:pt idx="131">
                  <c:v>43251</c:v>
                </c:pt>
                <c:pt idx="132">
                  <c:v>43281</c:v>
                </c:pt>
                <c:pt idx="133">
                  <c:v>43312</c:v>
                </c:pt>
                <c:pt idx="134">
                  <c:v>43343</c:v>
                </c:pt>
                <c:pt idx="135">
                  <c:v>43373</c:v>
                </c:pt>
                <c:pt idx="136">
                  <c:v>43404</c:v>
                </c:pt>
                <c:pt idx="137">
                  <c:v>43434</c:v>
                </c:pt>
                <c:pt idx="138">
                  <c:v>43465</c:v>
                </c:pt>
                <c:pt idx="139">
                  <c:v>43496</c:v>
                </c:pt>
                <c:pt idx="140">
                  <c:v>43524</c:v>
                </c:pt>
                <c:pt idx="141">
                  <c:v>43555</c:v>
                </c:pt>
                <c:pt idx="142">
                  <c:v>43585</c:v>
                </c:pt>
                <c:pt idx="143">
                  <c:v>43616</c:v>
                </c:pt>
                <c:pt idx="144">
                  <c:v>43646</c:v>
                </c:pt>
                <c:pt idx="145">
                  <c:v>43677</c:v>
                </c:pt>
                <c:pt idx="146">
                  <c:v>43708</c:v>
                </c:pt>
                <c:pt idx="147">
                  <c:v>43738</c:v>
                </c:pt>
                <c:pt idx="148">
                  <c:v>43769</c:v>
                </c:pt>
                <c:pt idx="149">
                  <c:v>43799</c:v>
                </c:pt>
                <c:pt idx="150">
                  <c:v>43830</c:v>
                </c:pt>
                <c:pt idx="151">
                  <c:v>43861</c:v>
                </c:pt>
                <c:pt idx="152">
                  <c:v>43890</c:v>
                </c:pt>
                <c:pt idx="153">
                  <c:v>43921</c:v>
                </c:pt>
                <c:pt idx="154">
                  <c:v>43951</c:v>
                </c:pt>
                <c:pt idx="155">
                  <c:v>43982</c:v>
                </c:pt>
                <c:pt idx="156">
                  <c:v>44012</c:v>
                </c:pt>
                <c:pt idx="157">
                  <c:v>44043</c:v>
                </c:pt>
                <c:pt idx="158">
                  <c:v>44074</c:v>
                </c:pt>
                <c:pt idx="159">
                  <c:v>44104</c:v>
                </c:pt>
                <c:pt idx="160">
                  <c:v>44135</c:v>
                </c:pt>
                <c:pt idx="161">
                  <c:v>44165</c:v>
                </c:pt>
                <c:pt idx="162">
                  <c:v>44196</c:v>
                </c:pt>
                <c:pt idx="163">
                  <c:v>44227</c:v>
                </c:pt>
                <c:pt idx="164">
                  <c:v>44255</c:v>
                </c:pt>
                <c:pt idx="165">
                  <c:v>44286</c:v>
                </c:pt>
                <c:pt idx="166">
                  <c:v>44316</c:v>
                </c:pt>
                <c:pt idx="167">
                  <c:v>44347</c:v>
                </c:pt>
                <c:pt idx="168">
                  <c:v>44377</c:v>
                </c:pt>
                <c:pt idx="169">
                  <c:v>44408</c:v>
                </c:pt>
                <c:pt idx="170">
                  <c:v>44439</c:v>
                </c:pt>
                <c:pt idx="171">
                  <c:v>44469</c:v>
                </c:pt>
                <c:pt idx="172">
                  <c:v>44500</c:v>
                </c:pt>
                <c:pt idx="173">
                  <c:v>44530</c:v>
                </c:pt>
                <c:pt idx="174">
                  <c:v>44561</c:v>
                </c:pt>
                <c:pt idx="175">
                  <c:v>44592</c:v>
                </c:pt>
                <c:pt idx="176">
                  <c:v>44620</c:v>
                </c:pt>
                <c:pt idx="177">
                  <c:v>44651</c:v>
                </c:pt>
                <c:pt idx="178">
                  <c:v>44681</c:v>
                </c:pt>
                <c:pt idx="179">
                  <c:v>44712</c:v>
                </c:pt>
                <c:pt idx="180">
                  <c:v>44742</c:v>
                </c:pt>
                <c:pt idx="181">
                  <c:v>44773</c:v>
                </c:pt>
                <c:pt idx="182">
                  <c:v>44804</c:v>
                </c:pt>
                <c:pt idx="183">
                  <c:v>44834</c:v>
                </c:pt>
                <c:pt idx="184">
                  <c:v>44865</c:v>
                </c:pt>
                <c:pt idx="185">
                  <c:v>44895</c:v>
                </c:pt>
                <c:pt idx="186">
                  <c:v>44926</c:v>
                </c:pt>
                <c:pt idx="187">
                  <c:v>44957</c:v>
                </c:pt>
                <c:pt idx="188">
                  <c:v>44985</c:v>
                </c:pt>
                <c:pt idx="189">
                  <c:v>45016</c:v>
                </c:pt>
                <c:pt idx="190">
                  <c:v>45046</c:v>
                </c:pt>
                <c:pt idx="191">
                  <c:v>45077</c:v>
                </c:pt>
                <c:pt idx="192">
                  <c:v>45107</c:v>
                </c:pt>
                <c:pt idx="193">
                  <c:v>45138</c:v>
                </c:pt>
                <c:pt idx="194">
                  <c:v>45169</c:v>
                </c:pt>
                <c:pt idx="195">
                  <c:v>45199</c:v>
                </c:pt>
                <c:pt idx="196">
                  <c:v>45230</c:v>
                </c:pt>
                <c:pt idx="197">
                  <c:v>45260</c:v>
                </c:pt>
                <c:pt idx="198">
                  <c:v>45289</c:v>
                </c:pt>
                <c:pt idx="199">
                  <c:v>45322</c:v>
                </c:pt>
                <c:pt idx="200">
                  <c:v>45351</c:v>
                </c:pt>
                <c:pt idx="201">
                  <c:v>45380</c:v>
                </c:pt>
                <c:pt idx="202">
                  <c:v>45412</c:v>
                </c:pt>
                <c:pt idx="203">
                  <c:v>45443</c:v>
                </c:pt>
                <c:pt idx="204">
                  <c:v>45471</c:v>
                </c:pt>
                <c:pt idx="205">
                  <c:v>45504</c:v>
                </c:pt>
                <c:pt idx="206">
                  <c:v>45535</c:v>
                </c:pt>
                <c:pt idx="207">
                  <c:v>45565</c:v>
                </c:pt>
                <c:pt idx="208">
                  <c:v>45596</c:v>
                </c:pt>
                <c:pt idx="209">
                  <c:v>45626</c:v>
                </c:pt>
                <c:pt idx="210">
                  <c:v>45657</c:v>
                </c:pt>
                <c:pt idx="211" formatCode="m/d/yy">
                  <c:v>45688</c:v>
                </c:pt>
                <c:pt idx="212" formatCode="m/d/yy">
                  <c:v>45716</c:v>
                </c:pt>
                <c:pt idx="213" formatCode="m/d/yy">
                  <c:v>45747</c:v>
                </c:pt>
              </c:numCache>
            </c:numRef>
          </c:cat>
          <c:val>
            <c:numRef>
              <c:f>Sheet1!$B$2:$B$215</c:f>
              <c:numCache>
                <c:formatCode>#,##0.00</c:formatCode>
                <c:ptCount val="214"/>
                <c:pt idx="0">
                  <c:v>1.25766</c:v>
                </c:pt>
                <c:pt idx="1">
                  <c:v>1.2384599999999999</c:v>
                </c:pt>
                <c:pt idx="2">
                  <c:v>1.2297499999999999</c:v>
                </c:pt>
                <c:pt idx="3">
                  <c:v>1.1982299999999999</c:v>
                </c:pt>
                <c:pt idx="4">
                  <c:v>1.20072</c:v>
                </c:pt>
                <c:pt idx="5">
                  <c:v>1.1654199999999999</c:v>
                </c:pt>
                <c:pt idx="6">
                  <c:v>1.1474899999999999</c:v>
                </c:pt>
                <c:pt idx="7">
                  <c:v>1.1424300000000001</c:v>
                </c:pt>
                <c:pt idx="8">
                  <c:v>1.15723</c:v>
                </c:pt>
                <c:pt idx="9">
                  <c:v>1.1760600000000001</c:v>
                </c:pt>
                <c:pt idx="10">
                  <c:v>1.15686</c:v>
                </c:pt>
                <c:pt idx="11">
                  <c:v>1.18564</c:v>
                </c:pt>
                <c:pt idx="12">
                  <c:v>1.1882299999999999</c:v>
                </c:pt>
                <c:pt idx="13">
                  <c:v>1.20655</c:v>
                </c:pt>
                <c:pt idx="14">
                  <c:v>1.2336400000000001</c:v>
                </c:pt>
                <c:pt idx="15">
                  <c:v>1.19923</c:v>
                </c:pt>
                <c:pt idx="16">
                  <c:v>1.1191800000000001</c:v>
                </c:pt>
                <c:pt idx="17">
                  <c:v>1.07883</c:v>
                </c:pt>
                <c:pt idx="18">
                  <c:v>1.1082700000000001</c:v>
                </c:pt>
                <c:pt idx="19">
                  <c:v>1.07622</c:v>
                </c:pt>
                <c:pt idx="20">
                  <c:v>1.2175199999999999</c:v>
                </c:pt>
                <c:pt idx="21">
                  <c:v>1.1966300000000001</c:v>
                </c:pt>
                <c:pt idx="22">
                  <c:v>1.2804199999999999</c:v>
                </c:pt>
                <c:pt idx="23">
                  <c:v>1.5448</c:v>
                </c:pt>
                <c:pt idx="24">
                  <c:v>1.57958</c:v>
                </c:pt>
                <c:pt idx="25">
                  <c:v>1.5665500000000001</c:v>
                </c:pt>
                <c:pt idx="26">
                  <c:v>1.4899800000000001</c:v>
                </c:pt>
                <c:pt idx="27">
                  <c:v>1.50726</c:v>
                </c:pt>
                <c:pt idx="28">
                  <c:v>1.4777899999999999</c:v>
                </c:pt>
                <c:pt idx="29">
                  <c:v>1.3974299999999999</c:v>
                </c:pt>
                <c:pt idx="30">
                  <c:v>1.38897</c:v>
                </c:pt>
                <c:pt idx="31">
                  <c:v>1.4023099999999999</c:v>
                </c:pt>
                <c:pt idx="32">
                  <c:v>1.39524</c:v>
                </c:pt>
                <c:pt idx="33">
                  <c:v>1.3960900000000001</c:v>
                </c:pt>
                <c:pt idx="34">
                  <c:v>1.4126000000000001</c:v>
                </c:pt>
                <c:pt idx="35">
                  <c:v>1.35897</c:v>
                </c:pt>
                <c:pt idx="36">
                  <c:v>1.30989</c:v>
                </c:pt>
                <c:pt idx="37">
                  <c:v>1.29684</c:v>
                </c:pt>
                <c:pt idx="38">
                  <c:v>1.2719499999999999</c:v>
                </c:pt>
                <c:pt idx="39">
                  <c:v>1.2846599999999999</c:v>
                </c:pt>
                <c:pt idx="40">
                  <c:v>1.2701</c:v>
                </c:pt>
                <c:pt idx="41">
                  <c:v>1.2923100000000001</c:v>
                </c:pt>
                <c:pt idx="42">
                  <c:v>1.3069</c:v>
                </c:pt>
                <c:pt idx="43">
                  <c:v>1.2871600000000001</c:v>
                </c:pt>
                <c:pt idx="44">
                  <c:v>1.2859700000000001</c:v>
                </c:pt>
                <c:pt idx="45">
                  <c:v>1.3187500000000001</c:v>
                </c:pt>
                <c:pt idx="46">
                  <c:v>1.3141499999999999</c:v>
                </c:pt>
                <c:pt idx="47">
                  <c:v>1.3226800000000001</c:v>
                </c:pt>
                <c:pt idx="48">
                  <c:v>1.2865599999999999</c:v>
                </c:pt>
                <c:pt idx="49">
                  <c:v>1.2697000000000001</c:v>
                </c:pt>
                <c:pt idx="50">
                  <c:v>1.2605500000000001</c:v>
                </c:pt>
                <c:pt idx="51">
                  <c:v>1.2263500000000001</c:v>
                </c:pt>
                <c:pt idx="52">
                  <c:v>1.2323599999999999</c:v>
                </c:pt>
                <c:pt idx="53">
                  <c:v>1.2543200000000001</c:v>
                </c:pt>
                <c:pt idx="54">
                  <c:v>1.2261899999999999</c:v>
                </c:pt>
                <c:pt idx="55">
                  <c:v>1.23115</c:v>
                </c:pt>
                <c:pt idx="56">
                  <c:v>1.2444</c:v>
                </c:pt>
                <c:pt idx="57">
                  <c:v>1.24363</c:v>
                </c:pt>
                <c:pt idx="58">
                  <c:v>1.2515000000000001</c:v>
                </c:pt>
                <c:pt idx="59">
                  <c:v>1.25291</c:v>
                </c:pt>
                <c:pt idx="60">
                  <c:v>1.20713</c:v>
                </c:pt>
                <c:pt idx="61">
                  <c:v>1.1778200000000001</c:v>
                </c:pt>
                <c:pt idx="62">
                  <c:v>1.1992700000000001</c:v>
                </c:pt>
                <c:pt idx="63">
                  <c:v>1.2093700000000001</c:v>
                </c:pt>
                <c:pt idx="64">
                  <c:v>1.21278</c:v>
                </c:pt>
                <c:pt idx="65">
                  <c:v>1.2127399999999999</c:v>
                </c:pt>
                <c:pt idx="66">
                  <c:v>1.2308399999999999</c:v>
                </c:pt>
                <c:pt idx="67">
                  <c:v>1.24441</c:v>
                </c:pt>
                <c:pt idx="68">
                  <c:v>1.2562199999999999</c:v>
                </c:pt>
                <c:pt idx="69">
                  <c:v>1.2659899999999999</c:v>
                </c:pt>
                <c:pt idx="70">
                  <c:v>1.2469399999999999</c:v>
                </c:pt>
                <c:pt idx="71">
                  <c:v>1.27559</c:v>
                </c:pt>
                <c:pt idx="72">
                  <c:v>1.2539100000000001</c:v>
                </c:pt>
                <c:pt idx="73">
                  <c:v>1.2662199999999999</c:v>
                </c:pt>
                <c:pt idx="74">
                  <c:v>1.2657</c:v>
                </c:pt>
                <c:pt idx="75">
                  <c:v>1.2787599999999999</c:v>
                </c:pt>
                <c:pt idx="76">
                  <c:v>1.2628600000000001</c:v>
                </c:pt>
                <c:pt idx="77">
                  <c:v>1.26108</c:v>
                </c:pt>
                <c:pt idx="78">
                  <c:v>1.2630300000000001</c:v>
                </c:pt>
                <c:pt idx="79">
                  <c:v>1.2849699999999999</c:v>
                </c:pt>
                <c:pt idx="80">
                  <c:v>1.2924800000000001</c:v>
                </c:pt>
                <c:pt idx="81">
                  <c:v>1.2817099999999999</c:v>
                </c:pt>
                <c:pt idx="82">
                  <c:v>1.23563</c:v>
                </c:pt>
                <c:pt idx="83">
                  <c:v>1.2297800000000001</c:v>
                </c:pt>
                <c:pt idx="84">
                  <c:v>1.25179</c:v>
                </c:pt>
                <c:pt idx="85">
                  <c:v>1.2100599999999999</c:v>
                </c:pt>
                <c:pt idx="86">
                  <c:v>1.2276899999999999</c:v>
                </c:pt>
                <c:pt idx="87">
                  <c:v>1.19458</c:v>
                </c:pt>
                <c:pt idx="88">
                  <c:v>1.2035800000000001</c:v>
                </c:pt>
                <c:pt idx="89">
                  <c:v>1.1830400000000001</c:v>
                </c:pt>
                <c:pt idx="90">
                  <c:v>1.1981200000000001</c:v>
                </c:pt>
                <c:pt idx="91">
                  <c:v>1.19147</c:v>
                </c:pt>
                <c:pt idx="92">
                  <c:v>1.1881900000000001</c:v>
                </c:pt>
                <c:pt idx="93">
                  <c:v>1.2223299999999999</c:v>
                </c:pt>
                <c:pt idx="94">
                  <c:v>1.2110799999999999</c:v>
                </c:pt>
                <c:pt idx="95">
                  <c:v>1.24343</c:v>
                </c:pt>
                <c:pt idx="96">
                  <c:v>1.23386</c:v>
                </c:pt>
                <c:pt idx="97">
                  <c:v>1.2101</c:v>
                </c:pt>
                <c:pt idx="98">
                  <c:v>1.2272400000000001</c:v>
                </c:pt>
                <c:pt idx="99">
                  <c:v>1.2178</c:v>
                </c:pt>
                <c:pt idx="100">
                  <c:v>1.18252</c:v>
                </c:pt>
                <c:pt idx="101">
                  <c:v>1.22326</c:v>
                </c:pt>
                <c:pt idx="102">
                  <c:v>1.20749</c:v>
                </c:pt>
                <c:pt idx="103">
                  <c:v>1.17584</c:v>
                </c:pt>
                <c:pt idx="104">
                  <c:v>1.18713</c:v>
                </c:pt>
                <c:pt idx="105">
                  <c:v>1.2076199999999999</c:v>
                </c:pt>
                <c:pt idx="106">
                  <c:v>1.1998</c:v>
                </c:pt>
                <c:pt idx="107">
                  <c:v>1.1985300000000001</c:v>
                </c:pt>
                <c:pt idx="108">
                  <c:v>1.15778</c:v>
                </c:pt>
                <c:pt idx="109">
                  <c:v>1.16981</c:v>
                </c:pt>
                <c:pt idx="110">
                  <c:v>1.17058</c:v>
                </c:pt>
                <c:pt idx="111">
                  <c:v>1.1777</c:v>
                </c:pt>
                <c:pt idx="112">
                  <c:v>1.1815199999999999</c:v>
                </c:pt>
                <c:pt idx="113">
                  <c:v>1.2204200000000001</c:v>
                </c:pt>
                <c:pt idx="114">
                  <c:v>1.21068</c:v>
                </c:pt>
                <c:pt idx="115">
                  <c:v>1.2142299999999999</c:v>
                </c:pt>
                <c:pt idx="116">
                  <c:v>1.21052</c:v>
                </c:pt>
                <c:pt idx="117">
                  <c:v>1.20366</c:v>
                </c:pt>
                <c:pt idx="118">
                  <c:v>1.20302</c:v>
                </c:pt>
                <c:pt idx="119">
                  <c:v>1.1713100000000001</c:v>
                </c:pt>
                <c:pt idx="120">
                  <c:v>1.1646799999999999</c:v>
                </c:pt>
                <c:pt idx="121">
                  <c:v>1.16455</c:v>
                </c:pt>
                <c:pt idx="122">
                  <c:v>1.17069</c:v>
                </c:pt>
                <c:pt idx="123">
                  <c:v>1.18499</c:v>
                </c:pt>
                <c:pt idx="124">
                  <c:v>1.1734800000000001</c:v>
                </c:pt>
                <c:pt idx="125">
                  <c:v>1.1999200000000001</c:v>
                </c:pt>
                <c:pt idx="126">
                  <c:v>1.1872799999999999</c:v>
                </c:pt>
                <c:pt idx="127">
                  <c:v>1.16048</c:v>
                </c:pt>
                <c:pt idx="128">
                  <c:v>1.1656899999999999</c:v>
                </c:pt>
                <c:pt idx="129">
                  <c:v>1.1991400000000001</c:v>
                </c:pt>
                <c:pt idx="130">
                  <c:v>1.2059299999999999</c:v>
                </c:pt>
                <c:pt idx="131">
                  <c:v>1.2326699999999999</c:v>
                </c:pt>
                <c:pt idx="132">
                  <c:v>1.2252000000000001</c:v>
                </c:pt>
                <c:pt idx="133">
                  <c:v>1.2054100000000001</c:v>
                </c:pt>
                <c:pt idx="134">
                  <c:v>1.22342</c:v>
                </c:pt>
                <c:pt idx="135">
                  <c:v>1.2047600000000001</c:v>
                </c:pt>
                <c:pt idx="136">
                  <c:v>1.1704600000000001</c:v>
                </c:pt>
                <c:pt idx="137">
                  <c:v>1.17316</c:v>
                </c:pt>
                <c:pt idx="138">
                  <c:v>1.1247499999999999</c:v>
                </c:pt>
                <c:pt idx="139">
                  <c:v>1.1541999999999999</c:v>
                </c:pt>
                <c:pt idx="140">
                  <c:v>1.1715199999999999</c:v>
                </c:pt>
                <c:pt idx="141">
                  <c:v>1.16472</c:v>
                </c:pt>
                <c:pt idx="142">
                  <c:v>1.16137</c:v>
                </c:pt>
                <c:pt idx="143">
                  <c:v>1.1456500000000001</c:v>
                </c:pt>
                <c:pt idx="144">
                  <c:v>1.1334900000000001</c:v>
                </c:pt>
                <c:pt idx="145">
                  <c:v>1.13727</c:v>
                </c:pt>
                <c:pt idx="146">
                  <c:v>1.1254599999999999</c:v>
                </c:pt>
                <c:pt idx="147">
                  <c:v>1.14255</c:v>
                </c:pt>
                <c:pt idx="148">
                  <c:v>1.1352100000000001</c:v>
                </c:pt>
                <c:pt idx="149">
                  <c:v>1.12432</c:v>
                </c:pt>
                <c:pt idx="150">
                  <c:v>1.12564</c:v>
                </c:pt>
                <c:pt idx="151">
                  <c:v>1.1036300000000001</c:v>
                </c:pt>
                <c:pt idx="152">
                  <c:v>1.0968199999999999</c:v>
                </c:pt>
                <c:pt idx="153">
                  <c:v>1.00396</c:v>
                </c:pt>
                <c:pt idx="154">
                  <c:v>1.0759099999999999</c:v>
                </c:pt>
                <c:pt idx="155">
                  <c:v>1.2065600000000001</c:v>
                </c:pt>
                <c:pt idx="156">
                  <c:v>1.2282500000000001</c:v>
                </c:pt>
                <c:pt idx="157">
                  <c:v>1.1990700000000001</c:v>
                </c:pt>
                <c:pt idx="158">
                  <c:v>1.1496500000000001</c:v>
                </c:pt>
                <c:pt idx="159">
                  <c:v>1.14151</c:v>
                </c:pt>
                <c:pt idx="160">
                  <c:v>1.1362300000000001</c:v>
                </c:pt>
                <c:pt idx="161">
                  <c:v>1.13002</c:v>
                </c:pt>
                <c:pt idx="162">
                  <c:v>1.0907199999999999</c:v>
                </c:pt>
                <c:pt idx="163">
                  <c:v>1.1087100000000001</c:v>
                </c:pt>
                <c:pt idx="164">
                  <c:v>1.1325099999999999</c:v>
                </c:pt>
                <c:pt idx="165">
                  <c:v>1.12242</c:v>
                </c:pt>
                <c:pt idx="166">
                  <c:v>1.1105799999999999</c:v>
                </c:pt>
                <c:pt idx="167">
                  <c:v>1.1243000000000001</c:v>
                </c:pt>
                <c:pt idx="168">
                  <c:v>1.08823</c:v>
                </c:pt>
                <c:pt idx="169">
                  <c:v>1.05816</c:v>
                </c:pt>
                <c:pt idx="170">
                  <c:v>1.0345599999999999</c:v>
                </c:pt>
                <c:pt idx="171">
                  <c:v>1.0338400000000001</c:v>
                </c:pt>
                <c:pt idx="172">
                  <c:v>0.994529</c:v>
                </c:pt>
                <c:pt idx="173">
                  <c:v>0.95660199999999995</c:v>
                </c:pt>
                <c:pt idx="174">
                  <c:v>0.93987100000000001</c:v>
                </c:pt>
                <c:pt idx="175">
                  <c:v>0.91474299999999997</c:v>
                </c:pt>
                <c:pt idx="176">
                  <c:v>0.94006299999999998</c:v>
                </c:pt>
                <c:pt idx="177">
                  <c:v>0.93559199999999998</c:v>
                </c:pt>
                <c:pt idx="178">
                  <c:v>0.93766400000000005</c:v>
                </c:pt>
                <c:pt idx="179">
                  <c:v>0.90981599999999996</c:v>
                </c:pt>
                <c:pt idx="180">
                  <c:v>0.91847699999999999</c:v>
                </c:pt>
                <c:pt idx="181">
                  <c:v>0.92589900000000003</c:v>
                </c:pt>
                <c:pt idx="182">
                  <c:v>0.94012099999999998</c:v>
                </c:pt>
                <c:pt idx="183">
                  <c:v>0.94240900000000005</c:v>
                </c:pt>
                <c:pt idx="184">
                  <c:v>0.94865200000000005</c:v>
                </c:pt>
                <c:pt idx="185">
                  <c:v>0.94291100000000005</c:v>
                </c:pt>
                <c:pt idx="186">
                  <c:v>0.95639399999999997</c:v>
                </c:pt>
                <c:pt idx="187">
                  <c:v>0.97015300000000004</c:v>
                </c:pt>
                <c:pt idx="188">
                  <c:v>0.97859399999999996</c:v>
                </c:pt>
                <c:pt idx="189">
                  <c:v>0.93247800000000003</c:v>
                </c:pt>
                <c:pt idx="190">
                  <c:v>0.92391199999999996</c:v>
                </c:pt>
                <c:pt idx="191">
                  <c:v>0.91617199999999999</c:v>
                </c:pt>
                <c:pt idx="192">
                  <c:v>0.90507800000000005</c:v>
                </c:pt>
                <c:pt idx="193">
                  <c:v>0.91922800000000005</c:v>
                </c:pt>
                <c:pt idx="194">
                  <c:v>0.92986000000000002</c:v>
                </c:pt>
                <c:pt idx="195">
                  <c:v>0.92438299999999995</c:v>
                </c:pt>
                <c:pt idx="196">
                  <c:v>0.89699099999999998</c:v>
                </c:pt>
                <c:pt idx="197">
                  <c:v>0.90720500000000004</c:v>
                </c:pt>
                <c:pt idx="198">
                  <c:v>0.92781899999999995</c:v>
                </c:pt>
                <c:pt idx="199">
                  <c:v>0.89</c:v>
                </c:pt>
                <c:pt idx="200" formatCode="0.00">
                  <c:v>0.9</c:v>
                </c:pt>
                <c:pt idx="201" formatCode="0.00">
                  <c:v>0.91</c:v>
                </c:pt>
                <c:pt idx="202">
                  <c:v>0.90649800000000003</c:v>
                </c:pt>
                <c:pt idx="203">
                  <c:v>0.90326799999999996</c:v>
                </c:pt>
                <c:pt idx="204">
                  <c:v>0.86145700000000003</c:v>
                </c:pt>
                <c:pt idx="205">
                  <c:v>0.89755399999999996</c:v>
                </c:pt>
                <c:pt idx="206">
                  <c:v>0.88512000000000002</c:v>
                </c:pt>
                <c:pt idx="207">
                  <c:v>0.88539299999999999</c:v>
                </c:pt>
                <c:pt idx="208">
                  <c:v>0.88030200000000003</c:v>
                </c:pt>
                <c:pt idx="209">
                  <c:v>0.899868</c:v>
                </c:pt>
                <c:pt idx="210">
                  <c:v>0.86991099999999999</c:v>
                </c:pt>
                <c:pt idx="211" formatCode="General">
                  <c:v>0.86</c:v>
                </c:pt>
                <c:pt idx="212" formatCode="General">
                  <c:v>0.85</c:v>
                </c:pt>
                <c:pt idx="213" formatCode="General">
                  <c:v>0.85</c:v>
                </c:pt>
              </c:numCache>
            </c:numRef>
          </c:val>
          <c:smooth val="0"/>
          <c:extLst>
            <c:ext xmlns:c16="http://schemas.microsoft.com/office/drawing/2014/chart" uri="{C3380CC4-5D6E-409C-BE32-E72D297353CC}">
              <c16:uniqueId val="{00000000-C448-AC4B-B0B1-3E4BCDFBAB08}"/>
            </c:ext>
          </c:extLst>
        </c:ser>
        <c:dLbls>
          <c:showLegendKey val="0"/>
          <c:showVal val="0"/>
          <c:showCatName val="0"/>
          <c:showSerName val="0"/>
          <c:showPercent val="0"/>
          <c:showBubbleSize val="0"/>
        </c:dLbls>
        <c:smooth val="0"/>
        <c:axId val="913015344"/>
        <c:axId val="913017616"/>
      </c:lineChart>
      <c:dateAx>
        <c:axId val="913015344"/>
        <c:scaling>
          <c:orientation val="minMax"/>
          <c:max val="45747"/>
          <c:min val="39263"/>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3017616"/>
        <c:crosses val="autoZero"/>
        <c:auto val="1"/>
        <c:lblOffset val="100"/>
        <c:baseTimeUnit val="days"/>
        <c:majorUnit val="24"/>
        <c:majorTimeUnit val="months"/>
      </c:dateAx>
      <c:valAx>
        <c:axId val="913017616"/>
        <c:scaling>
          <c:orientation val="minMax"/>
          <c:max val="1.6"/>
          <c:min val="0.8"/>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301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81300581544667E-2"/>
          <c:y val="8.3765215549734942E-2"/>
          <c:w val="0.94437398836910669"/>
          <c:h val="0.81790005936437327"/>
        </c:manualLayout>
      </c:layout>
      <c:barChart>
        <c:barDir val="col"/>
        <c:grouping val="clustered"/>
        <c:varyColors val="0"/>
        <c:ser>
          <c:idx val="0"/>
          <c:order val="0"/>
          <c:tx>
            <c:strRef>
              <c:f>Sheet1!$A$2</c:f>
              <c:strCache>
                <c:ptCount val="1"/>
                <c:pt idx="0">
                  <c:v>Russell 2000 Index</c:v>
                </c:pt>
              </c:strCache>
            </c:strRef>
          </c:tx>
          <c:spPr>
            <a:solidFill>
              <a:schemeClr val="accent1"/>
            </a:solidFill>
            <a:ln>
              <a:noFill/>
            </a:ln>
            <a:effectLst/>
          </c:spPr>
          <c:invertIfNegative val="0"/>
          <c:dLbls>
            <c:dLbl>
              <c:idx val="4"/>
              <c:tx>
                <c:rich>
                  <a:bodyPr/>
                  <a:lstStyle/>
                  <a:p>
                    <a:fld id="{E9B8FA80-9885-0843-B68E-45532722CEC6}"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F1-E743-A77B-B557CD71608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3Q24</c:v>
                </c:pt>
                <c:pt idx="1">
                  <c:v>4Q24</c:v>
                </c:pt>
                <c:pt idx="2">
                  <c:v>1Q25E</c:v>
                </c:pt>
                <c:pt idx="3">
                  <c:v>2Q25E</c:v>
                </c:pt>
                <c:pt idx="4">
                  <c:v>3Q25E</c:v>
                </c:pt>
                <c:pt idx="5">
                  <c:v>4Q25E</c:v>
                </c:pt>
                <c:pt idx="6">
                  <c:v>1Q26E</c:v>
                </c:pt>
              </c:strCache>
            </c:strRef>
          </c:cat>
          <c:val>
            <c:numRef>
              <c:f>Sheet1!$B$2:$H$2</c:f>
              <c:numCache>
                <c:formatCode>General</c:formatCode>
                <c:ptCount val="7"/>
                <c:pt idx="0">
                  <c:v>25.9</c:v>
                </c:pt>
                <c:pt idx="1">
                  <c:v>45.8</c:v>
                </c:pt>
                <c:pt idx="2">
                  <c:v>0.4</c:v>
                </c:pt>
                <c:pt idx="3">
                  <c:v>48.2</c:v>
                </c:pt>
                <c:pt idx="4">
                  <c:v>57</c:v>
                </c:pt>
                <c:pt idx="5" formatCode="0.0">
                  <c:v>61.6</c:v>
                </c:pt>
                <c:pt idx="6" formatCode="0.0">
                  <c:v>56.7</c:v>
                </c:pt>
              </c:numCache>
            </c:numRef>
          </c:val>
          <c:extLst>
            <c:ext xmlns:c16="http://schemas.microsoft.com/office/drawing/2014/chart" uri="{C3380CC4-5D6E-409C-BE32-E72D297353CC}">
              <c16:uniqueId val="{00000000-051A-3A4C-9E21-A07EEE0B3C72}"/>
            </c:ext>
          </c:extLst>
        </c:ser>
        <c:ser>
          <c:idx val="1"/>
          <c:order val="1"/>
          <c:tx>
            <c:strRef>
              <c:f>Sheet1!$A$3</c:f>
              <c:strCache>
                <c:ptCount val="1"/>
                <c:pt idx="0">
                  <c:v>S&amp;P 500 Index</c:v>
                </c:pt>
              </c:strCache>
            </c:strRef>
          </c:tx>
          <c:spPr>
            <a:solidFill>
              <a:srgbClr val="D1D6D9"/>
            </a:solidFill>
            <a:ln>
              <a:solidFill>
                <a:srgbClr val="4F5D65"/>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3Q24</c:v>
                </c:pt>
                <c:pt idx="1">
                  <c:v>4Q24</c:v>
                </c:pt>
                <c:pt idx="2">
                  <c:v>1Q25E</c:v>
                </c:pt>
                <c:pt idx="3">
                  <c:v>2Q25E</c:v>
                </c:pt>
                <c:pt idx="4">
                  <c:v>3Q25E</c:v>
                </c:pt>
                <c:pt idx="5">
                  <c:v>4Q25E</c:v>
                </c:pt>
                <c:pt idx="6">
                  <c:v>1Q26E</c:v>
                </c:pt>
              </c:strCache>
            </c:strRef>
          </c:cat>
          <c:val>
            <c:numRef>
              <c:f>Sheet1!$B$3:$H$3</c:f>
              <c:numCache>
                <c:formatCode>0.0</c:formatCode>
                <c:ptCount val="7"/>
                <c:pt idx="0" formatCode="General">
                  <c:v>9.1</c:v>
                </c:pt>
                <c:pt idx="1">
                  <c:v>17.100000000000001</c:v>
                </c:pt>
                <c:pt idx="2" formatCode="General">
                  <c:v>7.8</c:v>
                </c:pt>
                <c:pt idx="3" formatCode="General">
                  <c:v>10</c:v>
                </c:pt>
                <c:pt idx="4" formatCode="General">
                  <c:v>12.3</c:v>
                </c:pt>
                <c:pt idx="5">
                  <c:v>10.8</c:v>
                </c:pt>
                <c:pt idx="6">
                  <c:v>17.7</c:v>
                </c:pt>
              </c:numCache>
            </c:numRef>
          </c:val>
          <c:extLst>
            <c:ext xmlns:c16="http://schemas.microsoft.com/office/drawing/2014/chart" uri="{C3380CC4-5D6E-409C-BE32-E72D297353CC}">
              <c16:uniqueId val="{00000001-051A-3A4C-9E21-A07EEE0B3C72}"/>
            </c:ext>
          </c:extLst>
        </c:ser>
        <c:dLbls>
          <c:showLegendKey val="0"/>
          <c:showVal val="0"/>
          <c:showCatName val="0"/>
          <c:showSerName val="0"/>
          <c:showPercent val="0"/>
          <c:showBubbleSize val="0"/>
        </c:dLbls>
        <c:gapWidth val="114"/>
        <c:overlap val="-27"/>
        <c:axId val="241467151"/>
        <c:axId val="1967775968"/>
      </c:barChart>
      <c:catAx>
        <c:axId val="24146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7775968"/>
        <c:crosses val="autoZero"/>
        <c:auto val="1"/>
        <c:lblAlgn val="ctr"/>
        <c:lblOffset val="100"/>
        <c:noMultiLvlLbl val="0"/>
      </c:catAx>
      <c:valAx>
        <c:axId val="1967775968"/>
        <c:scaling>
          <c:orientation val="minMax"/>
        </c:scaling>
        <c:delete val="1"/>
        <c:axPos val="l"/>
        <c:numFmt formatCode="General" sourceLinked="1"/>
        <c:majorTickMark val="none"/>
        <c:minorTickMark val="none"/>
        <c:tickLblPos val="nextTo"/>
        <c:crossAx val="241467151"/>
        <c:crosses val="autoZero"/>
        <c:crossBetween val="between"/>
      </c:valAx>
      <c:spPr>
        <a:noFill/>
        <a:ln>
          <a:noFill/>
        </a:ln>
        <a:effectLst/>
      </c:spPr>
    </c:plotArea>
    <c:legend>
      <c:legendPos val="tr"/>
      <c:layout>
        <c:manualLayout>
          <c:xMode val="edge"/>
          <c:yMode val="edge"/>
          <c:x val="2.5287736196526668E-2"/>
          <c:y val="2.0903721081814201E-2"/>
          <c:w val="0.27685866334317499"/>
          <c:h val="0.2755329900221765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19694228282279E-2"/>
          <c:y val="3.9629303986045493E-2"/>
          <c:w val="0.92562105723804033"/>
          <c:h val="0.89685723537238227"/>
        </c:manualLayout>
      </c:layout>
      <c:barChart>
        <c:barDir val="col"/>
        <c:grouping val="clustered"/>
        <c:varyColors val="0"/>
        <c:ser>
          <c:idx val="0"/>
          <c:order val="0"/>
          <c:tx>
            <c:strRef>
              <c:f>Sheet1!$B$1</c:f>
              <c:strCache>
                <c:ptCount val="1"/>
                <c:pt idx="0">
                  <c:v>Acwi ex excess returns</c:v>
                </c:pt>
              </c:strCache>
            </c:strRef>
          </c:tx>
          <c:spPr>
            <a:solidFill>
              <a:srgbClr val="9DA6AB"/>
            </a:solidFill>
            <a:ln>
              <a:noFill/>
            </a:ln>
            <a:effectLst/>
          </c:spPr>
          <c:invertIfNegative val="0"/>
          <c:dPt>
            <c:idx val="103"/>
            <c:invertIfNegative val="0"/>
            <c:bubble3D val="0"/>
            <c:spPr>
              <a:solidFill>
                <a:schemeClr val="accent6">
                  <a:lumMod val="75000"/>
                </a:schemeClr>
              </a:solidFill>
              <a:ln>
                <a:noFill/>
              </a:ln>
              <a:effectLst/>
            </c:spPr>
            <c:extLst>
              <c:ext xmlns:c16="http://schemas.microsoft.com/office/drawing/2014/chart" uri="{C3380CC4-5D6E-409C-BE32-E72D297353CC}">
                <c16:uniqueId val="{00000001-9F85-C241-B010-44D1220A00AA}"/>
              </c:ext>
            </c:extLst>
          </c:dPt>
          <c:dPt>
            <c:idx val="104"/>
            <c:invertIfNegative val="0"/>
            <c:bubble3D val="0"/>
            <c:spPr>
              <a:solidFill>
                <a:schemeClr val="accent6">
                  <a:lumMod val="75000"/>
                </a:schemeClr>
              </a:solidFill>
              <a:ln>
                <a:noFill/>
              </a:ln>
              <a:effectLst/>
            </c:spPr>
            <c:extLst>
              <c:ext xmlns:c16="http://schemas.microsoft.com/office/drawing/2014/chart" uri="{C3380CC4-5D6E-409C-BE32-E72D297353CC}">
                <c16:uniqueId val="{00000003-9F85-C241-B010-44D1220A00AA}"/>
              </c:ext>
            </c:extLst>
          </c:dPt>
          <c:dPt>
            <c:idx val="202"/>
            <c:invertIfNegative val="0"/>
            <c:bubble3D val="0"/>
            <c:spPr>
              <a:solidFill>
                <a:schemeClr val="accent6">
                  <a:lumMod val="75000"/>
                </a:schemeClr>
              </a:solidFill>
              <a:ln>
                <a:noFill/>
              </a:ln>
              <a:effectLst/>
            </c:spPr>
            <c:extLst>
              <c:ext xmlns:c16="http://schemas.microsoft.com/office/drawing/2014/chart" uri="{C3380CC4-5D6E-409C-BE32-E72D297353CC}">
                <c16:uniqueId val="{00000005-9F85-C241-B010-44D1220A00AA}"/>
              </c:ext>
            </c:extLst>
          </c:dPt>
          <c:dPt>
            <c:idx val="298"/>
            <c:invertIfNegative val="0"/>
            <c:bubble3D val="0"/>
            <c:spPr>
              <a:solidFill>
                <a:schemeClr val="accent6">
                  <a:lumMod val="75000"/>
                </a:schemeClr>
              </a:solidFill>
              <a:ln>
                <a:noFill/>
              </a:ln>
              <a:effectLst/>
            </c:spPr>
            <c:extLst>
              <c:ext xmlns:c16="http://schemas.microsoft.com/office/drawing/2014/chart" uri="{C3380CC4-5D6E-409C-BE32-E72D297353CC}">
                <c16:uniqueId val="{00000007-9F85-C241-B010-44D1220A00AA}"/>
              </c:ext>
            </c:extLst>
          </c:dPt>
          <c:cat>
            <c:numRef>
              <c:f>Sheet1!$A$2:$A$304</c:f>
              <c:numCache>
                <c:formatCode>m/d/yy</c:formatCode>
                <c:ptCount val="303"/>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pt idx="240">
                  <c:v>43861</c:v>
                </c:pt>
                <c:pt idx="241">
                  <c:v>43890</c:v>
                </c:pt>
                <c:pt idx="242">
                  <c:v>43921</c:v>
                </c:pt>
                <c:pt idx="243">
                  <c:v>43951</c:v>
                </c:pt>
                <c:pt idx="244">
                  <c:v>43982</c:v>
                </c:pt>
                <c:pt idx="245">
                  <c:v>44012</c:v>
                </c:pt>
                <c:pt idx="246">
                  <c:v>44043</c:v>
                </c:pt>
                <c:pt idx="247">
                  <c:v>44074</c:v>
                </c:pt>
                <c:pt idx="248">
                  <c:v>44104</c:v>
                </c:pt>
                <c:pt idx="249">
                  <c:v>44135</c:v>
                </c:pt>
                <c:pt idx="250">
                  <c:v>44165</c:v>
                </c:pt>
                <c:pt idx="251">
                  <c:v>44196</c:v>
                </c:pt>
                <c:pt idx="252">
                  <c:v>44227</c:v>
                </c:pt>
                <c:pt idx="253">
                  <c:v>44255</c:v>
                </c:pt>
                <c:pt idx="254">
                  <c:v>44286</c:v>
                </c:pt>
                <c:pt idx="255">
                  <c:v>44316</c:v>
                </c:pt>
                <c:pt idx="256">
                  <c:v>44347</c:v>
                </c:pt>
                <c:pt idx="257">
                  <c:v>44377</c:v>
                </c:pt>
                <c:pt idx="258">
                  <c:v>44408</c:v>
                </c:pt>
                <c:pt idx="259">
                  <c:v>44439</c:v>
                </c:pt>
                <c:pt idx="260">
                  <c:v>44469</c:v>
                </c:pt>
                <c:pt idx="261">
                  <c:v>44500</c:v>
                </c:pt>
                <c:pt idx="262">
                  <c:v>44530</c:v>
                </c:pt>
                <c:pt idx="263">
                  <c:v>44561</c:v>
                </c:pt>
                <c:pt idx="264">
                  <c:v>44592</c:v>
                </c:pt>
                <c:pt idx="265">
                  <c:v>44620</c:v>
                </c:pt>
                <c:pt idx="266">
                  <c:v>44651</c:v>
                </c:pt>
                <c:pt idx="267">
                  <c:v>44681</c:v>
                </c:pt>
                <c:pt idx="268">
                  <c:v>44712</c:v>
                </c:pt>
                <c:pt idx="269">
                  <c:v>44742</c:v>
                </c:pt>
                <c:pt idx="270">
                  <c:v>44773</c:v>
                </c:pt>
                <c:pt idx="271">
                  <c:v>44804</c:v>
                </c:pt>
                <c:pt idx="272">
                  <c:v>44834</c:v>
                </c:pt>
                <c:pt idx="273">
                  <c:v>44865</c:v>
                </c:pt>
                <c:pt idx="274">
                  <c:v>44895</c:v>
                </c:pt>
                <c:pt idx="275">
                  <c:v>44926</c:v>
                </c:pt>
                <c:pt idx="276">
                  <c:v>44957</c:v>
                </c:pt>
                <c:pt idx="277">
                  <c:v>44985</c:v>
                </c:pt>
                <c:pt idx="278">
                  <c:v>45016</c:v>
                </c:pt>
                <c:pt idx="279">
                  <c:v>45046</c:v>
                </c:pt>
                <c:pt idx="280">
                  <c:v>45077</c:v>
                </c:pt>
                <c:pt idx="281">
                  <c:v>45107</c:v>
                </c:pt>
                <c:pt idx="282">
                  <c:v>45138</c:v>
                </c:pt>
                <c:pt idx="283">
                  <c:v>45169</c:v>
                </c:pt>
                <c:pt idx="284">
                  <c:v>45199</c:v>
                </c:pt>
                <c:pt idx="285">
                  <c:v>45230</c:v>
                </c:pt>
                <c:pt idx="286">
                  <c:v>45260</c:v>
                </c:pt>
                <c:pt idx="287">
                  <c:v>45291</c:v>
                </c:pt>
                <c:pt idx="288">
                  <c:v>45322</c:v>
                </c:pt>
                <c:pt idx="289">
                  <c:v>45351</c:v>
                </c:pt>
                <c:pt idx="290">
                  <c:v>45382</c:v>
                </c:pt>
                <c:pt idx="291">
                  <c:v>45412</c:v>
                </c:pt>
                <c:pt idx="292">
                  <c:v>45443</c:v>
                </c:pt>
                <c:pt idx="293">
                  <c:v>45473</c:v>
                </c:pt>
                <c:pt idx="294">
                  <c:v>45504</c:v>
                </c:pt>
                <c:pt idx="295">
                  <c:v>45535</c:v>
                </c:pt>
                <c:pt idx="296">
                  <c:v>45565</c:v>
                </c:pt>
                <c:pt idx="297">
                  <c:v>45596</c:v>
                </c:pt>
                <c:pt idx="298">
                  <c:v>45626</c:v>
                </c:pt>
                <c:pt idx="299">
                  <c:v>45657</c:v>
                </c:pt>
                <c:pt idx="300">
                  <c:v>45688</c:v>
                </c:pt>
                <c:pt idx="301">
                  <c:v>45716</c:v>
                </c:pt>
                <c:pt idx="302">
                  <c:v>45747</c:v>
                </c:pt>
              </c:numCache>
            </c:numRef>
          </c:cat>
          <c:val>
            <c:numRef>
              <c:f>Sheet1!$B$2:$B$304</c:f>
              <c:numCache>
                <c:formatCode>0.00</c:formatCode>
                <c:ptCount val="303"/>
                <c:pt idx="0">
                  <c:v>-0.48811000000000782</c:v>
                </c:pt>
                <c:pt idx="1">
                  <c:v>4.5574200000000005</c:v>
                </c:pt>
                <c:pt idx="2">
                  <c:v>-5.9455099999999872</c:v>
                </c:pt>
                <c:pt idx="3">
                  <c:v>-2.5615399999999959</c:v>
                </c:pt>
                <c:pt idx="4">
                  <c:v>-0.43836999999999904</c:v>
                </c:pt>
                <c:pt idx="5">
                  <c:v>1.7775700000000061</c:v>
                </c:pt>
                <c:pt idx="6">
                  <c:v>-2.4414399999999943</c:v>
                </c:pt>
                <c:pt idx="7">
                  <c:v>-4.9709400000000015</c:v>
                </c:pt>
                <c:pt idx="8">
                  <c:v>-0.29237999999999165</c:v>
                </c:pt>
                <c:pt idx="9">
                  <c:v>-2.8283200000000064</c:v>
                </c:pt>
                <c:pt idx="10">
                  <c:v>3.3385699999999972</c:v>
                </c:pt>
                <c:pt idx="11">
                  <c:v>2.8614300000000092</c:v>
                </c:pt>
                <c:pt idx="12">
                  <c:v>-2.0535900000000051</c:v>
                </c:pt>
                <c:pt idx="13">
                  <c:v>1.1967799999999968</c:v>
                </c:pt>
                <c:pt idx="14">
                  <c:v>-0.77859999999999641</c:v>
                </c:pt>
                <c:pt idx="15">
                  <c:v>-1.0265699999999933</c:v>
                </c:pt>
                <c:pt idx="16">
                  <c:v>-3.5047900000000132</c:v>
                </c:pt>
                <c:pt idx="17">
                  <c:v>-1.43953</c:v>
                </c:pt>
                <c:pt idx="18">
                  <c:v>-1.2526400000000049</c:v>
                </c:pt>
                <c:pt idx="19">
                  <c:v>3.7545700000000015</c:v>
                </c:pt>
                <c:pt idx="20">
                  <c:v>-2.5562000000000094</c:v>
                </c:pt>
                <c:pt idx="21">
                  <c:v>0.89710000000000623</c:v>
                </c:pt>
                <c:pt idx="22">
                  <c:v>-3.1049700000000069</c:v>
                </c:pt>
                <c:pt idx="23">
                  <c:v>0.40786999999999907</c:v>
                </c:pt>
                <c:pt idx="24">
                  <c:v>-2.832500000000004</c:v>
                </c:pt>
                <c:pt idx="25">
                  <c:v>2.6407900000000151</c:v>
                </c:pt>
                <c:pt idx="26">
                  <c:v>1.6232400000000036</c:v>
                </c:pt>
                <c:pt idx="27">
                  <c:v>6.65848</c:v>
                </c:pt>
                <c:pt idx="28">
                  <c:v>1.7451799999999906</c:v>
                </c:pt>
                <c:pt idx="29">
                  <c:v>2.7681199999999961</c:v>
                </c:pt>
                <c:pt idx="30">
                  <c:v>-1.9613400000000007</c:v>
                </c:pt>
                <c:pt idx="31">
                  <c:v>-0.67326000000000885</c:v>
                </c:pt>
                <c:pt idx="32">
                  <c:v>0.24660000000000792</c:v>
                </c:pt>
                <c:pt idx="33">
                  <c:v>-3.444629999999993</c:v>
                </c:pt>
                <c:pt idx="34">
                  <c:v>-1.0901499999999897</c:v>
                </c:pt>
                <c:pt idx="35">
                  <c:v>2.6349099999999903</c:v>
                </c:pt>
                <c:pt idx="36">
                  <c:v>-0.89957000000000509</c:v>
                </c:pt>
                <c:pt idx="37">
                  <c:v>-0.54589999999999916</c:v>
                </c:pt>
                <c:pt idx="38">
                  <c:v>-2.9801100000000025</c:v>
                </c:pt>
                <c:pt idx="39">
                  <c:v>1.2983900000000048</c:v>
                </c:pt>
                <c:pt idx="40">
                  <c:v>1.0165200000000096</c:v>
                </c:pt>
                <c:pt idx="41">
                  <c:v>1.436320000000002</c:v>
                </c:pt>
                <c:pt idx="42">
                  <c:v>0.88325999999998572</c:v>
                </c:pt>
                <c:pt idx="43">
                  <c:v>1.0105600000000159</c:v>
                </c:pt>
                <c:pt idx="44">
                  <c:v>3.8425799999999954</c:v>
                </c:pt>
                <c:pt idx="45">
                  <c:v>0.81784000000000301</c:v>
                </c:pt>
                <c:pt idx="46">
                  <c:v>1.2854300000000096</c:v>
                </c:pt>
                <c:pt idx="47">
                  <c:v>2.3827299999999996</c:v>
                </c:pt>
                <c:pt idx="48">
                  <c:v>-0.24338999999999889</c:v>
                </c:pt>
                <c:pt idx="49">
                  <c:v>1.133800000000007</c:v>
                </c:pt>
                <c:pt idx="50">
                  <c:v>2.0848699999999942</c:v>
                </c:pt>
                <c:pt idx="51">
                  <c:v>-1.61192</c:v>
                </c:pt>
                <c:pt idx="52">
                  <c:v>-1.1434799999999967</c:v>
                </c:pt>
                <c:pt idx="53">
                  <c:v>0.18296999999998231</c:v>
                </c:pt>
                <c:pt idx="54">
                  <c:v>0.3760900000000067</c:v>
                </c:pt>
                <c:pt idx="55">
                  <c:v>0.37083999999998341</c:v>
                </c:pt>
                <c:pt idx="56">
                  <c:v>2.1168000000000076</c:v>
                </c:pt>
                <c:pt idx="57">
                  <c:v>1.9431600000000104</c:v>
                </c:pt>
                <c:pt idx="58">
                  <c:v>2.8682099999999933</c:v>
                </c:pt>
                <c:pt idx="59">
                  <c:v>0.88200999999998864</c:v>
                </c:pt>
                <c:pt idx="60">
                  <c:v>0.70142000000000815</c:v>
                </c:pt>
                <c:pt idx="61">
                  <c:v>2.8009000000000173</c:v>
                </c:pt>
                <c:pt idx="62">
                  <c:v>-0.97880000000000189</c:v>
                </c:pt>
                <c:pt idx="63">
                  <c:v>-0.6675399999999998</c:v>
                </c:pt>
                <c:pt idx="64">
                  <c:v>-2.6496099999999911</c:v>
                </c:pt>
                <c:pt idx="65">
                  <c:v>1.6972100000000045</c:v>
                </c:pt>
                <c:pt idx="66">
                  <c:v>-4.5399999999995444E-2</c:v>
                </c:pt>
                <c:pt idx="67">
                  <c:v>3.4398700000000004</c:v>
                </c:pt>
                <c:pt idx="68">
                  <c:v>4.3278099999999986</c:v>
                </c:pt>
                <c:pt idx="69">
                  <c:v>-1.980230000000005</c:v>
                </c:pt>
                <c:pt idx="70">
                  <c:v>-0.44606000000000368</c:v>
                </c:pt>
                <c:pt idx="71">
                  <c:v>4.7664099999999987</c:v>
                </c:pt>
                <c:pt idx="72">
                  <c:v>4.3100200000000033</c:v>
                </c:pt>
                <c:pt idx="73">
                  <c:v>-0.57821999999999596</c:v>
                </c:pt>
                <c:pt idx="74">
                  <c:v>1.6157999999999895</c:v>
                </c:pt>
                <c:pt idx="75">
                  <c:v>3.7505999999999817</c:v>
                </c:pt>
                <c:pt idx="76">
                  <c:v>-1.8336799999999931</c:v>
                </c:pt>
                <c:pt idx="77">
                  <c:v>-0.27802999999999578</c:v>
                </c:pt>
                <c:pt idx="78">
                  <c:v>0.38639999999998675</c:v>
                </c:pt>
                <c:pt idx="79">
                  <c:v>0.42306999999999206</c:v>
                </c:pt>
                <c:pt idx="80">
                  <c:v>-2.5317500000000104</c:v>
                </c:pt>
                <c:pt idx="81">
                  <c:v>0.80395000000001993</c:v>
                </c:pt>
                <c:pt idx="82">
                  <c:v>1.7017199999999955</c:v>
                </c:pt>
                <c:pt idx="83">
                  <c:v>1.7040399999999956</c:v>
                </c:pt>
                <c:pt idx="84">
                  <c:v>-1.1530299999999993</c:v>
                </c:pt>
                <c:pt idx="85">
                  <c:v>2.5512800000000002</c:v>
                </c:pt>
                <c:pt idx="86">
                  <c:v>1.6503700000000121</c:v>
                </c:pt>
                <c:pt idx="87">
                  <c:v>0.15077000000001117</c:v>
                </c:pt>
                <c:pt idx="88">
                  <c:v>-0.8771199999999979</c:v>
                </c:pt>
                <c:pt idx="89">
                  <c:v>2.4772799999999928</c:v>
                </c:pt>
                <c:pt idx="90">
                  <c:v>2.7973599999999932</c:v>
                </c:pt>
                <c:pt idx="91">
                  <c:v>-3.0613099999999949</c:v>
                </c:pt>
                <c:pt idx="92">
                  <c:v>2.862639999999983</c:v>
                </c:pt>
                <c:pt idx="93">
                  <c:v>3.9791900000000213</c:v>
                </c:pt>
                <c:pt idx="94">
                  <c:v>-0.33562000000000314</c:v>
                </c:pt>
                <c:pt idx="95">
                  <c:v>-0.76091999999999826</c:v>
                </c:pt>
                <c:pt idx="96">
                  <c:v>-3.6932500000000044</c:v>
                </c:pt>
                <c:pt idx="97">
                  <c:v>6.1139299999999892</c:v>
                </c:pt>
                <c:pt idx="98">
                  <c:v>-1.7657099999999981</c:v>
                </c:pt>
                <c:pt idx="99">
                  <c:v>1.1827500000000102</c:v>
                </c:pt>
                <c:pt idx="100">
                  <c:v>0.28888000000000247</c:v>
                </c:pt>
                <c:pt idx="101">
                  <c:v>0.21126000000000289</c:v>
                </c:pt>
                <c:pt idx="102">
                  <c:v>-2.7601899999999957</c:v>
                </c:pt>
                <c:pt idx="103">
                  <c:v>-6.1264800000000008</c:v>
                </c:pt>
                <c:pt idx="104">
                  <c:v>-6.1103699999999979</c:v>
                </c:pt>
                <c:pt idx="105">
                  <c:v>-5.2239200000000068</c:v>
                </c:pt>
                <c:pt idx="106">
                  <c:v>1.3907800000000021</c:v>
                </c:pt>
                <c:pt idx="107">
                  <c:v>4.6338100000000049</c:v>
                </c:pt>
                <c:pt idx="108">
                  <c:v>-0.40856000000000314</c:v>
                </c:pt>
                <c:pt idx="109">
                  <c:v>1.314649999999995</c:v>
                </c:pt>
                <c:pt idx="110">
                  <c:v>-0.73304000000000613</c:v>
                </c:pt>
                <c:pt idx="111">
                  <c:v>4.0568200000000054</c:v>
                </c:pt>
                <c:pt idx="112">
                  <c:v>7.9450299999999965</c:v>
                </c:pt>
                <c:pt idx="113">
                  <c:v>-1.299819999999996</c:v>
                </c:pt>
                <c:pt idx="114">
                  <c:v>2.2145500000000151</c:v>
                </c:pt>
                <c:pt idx="115">
                  <c:v>9.006999999998655E-2</c:v>
                </c:pt>
                <c:pt idx="116">
                  <c:v>1.4046999999999921</c:v>
                </c:pt>
                <c:pt idx="117">
                  <c:v>0.61896000000000173</c:v>
                </c:pt>
                <c:pt idx="118">
                  <c:v>-3.1323800000000013</c:v>
                </c:pt>
                <c:pt idx="119">
                  <c:v>0.18038999999998584</c:v>
                </c:pt>
                <c:pt idx="120">
                  <c:v>-1.2894100000000019</c:v>
                </c:pt>
                <c:pt idx="121">
                  <c:v>-3.0976499999999962</c:v>
                </c:pt>
                <c:pt idx="122">
                  <c:v>0.7683699999999849</c:v>
                </c:pt>
                <c:pt idx="123">
                  <c:v>-2.4586200000000002</c:v>
                </c:pt>
                <c:pt idx="124">
                  <c:v>-2.5389300000000059</c:v>
                </c:pt>
                <c:pt idx="125">
                  <c:v>3.9521699999999993</c:v>
                </c:pt>
                <c:pt idx="126">
                  <c:v>2.0236799999999944</c:v>
                </c:pt>
                <c:pt idx="127">
                  <c:v>1.7668999999999935</c:v>
                </c:pt>
                <c:pt idx="128">
                  <c:v>1.0235999999999912</c:v>
                </c:pt>
                <c:pt idx="129">
                  <c:v>-0.39853999999999168</c:v>
                </c:pt>
                <c:pt idx="130">
                  <c:v>-3.8717000000000001</c:v>
                </c:pt>
                <c:pt idx="131">
                  <c:v>1.1475199999999797</c:v>
                </c:pt>
                <c:pt idx="132">
                  <c:v>-1.3859200000000182</c:v>
                </c:pt>
                <c:pt idx="133">
                  <c:v>-0.79183000000000447</c:v>
                </c:pt>
                <c:pt idx="134">
                  <c:v>-0.26971000000000078</c:v>
                </c:pt>
                <c:pt idx="135">
                  <c:v>1.9238800000000111</c:v>
                </c:pt>
                <c:pt idx="136">
                  <c:v>-1.7518299999999987</c:v>
                </c:pt>
                <c:pt idx="137">
                  <c:v>0.2159000000000022</c:v>
                </c:pt>
                <c:pt idx="138">
                  <c:v>0.66899999999999737</c:v>
                </c:pt>
                <c:pt idx="139">
                  <c:v>-3.1375700000000002</c:v>
                </c:pt>
                <c:pt idx="140">
                  <c:v>-4.0951999999999993</c:v>
                </c:pt>
                <c:pt idx="141">
                  <c:v>-0.39483000000000068</c:v>
                </c:pt>
                <c:pt idx="142">
                  <c:v>-4.8821699999999968</c:v>
                </c:pt>
                <c:pt idx="143">
                  <c:v>-2.1409900000000093</c:v>
                </c:pt>
                <c:pt idx="144">
                  <c:v>2.3029799999999989</c:v>
                </c:pt>
                <c:pt idx="145">
                  <c:v>1.2934999999999919</c:v>
                </c:pt>
                <c:pt idx="146">
                  <c:v>-4.6663099999999957</c:v>
                </c:pt>
                <c:pt idx="147">
                  <c:v>-0.94897999999999927</c:v>
                </c:pt>
                <c:pt idx="148">
                  <c:v>-5.3457600000000003</c:v>
                </c:pt>
                <c:pt idx="149">
                  <c:v>1.7776499999999862</c:v>
                </c:pt>
                <c:pt idx="150">
                  <c:v>2.4289999999993483E-2</c:v>
                </c:pt>
                <c:pt idx="151">
                  <c:v>-0.16131999999999813</c:v>
                </c:pt>
                <c:pt idx="152">
                  <c:v>1.1515300000000117</c:v>
                </c:pt>
                <c:pt idx="153">
                  <c:v>2.235100000000001</c:v>
                </c:pt>
                <c:pt idx="154">
                  <c:v>1.3258299999999945</c:v>
                </c:pt>
                <c:pt idx="155">
                  <c:v>2.5540099999999955</c:v>
                </c:pt>
                <c:pt idx="156">
                  <c:v>-1.1138700000000057</c:v>
                </c:pt>
                <c:pt idx="157">
                  <c:v>-2.4153300000000044</c:v>
                </c:pt>
                <c:pt idx="158">
                  <c:v>-3.5507399999999967</c:v>
                </c:pt>
                <c:pt idx="159">
                  <c:v>1.749489999999998</c:v>
                </c:pt>
                <c:pt idx="160">
                  <c:v>-4.6524899999999985</c:v>
                </c:pt>
                <c:pt idx="161">
                  <c:v>-2.9940699999999927</c:v>
                </c:pt>
                <c:pt idx="162">
                  <c:v>-0.70915000000000283</c:v>
                </c:pt>
                <c:pt idx="163">
                  <c:v>1.5168600000000088</c:v>
                </c:pt>
                <c:pt idx="164">
                  <c:v>3.8111599999999912</c:v>
                </c:pt>
                <c:pt idx="165">
                  <c:v>-0.92433999999999017</c:v>
                </c:pt>
                <c:pt idx="166">
                  <c:v>-2.8762399999999966</c:v>
                </c:pt>
                <c:pt idx="167">
                  <c:v>-1.6499099999999878</c:v>
                </c:pt>
                <c:pt idx="168">
                  <c:v>-1.0873000000000026</c:v>
                </c:pt>
                <c:pt idx="169">
                  <c:v>0.44939000000001617</c:v>
                </c:pt>
                <c:pt idx="170">
                  <c:v>-0.58427999999999258</c:v>
                </c:pt>
                <c:pt idx="171">
                  <c:v>0.58161999999999381</c:v>
                </c:pt>
                <c:pt idx="172">
                  <c:v>-0.40337999999999763</c:v>
                </c:pt>
                <c:pt idx="173">
                  <c:v>-0.38309999999999178</c:v>
                </c:pt>
                <c:pt idx="174">
                  <c:v>0.38647000000000542</c:v>
                </c:pt>
                <c:pt idx="175">
                  <c:v>-3.4462500000000063</c:v>
                </c:pt>
                <c:pt idx="176">
                  <c:v>-3.4411499999999924</c:v>
                </c:pt>
                <c:pt idx="177">
                  <c:v>-3.4323199999999998</c:v>
                </c:pt>
                <c:pt idx="178">
                  <c:v>-1.9660499999999859</c:v>
                </c:pt>
                <c:pt idx="179">
                  <c:v>-3.3536699999999975</c:v>
                </c:pt>
                <c:pt idx="180">
                  <c:v>2.8537400000000046</c:v>
                </c:pt>
                <c:pt idx="181">
                  <c:v>-0.40090999999999877</c:v>
                </c:pt>
                <c:pt idx="182">
                  <c:v>-3.4950000000000259E-2</c:v>
                </c:pt>
                <c:pt idx="183">
                  <c:v>4.092589999999996</c:v>
                </c:pt>
                <c:pt idx="184">
                  <c:v>-2.8474699999999853</c:v>
                </c:pt>
                <c:pt idx="185">
                  <c:v>-0.85387000000000102</c:v>
                </c:pt>
                <c:pt idx="186">
                  <c:v>-2.3732000000000086</c:v>
                </c:pt>
                <c:pt idx="187">
                  <c:v>-1.6101200000000038</c:v>
                </c:pt>
                <c:pt idx="188">
                  <c:v>-2.1620399999999984</c:v>
                </c:pt>
                <c:pt idx="189">
                  <c:v>-0.99111000000000615</c:v>
                </c:pt>
                <c:pt idx="190">
                  <c:v>-2.3616899999999941</c:v>
                </c:pt>
                <c:pt idx="191">
                  <c:v>-0.30631000000000963</c:v>
                </c:pt>
                <c:pt idx="192">
                  <c:v>-1.8399199999999949</c:v>
                </c:pt>
                <c:pt idx="193">
                  <c:v>-1.0080599999999995</c:v>
                </c:pt>
                <c:pt idx="194">
                  <c:v>1.347150000000009</c:v>
                </c:pt>
                <c:pt idx="195">
                  <c:v>2.2442700000000038</c:v>
                </c:pt>
                <c:pt idx="196">
                  <c:v>-3.483780000000003</c:v>
                </c:pt>
                <c:pt idx="197">
                  <c:v>-1.789010000000002</c:v>
                </c:pt>
                <c:pt idx="198">
                  <c:v>1.258490000000001</c:v>
                </c:pt>
                <c:pt idx="199">
                  <c:v>0.4919600000000024</c:v>
                </c:pt>
                <c:pt idx="200">
                  <c:v>1.2142399999999887</c:v>
                </c:pt>
                <c:pt idx="201">
                  <c:v>0.38635999999999671</c:v>
                </c:pt>
                <c:pt idx="202">
                  <c:v>-6.0165300000000084</c:v>
                </c:pt>
                <c:pt idx="203">
                  <c:v>0.58124999999999982</c:v>
                </c:pt>
                <c:pt idx="204">
                  <c:v>1.6458300000000037</c:v>
                </c:pt>
                <c:pt idx="205">
                  <c:v>-2.375970000000005</c:v>
                </c:pt>
                <c:pt idx="206">
                  <c:v>2.4185200000000018</c:v>
                </c:pt>
                <c:pt idx="207">
                  <c:v>1.1137799999999975</c:v>
                </c:pt>
                <c:pt idx="208">
                  <c:v>1.8376899999999807</c:v>
                </c:pt>
                <c:pt idx="209">
                  <c:v>-0.31364000000000392</c:v>
                </c:pt>
                <c:pt idx="210">
                  <c:v>1.629500000000017</c:v>
                </c:pt>
                <c:pt idx="211">
                  <c:v>0.21697999999998885</c:v>
                </c:pt>
                <c:pt idx="212">
                  <c:v>-0.20626999999999729</c:v>
                </c:pt>
                <c:pt idx="213">
                  <c:v>-0.45222999999998681</c:v>
                </c:pt>
                <c:pt idx="214">
                  <c:v>-2.2546799999999978</c:v>
                </c:pt>
                <c:pt idx="215">
                  <c:v>1.1232600000000037</c:v>
                </c:pt>
                <c:pt idx="216">
                  <c:v>-0.1558199999999843</c:v>
                </c:pt>
                <c:pt idx="217">
                  <c:v>-1.029469999999999</c:v>
                </c:pt>
                <c:pt idx="218">
                  <c:v>0.7774100000000006</c:v>
                </c:pt>
                <c:pt idx="219">
                  <c:v>1.2131200000000009</c:v>
                </c:pt>
                <c:pt idx="220">
                  <c:v>-4.7172899999999967</c:v>
                </c:pt>
                <c:pt idx="221">
                  <c:v>-2.4950600000000045</c:v>
                </c:pt>
                <c:pt idx="222">
                  <c:v>-1.3297100000000173</c:v>
                </c:pt>
                <c:pt idx="223">
                  <c:v>-5.3515000000000086</c:v>
                </c:pt>
                <c:pt idx="224">
                  <c:v>-0.11364999999998737</c:v>
                </c:pt>
                <c:pt idx="225">
                  <c:v>-1.2987599999999988</c:v>
                </c:pt>
                <c:pt idx="226">
                  <c:v>-1.0913300000000126</c:v>
                </c:pt>
                <c:pt idx="227">
                  <c:v>4.5028700000000041</c:v>
                </c:pt>
                <c:pt idx="228">
                  <c:v>-0.45762000000000214</c:v>
                </c:pt>
                <c:pt idx="229">
                  <c:v>-1.2570699999999935</c:v>
                </c:pt>
                <c:pt idx="230">
                  <c:v>-1.3475499999999974</c:v>
                </c:pt>
                <c:pt idx="231">
                  <c:v>-1.4070999999999945</c:v>
                </c:pt>
                <c:pt idx="232">
                  <c:v>0.98764000000000074</c:v>
                </c:pt>
                <c:pt idx="233">
                  <c:v>-1.0261599999999982</c:v>
                </c:pt>
                <c:pt idx="234">
                  <c:v>-2.6476100000000113</c:v>
                </c:pt>
                <c:pt idx="235">
                  <c:v>-1.5043899999999999</c:v>
                </c:pt>
                <c:pt idx="236">
                  <c:v>0.7023400000000013</c:v>
                </c:pt>
                <c:pt idx="237">
                  <c:v>1.3232899999999992</c:v>
                </c:pt>
                <c:pt idx="238">
                  <c:v>-2.7483300000000099</c:v>
                </c:pt>
                <c:pt idx="239">
                  <c:v>1.3122800000000101</c:v>
                </c:pt>
                <c:pt idx="240">
                  <c:v>-2.6471200000000028</c:v>
                </c:pt>
                <c:pt idx="241">
                  <c:v>0.32742000000000093</c:v>
                </c:pt>
                <c:pt idx="242">
                  <c:v>-2.1280199999999976</c:v>
                </c:pt>
                <c:pt idx="243">
                  <c:v>-5.2413000000000043</c:v>
                </c:pt>
                <c:pt idx="244">
                  <c:v>-1.4900899999999995</c:v>
                </c:pt>
                <c:pt idx="245">
                  <c:v>2.5303899999999935</c:v>
                </c:pt>
                <c:pt idx="246">
                  <c:v>-1.1801900000000032</c:v>
                </c:pt>
                <c:pt idx="247">
                  <c:v>-2.9073700000000091</c:v>
                </c:pt>
                <c:pt idx="248">
                  <c:v>1.3414200000000043</c:v>
                </c:pt>
                <c:pt idx="249">
                  <c:v>0.50953000000000248</c:v>
                </c:pt>
                <c:pt idx="250">
                  <c:v>2.5050800000000031</c:v>
                </c:pt>
                <c:pt idx="251">
                  <c:v>1.5602499999999964</c:v>
                </c:pt>
                <c:pt idx="252">
                  <c:v>1.2269099999999922</c:v>
                </c:pt>
                <c:pt idx="253">
                  <c:v>-0.77784000000000741</c:v>
                </c:pt>
                <c:pt idx="254">
                  <c:v>-3.1152300000000022</c:v>
                </c:pt>
                <c:pt idx="255">
                  <c:v>-2.3932000000000064</c:v>
                </c:pt>
                <c:pt idx="256">
                  <c:v>2.4295400000000189</c:v>
                </c:pt>
                <c:pt idx="257">
                  <c:v>-2.9819800000000063</c:v>
                </c:pt>
                <c:pt idx="258">
                  <c:v>-4.0239099999999866</c:v>
                </c:pt>
                <c:pt idx="259">
                  <c:v>-1.1397399999999891</c:v>
                </c:pt>
                <c:pt idx="260">
                  <c:v>1.4489300000000034</c:v>
                </c:pt>
                <c:pt idx="261">
                  <c:v>-4.6191399999999883</c:v>
                </c:pt>
                <c:pt idx="262">
                  <c:v>-3.8098200000000082</c:v>
                </c:pt>
                <c:pt idx="263">
                  <c:v>-0.34906000000001214</c:v>
                </c:pt>
                <c:pt idx="264">
                  <c:v>1.4896899999999991</c:v>
                </c:pt>
                <c:pt idx="265">
                  <c:v>1.0147199999999912</c:v>
                </c:pt>
                <c:pt idx="266">
                  <c:v>-3.5535600000000001</c:v>
                </c:pt>
                <c:pt idx="267">
                  <c:v>2.4409499999999973</c:v>
                </c:pt>
                <c:pt idx="268">
                  <c:v>0.53410999999998765</c:v>
                </c:pt>
                <c:pt idx="269">
                  <c:v>-0.34832999999999714</c:v>
                </c:pt>
                <c:pt idx="270">
                  <c:v>-5.7969399999999958</c:v>
                </c:pt>
                <c:pt idx="271">
                  <c:v>0.86194000000000548</c:v>
                </c:pt>
                <c:pt idx="272">
                  <c:v>-0.78314999999999912</c:v>
                </c:pt>
                <c:pt idx="273">
                  <c:v>-5.1080100000000073</c:v>
                </c:pt>
                <c:pt idx="274">
                  <c:v>6.2163599999999866</c:v>
                </c:pt>
                <c:pt idx="275">
                  <c:v>5.0135099999999992</c:v>
                </c:pt>
                <c:pt idx="276">
                  <c:v>1.8278199999999911</c:v>
                </c:pt>
                <c:pt idx="277">
                  <c:v>-1.0704400000000058</c:v>
                </c:pt>
                <c:pt idx="278">
                  <c:v>-1.2268600000000074</c:v>
                </c:pt>
                <c:pt idx="279">
                  <c:v>0.17645000000001687</c:v>
                </c:pt>
                <c:pt idx="280">
                  <c:v>-4.0704499999999921</c:v>
                </c:pt>
                <c:pt idx="281">
                  <c:v>-2.1205800000000163</c:v>
                </c:pt>
                <c:pt idx="282">
                  <c:v>0.85309000000000079</c:v>
                </c:pt>
                <c:pt idx="283">
                  <c:v>-2.9244099999999995</c:v>
                </c:pt>
                <c:pt idx="284">
                  <c:v>1.6094000000000053</c:v>
                </c:pt>
                <c:pt idx="285">
                  <c:v>-2.0232700000000103</c:v>
                </c:pt>
                <c:pt idx="286">
                  <c:v>-0.13107000000001001</c:v>
                </c:pt>
                <c:pt idx="287">
                  <c:v>0.48122999999999916</c:v>
                </c:pt>
                <c:pt idx="288">
                  <c:v>-2.6738200000000045</c:v>
                </c:pt>
                <c:pt idx="289">
                  <c:v>-2.8078000000000047</c:v>
                </c:pt>
                <c:pt idx="290">
                  <c:v>-9.1590000000008054E-2</c:v>
                </c:pt>
                <c:pt idx="291">
                  <c:v>2.288889999999999</c:v>
                </c:pt>
                <c:pt idx="292">
                  <c:v>-2.0556800000000042</c:v>
                </c:pt>
                <c:pt idx="293">
                  <c:v>-3.6833100000000063</c:v>
                </c:pt>
                <c:pt idx="294">
                  <c:v>1.0982099999999884</c:v>
                </c:pt>
                <c:pt idx="295">
                  <c:v>0.42226999999999126</c:v>
                </c:pt>
                <c:pt idx="296">
                  <c:v>0.55712000000001094</c:v>
                </c:pt>
                <c:pt idx="297">
                  <c:v>-3.9998300000000047</c:v>
                </c:pt>
                <c:pt idx="298">
                  <c:v>-6.7752799999999951</c:v>
                </c:pt>
                <c:pt idx="299">
                  <c:v>0.44093000000000604</c:v>
                </c:pt>
                <c:pt idx="300">
                  <c:v>1.2444700000000086</c:v>
                </c:pt>
                <c:pt idx="301">
                  <c:v>2.6928899999999922</c:v>
                </c:pt>
                <c:pt idx="302">
                  <c:v>5.4075700000000069</c:v>
                </c:pt>
              </c:numCache>
            </c:numRef>
          </c:val>
          <c:extLst>
            <c:ext xmlns:c16="http://schemas.microsoft.com/office/drawing/2014/chart" uri="{C3380CC4-5D6E-409C-BE32-E72D297353CC}">
              <c16:uniqueId val="{00000008-9F85-C241-B010-44D1220A00AA}"/>
            </c:ext>
          </c:extLst>
        </c:ser>
        <c:dLbls>
          <c:showLegendKey val="0"/>
          <c:showVal val="0"/>
          <c:showCatName val="0"/>
          <c:showSerName val="0"/>
          <c:showPercent val="0"/>
          <c:showBubbleSize val="0"/>
        </c:dLbls>
        <c:gapWidth val="10"/>
        <c:overlap val="100"/>
        <c:axId val="1230734783"/>
        <c:axId val="1388511599"/>
      </c:barChart>
      <c:lineChart>
        <c:grouping val="standard"/>
        <c:varyColors val="0"/>
        <c:ser>
          <c:idx val="1"/>
          <c:order val="1"/>
          <c:tx>
            <c:strRef>
              <c:f>Sheet1!$C$1</c:f>
              <c:strCache>
                <c:ptCount val="1"/>
                <c:pt idx="0">
                  <c:v>Extreme low</c:v>
                </c:pt>
              </c:strCache>
            </c:strRef>
          </c:tx>
          <c:spPr>
            <a:ln w="25400" cap="rnd">
              <a:solidFill>
                <a:schemeClr val="accent1"/>
              </a:solidFill>
              <a:round/>
            </a:ln>
            <a:effectLst/>
          </c:spPr>
          <c:marker>
            <c:symbol val="none"/>
          </c:marker>
          <c:cat>
            <c:numRef>
              <c:f>Sheet1!$A$2:$A$304</c:f>
              <c:numCache>
                <c:formatCode>m/d/yy</c:formatCode>
                <c:ptCount val="303"/>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pt idx="240">
                  <c:v>43861</c:v>
                </c:pt>
                <c:pt idx="241">
                  <c:v>43890</c:v>
                </c:pt>
                <c:pt idx="242">
                  <c:v>43921</c:v>
                </c:pt>
                <c:pt idx="243">
                  <c:v>43951</c:v>
                </c:pt>
                <c:pt idx="244">
                  <c:v>43982</c:v>
                </c:pt>
                <c:pt idx="245">
                  <c:v>44012</c:v>
                </c:pt>
                <c:pt idx="246">
                  <c:v>44043</c:v>
                </c:pt>
                <c:pt idx="247">
                  <c:v>44074</c:v>
                </c:pt>
                <c:pt idx="248">
                  <c:v>44104</c:v>
                </c:pt>
                <c:pt idx="249">
                  <c:v>44135</c:v>
                </c:pt>
                <c:pt idx="250">
                  <c:v>44165</c:v>
                </c:pt>
                <c:pt idx="251">
                  <c:v>44196</c:v>
                </c:pt>
                <c:pt idx="252">
                  <c:v>44227</c:v>
                </c:pt>
                <c:pt idx="253">
                  <c:v>44255</c:v>
                </c:pt>
                <c:pt idx="254">
                  <c:v>44286</c:v>
                </c:pt>
                <c:pt idx="255">
                  <c:v>44316</c:v>
                </c:pt>
                <c:pt idx="256">
                  <c:v>44347</c:v>
                </c:pt>
                <c:pt idx="257">
                  <c:v>44377</c:v>
                </c:pt>
                <c:pt idx="258">
                  <c:v>44408</c:v>
                </c:pt>
                <c:pt idx="259">
                  <c:v>44439</c:v>
                </c:pt>
                <c:pt idx="260">
                  <c:v>44469</c:v>
                </c:pt>
                <c:pt idx="261">
                  <c:v>44500</c:v>
                </c:pt>
                <c:pt idx="262">
                  <c:v>44530</c:v>
                </c:pt>
                <c:pt idx="263">
                  <c:v>44561</c:v>
                </c:pt>
                <c:pt idx="264">
                  <c:v>44592</c:v>
                </c:pt>
                <c:pt idx="265">
                  <c:v>44620</c:v>
                </c:pt>
                <c:pt idx="266">
                  <c:v>44651</c:v>
                </c:pt>
                <c:pt idx="267">
                  <c:v>44681</c:v>
                </c:pt>
                <c:pt idx="268">
                  <c:v>44712</c:v>
                </c:pt>
                <c:pt idx="269">
                  <c:v>44742</c:v>
                </c:pt>
                <c:pt idx="270">
                  <c:v>44773</c:v>
                </c:pt>
                <c:pt idx="271">
                  <c:v>44804</c:v>
                </c:pt>
                <c:pt idx="272">
                  <c:v>44834</c:v>
                </c:pt>
                <c:pt idx="273">
                  <c:v>44865</c:v>
                </c:pt>
                <c:pt idx="274">
                  <c:v>44895</c:v>
                </c:pt>
                <c:pt idx="275">
                  <c:v>44926</c:v>
                </c:pt>
                <c:pt idx="276">
                  <c:v>44957</c:v>
                </c:pt>
                <c:pt idx="277">
                  <c:v>44985</c:v>
                </c:pt>
                <c:pt idx="278">
                  <c:v>45016</c:v>
                </c:pt>
                <c:pt idx="279">
                  <c:v>45046</c:v>
                </c:pt>
                <c:pt idx="280">
                  <c:v>45077</c:v>
                </c:pt>
                <c:pt idx="281">
                  <c:v>45107</c:v>
                </c:pt>
                <c:pt idx="282">
                  <c:v>45138</c:v>
                </c:pt>
                <c:pt idx="283">
                  <c:v>45169</c:v>
                </c:pt>
                <c:pt idx="284">
                  <c:v>45199</c:v>
                </c:pt>
                <c:pt idx="285">
                  <c:v>45230</c:v>
                </c:pt>
                <c:pt idx="286">
                  <c:v>45260</c:v>
                </c:pt>
                <c:pt idx="287">
                  <c:v>45291</c:v>
                </c:pt>
                <c:pt idx="288">
                  <c:v>45322</c:v>
                </c:pt>
                <c:pt idx="289">
                  <c:v>45351</c:v>
                </c:pt>
                <c:pt idx="290">
                  <c:v>45382</c:v>
                </c:pt>
                <c:pt idx="291">
                  <c:v>45412</c:v>
                </c:pt>
                <c:pt idx="292">
                  <c:v>45443</c:v>
                </c:pt>
                <c:pt idx="293">
                  <c:v>45473</c:v>
                </c:pt>
                <c:pt idx="294">
                  <c:v>45504</c:v>
                </c:pt>
                <c:pt idx="295">
                  <c:v>45535</c:v>
                </c:pt>
                <c:pt idx="296">
                  <c:v>45565</c:v>
                </c:pt>
                <c:pt idx="297">
                  <c:v>45596</c:v>
                </c:pt>
                <c:pt idx="298">
                  <c:v>45626</c:v>
                </c:pt>
                <c:pt idx="299">
                  <c:v>45657</c:v>
                </c:pt>
                <c:pt idx="300">
                  <c:v>45688</c:v>
                </c:pt>
                <c:pt idx="301">
                  <c:v>45716</c:v>
                </c:pt>
                <c:pt idx="302">
                  <c:v>45747</c:v>
                </c:pt>
              </c:numCache>
            </c:numRef>
          </c:cat>
          <c:val>
            <c:numRef>
              <c:f>Sheet1!$C$2:$C$304</c:f>
              <c:numCache>
                <c:formatCode>General</c:formatCode>
                <c:ptCount val="303"/>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pt idx="30">
                  <c:v>-6</c:v>
                </c:pt>
                <c:pt idx="31">
                  <c:v>-6</c:v>
                </c:pt>
                <c:pt idx="32">
                  <c:v>-6</c:v>
                </c:pt>
                <c:pt idx="33">
                  <c:v>-6</c:v>
                </c:pt>
                <c:pt idx="34">
                  <c:v>-6</c:v>
                </c:pt>
                <c:pt idx="35">
                  <c:v>-6</c:v>
                </c:pt>
                <c:pt idx="36">
                  <c:v>-6</c:v>
                </c:pt>
                <c:pt idx="37">
                  <c:v>-6</c:v>
                </c:pt>
                <c:pt idx="38">
                  <c:v>-6</c:v>
                </c:pt>
                <c:pt idx="39">
                  <c:v>-6</c:v>
                </c:pt>
                <c:pt idx="40">
                  <c:v>-6</c:v>
                </c:pt>
                <c:pt idx="41">
                  <c:v>-6</c:v>
                </c:pt>
                <c:pt idx="42">
                  <c:v>-6</c:v>
                </c:pt>
                <c:pt idx="43">
                  <c:v>-6</c:v>
                </c:pt>
                <c:pt idx="44">
                  <c:v>-6</c:v>
                </c:pt>
                <c:pt idx="45">
                  <c:v>-6</c:v>
                </c:pt>
                <c:pt idx="46">
                  <c:v>-6</c:v>
                </c:pt>
                <c:pt idx="47">
                  <c:v>-6</c:v>
                </c:pt>
                <c:pt idx="48">
                  <c:v>-6</c:v>
                </c:pt>
                <c:pt idx="49">
                  <c:v>-6</c:v>
                </c:pt>
                <c:pt idx="50">
                  <c:v>-6</c:v>
                </c:pt>
                <c:pt idx="51">
                  <c:v>-6</c:v>
                </c:pt>
                <c:pt idx="52">
                  <c:v>-6</c:v>
                </c:pt>
                <c:pt idx="53">
                  <c:v>-6</c:v>
                </c:pt>
                <c:pt idx="54">
                  <c:v>-6</c:v>
                </c:pt>
                <c:pt idx="55">
                  <c:v>-6</c:v>
                </c:pt>
                <c:pt idx="56">
                  <c:v>-6</c:v>
                </c:pt>
                <c:pt idx="57">
                  <c:v>-6</c:v>
                </c:pt>
                <c:pt idx="58">
                  <c:v>-6</c:v>
                </c:pt>
                <c:pt idx="59">
                  <c:v>-6</c:v>
                </c:pt>
                <c:pt idx="60">
                  <c:v>-6</c:v>
                </c:pt>
                <c:pt idx="61">
                  <c:v>-6</c:v>
                </c:pt>
                <c:pt idx="62">
                  <c:v>-6</c:v>
                </c:pt>
                <c:pt idx="63">
                  <c:v>-6</c:v>
                </c:pt>
                <c:pt idx="64">
                  <c:v>-6</c:v>
                </c:pt>
                <c:pt idx="65">
                  <c:v>-6</c:v>
                </c:pt>
                <c:pt idx="66">
                  <c:v>-6</c:v>
                </c:pt>
                <c:pt idx="67">
                  <c:v>-6</c:v>
                </c:pt>
                <c:pt idx="68">
                  <c:v>-6</c:v>
                </c:pt>
                <c:pt idx="69">
                  <c:v>-6</c:v>
                </c:pt>
                <c:pt idx="70">
                  <c:v>-6</c:v>
                </c:pt>
                <c:pt idx="71">
                  <c:v>-6</c:v>
                </c:pt>
                <c:pt idx="72">
                  <c:v>-6</c:v>
                </c:pt>
                <c:pt idx="73">
                  <c:v>-6</c:v>
                </c:pt>
                <c:pt idx="74">
                  <c:v>-6</c:v>
                </c:pt>
                <c:pt idx="75">
                  <c:v>-6</c:v>
                </c:pt>
                <c:pt idx="76">
                  <c:v>-6</c:v>
                </c:pt>
                <c:pt idx="77">
                  <c:v>-6</c:v>
                </c:pt>
                <c:pt idx="78">
                  <c:v>-6</c:v>
                </c:pt>
                <c:pt idx="79">
                  <c:v>-6</c:v>
                </c:pt>
                <c:pt idx="80">
                  <c:v>-6</c:v>
                </c:pt>
                <c:pt idx="81">
                  <c:v>-6</c:v>
                </c:pt>
                <c:pt idx="82">
                  <c:v>-6</c:v>
                </c:pt>
                <c:pt idx="83">
                  <c:v>-6</c:v>
                </c:pt>
                <c:pt idx="84">
                  <c:v>-6</c:v>
                </c:pt>
                <c:pt idx="85">
                  <c:v>-6</c:v>
                </c:pt>
                <c:pt idx="86">
                  <c:v>-6</c:v>
                </c:pt>
                <c:pt idx="87">
                  <c:v>-6</c:v>
                </c:pt>
                <c:pt idx="88">
                  <c:v>-6</c:v>
                </c:pt>
                <c:pt idx="89">
                  <c:v>-6</c:v>
                </c:pt>
                <c:pt idx="90">
                  <c:v>-6</c:v>
                </c:pt>
                <c:pt idx="91">
                  <c:v>-6</c:v>
                </c:pt>
                <c:pt idx="92">
                  <c:v>-6</c:v>
                </c:pt>
                <c:pt idx="93">
                  <c:v>-6</c:v>
                </c:pt>
                <c:pt idx="94">
                  <c:v>-6</c:v>
                </c:pt>
                <c:pt idx="95">
                  <c:v>-6</c:v>
                </c:pt>
                <c:pt idx="96">
                  <c:v>-6</c:v>
                </c:pt>
                <c:pt idx="97">
                  <c:v>-6</c:v>
                </c:pt>
                <c:pt idx="98">
                  <c:v>-6</c:v>
                </c:pt>
                <c:pt idx="99">
                  <c:v>-6</c:v>
                </c:pt>
                <c:pt idx="100">
                  <c:v>-6</c:v>
                </c:pt>
                <c:pt idx="101">
                  <c:v>-6</c:v>
                </c:pt>
                <c:pt idx="102">
                  <c:v>-6</c:v>
                </c:pt>
                <c:pt idx="103">
                  <c:v>-6</c:v>
                </c:pt>
                <c:pt idx="104">
                  <c:v>-6</c:v>
                </c:pt>
                <c:pt idx="105">
                  <c:v>-6</c:v>
                </c:pt>
                <c:pt idx="106">
                  <c:v>-6</c:v>
                </c:pt>
                <c:pt idx="107">
                  <c:v>-6</c:v>
                </c:pt>
                <c:pt idx="108">
                  <c:v>-6</c:v>
                </c:pt>
                <c:pt idx="109">
                  <c:v>-6</c:v>
                </c:pt>
                <c:pt idx="110">
                  <c:v>-6</c:v>
                </c:pt>
                <c:pt idx="111">
                  <c:v>-6</c:v>
                </c:pt>
                <c:pt idx="112">
                  <c:v>-6</c:v>
                </c:pt>
                <c:pt idx="113">
                  <c:v>-6</c:v>
                </c:pt>
                <c:pt idx="114">
                  <c:v>-6</c:v>
                </c:pt>
                <c:pt idx="115">
                  <c:v>-6</c:v>
                </c:pt>
                <c:pt idx="116">
                  <c:v>-6</c:v>
                </c:pt>
                <c:pt idx="117">
                  <c:v>-6</c:v>
                </c:pt>
                <c:pt idx="118">
                  <c:v>-6</c:v>
                </c:pt>
                <c:pt idx="119">
                  <c:v>-6</c:v>
                </c:pt>
                <c:pt idx="120">
                  <c:v>-6</c:v>
                </c:pt>
                <c:pt idx="121">
                  <c:v>-6</c:v>
                </c:pt>
                <c:pt idx="122">
                  <c:v>-6</c:v>
                </c:pt>
                <c:pt idx="123">
                  <c:v>-6</c:v>
                </c:pt>
                <c:pt idx="124">
                  <c:v>-6</c:v>
                </c:pt>
                <c:pt idx="125">
                  <c:v>-6</c:v>
                </c:pt>
                <c:pt idx="126">
                  <c:v>-6</c:v>
                </c:pt>
                <c:pt idx="127">
                  <c:v>-6</c:v>
                </c:pt>
                <c:pt idx="128">
                  <c:v>-6</c:v>
                </c:pt>
                <c:pt idx="129">
                  <c:v>-6</c:v>
                </c:pt>
                <c:pt idx="130">
                  <c:v>-6</c:v>
                </c:pt>
                <c:pt idx="131">
                  <c:v>-6</c:v>
                </c:pt>
                <c:pt idx="132">
                  <c:v>-6</c:v>
                </c:pt>
                <c:pt idx="133">
                  <c:v>-6</c:v>
                </c:pt>
                <c:pt idx="134">
                  <c:v>-6</c:v>
                </c:pt>
                <c:pt idx="135">
                  <c:v>-6</c:v>
                </c:pt>
                <c:pt idx="136">
                  <c:v>-6</c:v>
                </c:pt>
                <c:pt idx="137">
                  <c:v>-6</c:v>
                </c:pt>
                <c:pt idx="138">
                  <c:v>-6</c:v>
                </c:pt>
                <c:pt idx="139">
                  <c:v>-6</c:v>
                </c:pt>
                <c:pt idx="140">
                  <c:v>-6</c:v>
                </c:pt>
                <c:pt idx="141">
                  <c:v>-6</c:v>
                </c:pt>
                <c:pt idx="142">
                  <c:v>-6</c:v>
                </c:pt>
                <c:pt idx="143">
                  <c:v>-6</c:v>
                </c:pt>
                <c:pt idx="144">
                  <c:v>-6</c:v>
                </c:pt>
                <c:pt idx="145">
                  <c:v>-6</c:v>
                </c:pt>
                <c:pt idx="146">
                  <c:v>-6</c:v>
                </c:pt>
                <c:pt idx="147">
                  <c:v>-6</c:v>
                </c:pt>
                <c:pt idx="148">
                  <c:v>-6</c:v>
                </c:pt>
                <c:pt idx="149">
                  <c:v>-6</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-6</c:v>
                </c:pt>
                <c:pt idx="186">
                  <c:v>-6</c:v>
                </c:pt>
                <c:pt idx="187">
                  <c:v>-6</c:v>
                </c:pt>
                <c:pt idx="188">
                  <c:v>-6</c:v>
                </c:pt>
                <c:pt idx="189">
                  <c:v>-6</c:v>
                </c:pt>
                <c:pt idx="190">
                  <c:v>-6</c:v>
                </c:pt>
                <c:pt idx="191">
                  <c:v>-6</c:v>
                </c:pt>
                <c:pt idx="192">
                  <c:v>-6</c:v>
                </c:pt>
                <c:pt idx="193">
                  <c:v>-6</c:v>
                </c:pt>
                <c:pt idx="194">
                  <c:v>-6</c:v>
                </c:pt>
                <c:pt idx="195">
                  <c:v>-6</c:v>
                </c:pt>
                <c:pt idx="196">
                  <c:v>-6</c:v>
                </c:pt>
                <c:pt idx="197">
                  <c:v>-6</c:v>
                </c:pt>
                <c:pt idx="198">
                  <c:v>-6</c:v>
                </c:pt>
                <c:pt idx="199">
                  <c:v>-6</c:v>
                </c:pt>
                <c:pt idx="200">
                  <c:v>-6</c:v>
                </c:pt>
                <c:pt idx="201">
                  <c:v>-6</c:v>
                </c:pt>
                <c:pt idx="202">
                  <c:v>-6</c:v>
                </c:pt>
                <c:pt idx="203">
                  <c:v>-6</c:v>
                </c:pt>
                <c:pt idx="204">
                  <c:v>-6</c:v>
                </c:pt>
                <c:pt idx="205">
                  <c:v>-6</c:v>
                </c:pt>
                <c:pt idx="206">
                  <c:v>-6</c:v>
                </c:pt>
                <c:pt idx="207">
                  <c:v>-6</c:v>
                </c:pt>
                <c:pt idx="208">
                  <c:v>-6</c:v>
                </c:pt>
                <c:pt idx="209">
                  <c:v>-6</c:v>
                </c:pt>
                <c:pt idx="210">
                  <c:v>-6</c:v>
                </c:pt>
                <c:pt idx="211">
                  <c:v>-6</c:v>
                </c:pt>
                <c:pt idx="212">
                  <c:v>-6</c:v>
                </c:pt>
                <c:pt idx="213">
                  <c:v>-6</c:v>
                </c:pt>
                <c:pt idx="214">
                  <c:v>-6</c:v>
                </c:pt>
                <c:pt idx="215">
                  <c:v>-6</c:v>
                </c:pt>
                <c:pt idx="216">
                  <c:v>-6</c:v>
                </c:pt>
                <c:pt idx="217">
                  <c:v>-6</c:v>
                </c:pt>
                <c:pt idx="218">
                  <c:v>-6</c:v>
                </c:pt>
                <c:pt idx="219">
                  <c:v>-6</c:v>
                </c:pt>
                <c:pt idx="220">
                  <c:v>-6</c:v>
                </c:pt>
                <c:pt idx="221">
                  <c:v>-6</c:v>
                </c:pt>
                <c:pt idx="222">
                  <c:v>-6</c:v>
                </c:pt>
                <c:pt idx="223">
                  <c:v>-6</c:v>
                </c:pt>
                <c:pt idx="224">
                  <c:v>-6</c:v>
                </c:pt>
                <c:pt idx="225">
                  <c:v>-6</c:v>
                </c:pt>
                <c:pt idx="226">
                  <c:v>-6</c:v>
                </c:pt>
                <c:pt idx="227">
                  <c:v>-6</c:v>
                </c:pt>
                <c:pt idx="228">
                  <c:v>-6</c:v>
                </c:pt>
                <c:pt idx="229">
                  <c:v>-6</c:v>
                </c:pt>
                <c:pt idx="230">
                  <c:v>-6</c:v>
                </c:pt>
                <c:pt idx="231">
                  <c:v>-6</c:v>
                </c:pt>
                <c:pt idx="232">
                  <c:v>-6</c:v>
                </c:pt>
                <c:pt idx="233">
                  <c:v>-6</c:v>
                </c:pt>
                <c:pt idx="234">
                  <c:v>-6</c:v>
                </c:pt>
                <c:pt idx="235">
                  <c:v>-6</c:v>
                </c:pt>
                <c:pt idx="236">
                  <c:v>-6</c:v>
                </c:pt>
                <c:pt idx="237">
                  <c:v>-6</c:v>
                </c:pt>
                <c:pt idx="238">
                  <c:v>-6</c:v>
                </c:pt>
                <c:pt idx="239">
                  <c:v>-6</c:v>
                </c:pt>
                <c:pt idx="240">
                  <c:v>-6</c:v>
                </c:pt>
                <c:pt idx="241">
                  <c:v>-6</c:v>
                </c:pt>
                <c:pt idx="242">
                  <c:v>-6</c:v>
                </c:pt>
                <c:pt idx="243">
                  <c:v>-6</c:v>
                </c:pt>
                <c:pt idx="244">
                  <c:v>-6</c:v>
                </c:pt>
                <c:pt idx="245">
                  <c:v>-6</c:v>
                </c:pt>
                <c:pt idx="246">
                  <c:v>-6</c:v>
                </c:pt>
                <c:pt idx="247">
                  <c:v>-6</c:v>
                </c:pt>
                <c:pt idx="248">
                  <c:v>-6</c:v>
                </c:pt>
                <c:pt idx="249">
                  <c:v>-6</c:v>
                </c:pt>
                <c:pt idx="250">
                  <c:v>-6</c:v>
                </c:pt>
                <c:pt idx="251">
                  <c:v>-6</c:v>
                </c:pt>
                <c:pt idx="252">
                  <c:v>-6</c:v>
                </c:pt>
                <c:pt idx="253">
                  <c:v>-6</c:v>
                </c:pt>
                <c:pt idx="254">
                  <c:v>-6</c:v>
                </c:pt>
                <c:pt idx="255">
                  <c:v>-6</c:v>
                </c:pt>
                <c:pt idx="256">
                  <c:v>-6</c:v>
                </c:pt>
                <c:pt idx="257">
                  <c:v>-6</c:v>
                </c:pt>
                <c:pt idx="258">
                  <c:v>-6</c:v>
                </c:pt>
                <c:pt idx="259">
                  <c:v>-6</c:v>
                </c:pt>
                <c:pt idx="260">
                  <c:v>-6</c:v>
                </c:pt>
                <c:pt idx="261">
                  <c:v>-6</c:v>
                </c:pt>
                <c:pt idx="262">
                  <c:v>-6</c:v>
                </c:pt>
                <c:pt idx="263">
                  <c:v>-6</c:v>
                </c:pt>
                <c:pt idx="264">
                  <c:v>-6</c:v>
                </c:pt>
                <c:pt idx="265">
                  <c:v>-6</c:v>
                </c:pt>
                <c:pt idx="266">
                  <c:v>-6</c:v>
                </c:pt>
                <c:pt idx="267">
                  <c:v>-6</c:v>
                </c:pt>
                <c:pt idx="268">
                  <c:v>-6</c:v>
                </c:pt>
                <c:pt idx="269">
                  <c:v>-6</c:v>
                </c:pt>
                <c:pt idx="270">
                  <c:v>-6</c:v>
                </c:pt>
                <c:pt idx="271">
                  <c:v>-6</c:v>
                </c:pt>
                <c:pt idx="272">
                  <c:v>-6</c:v>
                </c:pt>
                <c:pt idx="273">
                  <c:v>-6</c:v>
                </c:pt>
                <c:pt idx="274">
                  <c:v>-6</c:v>
                </c:pt>
                <c:pt idx="275">
                  <c:v>-6</c:v>
                </c:pt>
                <c:pt idx="276">
                  <c:v>-6</c:v>
                </c:pt>
                <c:pt idx="277">
                  <c:v>-6</c:v>
                </c:pt>
                <c:pt idx="278">
                  <c:v>-6</c:v>
                </c:pt>
                <c:pt idx="279">
                  <c:v>-6</c:v>
                </c:pt>
                <c:pt idx="280">
                  <c:v>-6</c:v>
                </c:pt>
                <c:pt idx="281">
                  <c:v>-6</c:v>
                </c:pt>
                <c:pt idx="282">
                  <c:v>-6</c:v>
                </c:pt>
                <c:pt idx="283">
                  <c:v>-6</c:v>
                </c:pt>
                <c:pt idx="284">
                  <c:v>-6</c:v>
                </c:pt>
                <c:pt idx="285">
                  <c:v>-6</c:v>
                </c:pt>
                <c:pt idx="286">
                  <c:v>-6</c:v>
                </c:pt>
                <c:pt idx="287">
                  <c:v>-6</c:v>
                </c:pt>
                <c:pt idx="288">
                  <c:v>-6</c:v>
                </c:pt>
                <c:pt idx="289">
                  <c:v>-6</c:v>
                </c:pt>
                <c:pt idx="290">
                  <c:v>-6</c:v>
                </c:pt>
                <c:pt idx="291">
                  <c:v>-6</c:v>
                </c:pt>
                <c:pt idx="292">
                  <c:v>-6</c:v>
                </c:pt>
                <c:pt idx="293">
                  <c:v>-6</c:v>
                </c:pt>
                <c:pt idx="294">
                  <c:v>-6</c:v>
                </c:pt>
                <c:pt idx="295">
                  <c:v>-6</c:v>
                </c:pt>
                <c:pt idx="296">
                  <c:v>-6</c:v>
                </c:pt>
                <c:pt idx="297">
                  <c:v>-6</c:v>
                </c:pt>
                <c:pt idx="298">
                  <c:v>-6</c:v>
                </c:pt>
                <c:pt idx="299">
                  <c:v>-6</c:v>
                </c:pt>
                <c:pt idx="300">
                  <c:v>-6</c:v>
                </c:pt>
                <c:pt idx="301">
                  <c:v>-6</c:v>
                </c:pt>
                <c:pt idx="302">
                  <c:v>-6</c:v>
                </c:pt>
              </c:numCache>
            </c:numRef>
          </c:val>
          <c:smooth val="0"/>
          <c:extLst>
            <c:ext xmlns:c16="http://schemas.microsoft.com/office/drawing/2014/chart" uri="{C3380CC4-5D6E-409C-BE32-E72D297353CC}">
              <c16:uniqueId val="{00000009-9F85-C241-B010-44D1220A00AA}"/>
            </c:ext>
          </c:extLst>
        </c:ser>
        <c:dLbls>
          <c:showLegendKey val="0"/>
          <c:showVal val="0"/>
          <c:showCatName val="0"/>
          <c:showSerName val="0"/>
          <c:showPercent val="0"/>
          <c:showBubbleSize val="0"/>
        </c:dLbls>
        <c:marker val="1"/>
        <c:smooth val="0"/>
        <c:axId val="1230734783"/>
        <c:axId val="1388511599"/>
      </c:lineChart>
      <c:dateAx>
        <c:axId val="1230734783"/>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511599"/>
        <c:crosses val="autoZero"/>
        <c:auto val="1"/>
        <c:lblOffset val="100"/>
        <c:baseTimeUnit val="months"/>
        <c:majorUnit val="4"/>
        <c:majorTimeUnit val="years"/>
      </c:dateAx>
      <c:valAx>
        <c:axId val="1388511599"/>
        <c:scaling>
          <c:orientation val="minMax"/>
          <c:max val="10"/>
          <c:min val="-8"/>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0734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14767982985535"/>
          <c:y val="3.4675785132254486E-2"/>
          <c:w val="0.51985232017014471"/>
          <c:h val="0.8739062358827109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1.7682941423867442E-2"/>
                  <c:y val="-1.5744345389684339E-3"/>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C138FD7D-8D95-CC4D-86FC-4742966183F9}" type="VALUE">
                      <a:rPr lang="en-US" smtClean="0"/>
                      <a:pPr>
                        <a:defRPr b="1"/>
                      </a:pPr>
                      <a:t>[VALUE]</a:t>
                    </a:fld>
                    <a:r>
                      <a:rPr lang="en-US"/>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7162044334722716E-2"/>
                      <c:h val="5.2959380929261397E-2"/>
                    </c:manualLayout>
                  </c15:layout>
                  <c15:dlblFieldTable/>
                  <c15:showDataLabelsRange val="0"/>
                </c:ext>
                <c:ext xmlns:c16="http://schemas.microsoft.com/office/drawing/2014/chart" uri="{C3380CC4-5D6E-409C-BE32-E72D297353CC}">
                  <c16:uniqueId val="{00000000-3953-DF46-8C8D-EFA5F86F0EBF}"/>
                </c:ext>
              </c:extLst>
            </c:dLbl>
            <c:dLbl>
              <c:idx val="1"/>
              <c:layout>
                <c:manualLayout>
                  <c:x val="-1.1941755540130685E-2"/>
                  <c:y val="1.5786542121770833E-3"/>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D2D5E32D-683D-3D46-BDDF-9E28EC5A6244}" type="VALUE">
                      <a:rPr lang="en-US" smtClean="0"/>
                      <a:pPr>
                        <a:defRPr b="1"/>
                      </a:pPr>
                      <a:t>[VALUE]</a:t>
                    </a:fld>
                    <a:r>
                      <a:rPr lang="en-US"/>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302040983802747E-2"/>
                      <c:h val="5.6111725032193624E-2"/>
                    </c:manualLayout>
                  </c15:layout>
                  <c15:dlblFieldTable/>
                  <c15:showDataLabelsRange val="0"/>
                </c:ext>
                <c:ext xmlns:c16="http://schemas.microsoft.com/office/drawing/2014/chart" uri="{C3380CC4-5D6E-409C-BE32-E72D297353CC}">
                  <c16:uniqueId val="{00000001-3953-DF46-8C8D-EFA5F86F0EBF}"/>
                </c:ext>
              </c:extLst>
            </c:dLbl>
            <c:dLbl>
              <c:idx val="2"/>
              <c:layout>
                <c:manualLayout>
                  <c:x val="0"/>
                  <c:y val="2.4821607109702569E-7"/>
                </c:manualLayout>
              </c:layout>
              <c:tx>
                <c:rich>
                  <a:bodyPr/>
                  <a:lstStyle/>
                  <a:p>
                    <a:fld id="{318FBBFB-E27D-5E43-9F23-A1EC1444A02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53-DF46-8C8D-EFA5F86F0EBF}"/>
                </c:ext>
              </c:extLst>
            </c:dLbl>
            <c:dLbl>
              <c:idx val="3"/>
              <c:layout>
                <c:manualLayout>
                  <c:x val="7.0861757081432343E-3"/>
                  <c:y val="2.4821607109702569E-7"/>
                </c:manualLayout>
              </c:layout>
              <c:tx>
                <c:rich>
                  <a:bodyPr/>
                  <a:lstStyle/>
                  <a:p>
                    <a:fld id="{B7EE9FEB-536E-6648-832B-2585139C1DA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53-DF46-8C8D-EFA5F86F0EBF}"/>
                </c:ext>
              </c:extLst>
            </c:dLbl>
            <c:dLbl>
              <c:idx val="4"/>
              <c:layout>
                <c:manualLayout>
                  <c:x val="3.5430878540715846E-3"/>
                  <c:y val="2.4821607109702569E-7"/>
                </c:manualLayout>
              </c:layout>
              <c:tx>
                <c:rich>
                  <a:bodyPr/>
                  <a:lstStyle/>
                  <a:p>
                    <a:fld id="{847F456A-2CF8-8F45-BD6E-F433A410D32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953-DF46-8C8D-EFA5F86F0EBF}"/>
                </c:ext>
              </c:extLst>
            </c:dLbl>
            <c:dLbl>
              <c:idx val="5"/>
              <c:layout>
                <c:manualLayout>
                  <c:x val="-8.112474654393638E-3"/>
                  <c:y val="2.4821607109702569E-7"/>
                </c:manualLayout>
              </c:layout>
              <c:tx>
                <c:rich>
                  <a:bodyPr/>
                  <a:lstStyle/>
                  <a:p>
                    <a:fld id="{083E4BA6-046D-8648-8DD2-7B7F2CF53EF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953-DF46-8C8D-EFA5F86F0EBF}"/>
                </c:ext>
              </c:extLst>
            </c:dLbl>
            <c:dLbl>
              <c:idx val="6"/>
              <c:layout>
                <c:manualLayout>
                  <c:x val="1.094237785383834E-2"/>
                  <c:y val="4.7285161543983252E-3"/>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CE77CC55-F2E0-454D-8B70-645199A0F60F}" type="VALUE">
                      <a:rPr lang="en-US" smtClean="0"/>
                      <a:pPr>
                        <a:defRPr b="1"/>
                      </a:pPr>
                      <a:t>[VALUE]</a:t>
                    </a:fld>
                    <a:r>
                      <a:rPr lang="en-US"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686104281997011E-2"/>
                      <c:h val="5.2959380929261397E-2"/>
                    </c:manualLayout>
                  </c15:layout>
                  <c15:dlblFieldTable/>
                  <c15:showDataLabelsRange val="0"/>
                </c:ext>
                <c:ext xmlns:c16="http://schemas.microsoft.com/office/drawing/2014/chart" uri="{C3380CC4-5D6E-409C-BE32-E72D297353CC}">
                  <c16:uniqueId val="{00000006-3953-DF46-8C8D-EFA5F86F0EB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Russell 2000 Index</c:v>
                </c:pt>
                <c:pt idx="1">
                  <c:v>Russell 1000 Growth Index</c:v>
                </c:pt>
                <c:pt idx="2">
                  <c:v>S&amp;P 500 Index</c:v>
                </c:pt>
                <c:pt idx="3">
                  <c:v>MSCI All Country World Index (ACWI) ex USA Index</c:v>
                </c:pt>
                <c:pt idx="4">
                  <c:v>S&amp;P 500 Equal Weighted Index</c:v>
                </c:pt>
                <c:pt idx="5">
                  <c:v>S&amp;P High Yield Dividend Aristocrats Index</c:v>
                </c:pt>
                <c:pt idx="6">
                  <c:v>Russell 1000 Value Index</c:v>
                </c:pt>
              </c:strCache>
            </c:strRef>
          </c:cat>
          <c:val>
            <c:numRef>
              <c:f>Sheet1!$B$2:$B$8</c:f>
              <c:numCache>
                <c:formatCode>General</c:formatCode>
                <c:ptCount val="7"/>
                <c:pt idx="0">
                  <c:v>-0.75</c:v>
                </c:pt>
                <c:pt idx="1">
                  <c:v>-0.53</c:v>
                </c:pt>
                <c:pt idx="2">
                  <c:v>3.8</c:v>
                </c:pt>
                <c:pt idx="3">
                  <c:v>5.08</c:v>
                </c:pt>
                <c:pt idx="4">
                  <c:v>6.9</c:v>
                </c:pt>
                <c:pt idx="5">
                  <c:v>9.1300000000000008</c:v>
                </c:pt>
                <c:pt idx="6">
                  <c:v>9.5500000000000007</c:v>
                </c:pt>
              </c:numCache>
            </c:numRef>
          </c:val>
          <c:extLst>
            <c:ext xmlns:c16="http://schemas.microsoft.com/office/drawing/2014/chart" uri="{C3380CC4-5D6E-409C-BE32-E72D297353CC}">
              <c16:uniqueId val="{00000007-3953-DF46-8C8D-EFA5F86F0EBF}"/>
            </c:ext>
          </c:extLst>
        </c:ser>
        <c:dLbls>
          <c:dLblPos val="outEnd"/>
          <c:showLegendKey val="0"/>
          <c:showVal val="1"/>
          <c:showCatName val="0"/>
          <c:showSerName val="0"/>
          <c:showPercent val="0"/>
          <c:showBubbleSize val="0"/>
        </c:dLbls>
        <c:gapWidth val="132"/>
        <c:axId val="1694644704"/>
        <c:axId val="1694612688"/>
      </c:barChart>
      <c:catAx>
        <c:axId val="1694644704"/>
        <c:scaling>
          <c:orientation val="minMax"/>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4612688"/>
        <c:crosses val="autoZero"/>
        <c:auto val="1"/>
        <c:lblAlgn val="ctr"/>
        <c:lblOffset val="100"/>
        <c:noMultiLvlLbl val="0"/>
      </c:catAx>
      <c:valAx>
        <c:axId val="1694612688"/>
        <c:scaling>
          <c:orientation val="minMax"/>
        </c:scaling>
        <c:delete val="1"/>
        <c:axPos val="b"/>
        <c:numFmt formatCode="#,##0.0" sourceLinked="0"/>
        <c:majorTickMark val="out"/>
        <c:minorTickMark val="none"/>
        <c:tickLblPos val="high"/>
        <c:crossAx val="1694644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 x (MSCI ACWI ex-USA minus S&amp;P 500)</c:v>
                </c:pt>
              </c:strCache>
            </c:strRef>
          </c:tx>
          <c:spPr>
            <a:ln w="34925" cap="rnd">
              <a:solidFill>
                <a:srgbClr val="0D90CF"/>
              </a:solidFill>
              <a:round/>
            </a:ln>
            <a:effectLst/>
          </c:spPr>
          <c:marker>
            <c:symbol val="none"/>
          </c:marker>
          <c:cat>
            <c:numRef>
              <c:f>Sheet1!$A$2:$A$22</c:f>
              <c:numCache>
                <c:formatCode>dd/mm/yyyy</c:formatCode>
                <c:ptCount val="21"/>
                <c:pt idx="0">
                  <c:v>38716</c:v>
                </c:pt>
                <c:pt idx="1">
                  <c:v>39080</c:v>
                </c:pt>
                <c:pt idx="2">
                  <c:v>39447</c:v>
                </c:pt>
                <c:pt idx="3">
                  <c:v>39813</c:v>
                </c:pt>
                <c:pt idx="4">
                  <c:v>40178</c:v>
                </c:pt>
                <c:pt idx="5">
                  <c:v>40543</c:v>
                </c:pt>
                <c:pt idx="6">
                  <c:v>40907</c:v>
                </c:pt>
                <c:pt idx="7">
                  <c:v>41274</c:v>
                </c:pt>
                <c:pt idx="8">
                  <c:v>41639</c:v>
                </c:pt>
                <c:pt idx="9">
                  <c:v>42004</c:v>
                </c:pt>
                <c:pt idx="10">
                  <c:v>42369</c:v>
                </c:pt>
                <c:pt idx="11">
                  <c:v>42734</c:v>
                </c:pt>
                <c:pt idx="12">
                  <c:v>43098</c:v>
                </c:pt>
                <c:pt idx="13">
                  <c:v>43465</c:v>
                </c:pt>
                <c:pt idx="14">
                  <c:v>43830</c:v>
                </c:pt>
                <c:pt idx="15">
                  <c:v>44196</c:v>
                </c:pt>
                <c:pt idx="16">
                  <c:v>44561</c:v>
                </c:pt>
                <c:pt idx="17">
                  <c:v>44925</c:v>
                </c:pt>
                <c:pt idx="18">
                  <c:v>45289</c:v>
                </c:pt>
                <c:pt idx="19">
                  <c:v>45657</c:v>
                </c:pt>
                <c:pt idx="20">
                  <c:v>45747</c:v>
                </c:pt>
              </c:numCache>
            </c:numRef>
          </c:cat>
          <c:val>
            <c:numRef>
              <c:f>Sheet1!$B$2:$B$22</c:f>
              <c:numCache>
                <c:formatCode>General</c:formatCode>
                <c:ptCount val="21"/>
                <c:pt idx="0">
                  <c:v>-0.83000000000000007</c:v>
                </c:pt>
                <c:pt idx="1">
                  <c:v>-0.62999999999999901</c:v>
                </c:pt>
                <c:pt idx="2">
                  <c:v>-1.6300000000000008</c:v>
                </c:pt>
                <c:pt idx="3">
                  <c:v>-2.5399999999999991</c:v>
                </c:pt>
                <c:pt idx="4">
                  <c:v>2.0000000000003126E-2</c:v>
                </c:pt>
                <c:pt idx="5">
                  <c:v>-0.91999999999999993</c:v>
                </c:pt>
                <c:pt idx="6">
                  <c:v>-1.5600000000000005</c:v>
                </c:pt>
                <c:pt idx="7">
                  <c:v>-0.38999999999999879</c:v>
                </c:pt>
                <c:pt idx="8">
                  <c:v>-2.0200000000000014</c:v>
                </c:pt>
                <c:pt idx="9">
                  <c:v>-2.8399999999999981</c:v>
                </c:pt>
                <c:pt idx="10">
                  <c:v>-2.1900000000000013</c:v>
                </c:pt>
                <c:pt idx="11">
                  <c:v>-2.8200000000000003</c:v>
                </c:pt>
                <c:pt idx="12">
                  <c:v>-4.5299999999999994</c:v>
                </c:pt>
                <c:pt idx="13">
                  <c:v>-3.16</c:v>
                </c:pt>
                <c:pt idx="14">
                  <c:v>-4.42</c:v>
                </c:pt>
                <c:pt idx="15">
                  <c:v>-5.370000000000001</c:v>
                </c:pt>
                <c:pt idx="16">
                  <c:v>-8.1</c:v>
                </c:pt>
                <c:pt idx="17">
                  <c:v>-5.27</c:v>
                </c:pt>
                <c:pt idx="18">
                  <c:v>-7.5600000000000005</c:v>
                </c:pt>
                <c:pt idx="19">
                  <c:v>-9.89</c:v>
                </c:pt>
                <c:pt idx="20">
                  <c:v>-7.0999999999999979</c:v>
                </c:pt>
              </c:numCache>
            </c:numRef>
          </c:val>
          <c:smooth val="0"/>
          <c:extLst>
            <c:ext xmlns:c16="http://schemas.microsoft.com/office/drawing/2014/chart" uri="{C3380CC4-5D6E-409C-BE32-E72D297353CC}">
              <c16:uniqueId val="{00000000-0A22-F24A-B271-72573AA55EDE}"/>
            </c:ext>
          </c:extLst>
        </c:ser>
        <c:ser>
          <c:idx val="1"/>
          <c:order val="1"/>
          <c:tx>
            <c:strRef>
              <c:f>Sheet1!$C$1</c:f>
              <c:strCache>
                <c:ptCount val="1"/>
                <c:pt idx="0">
                  <c:v>ROE % (MSCI ACWI ex-USA minus S&amp;P 500)</c:v>
                </c:pt>
              </c:strCache>
            </c:strRef>
          </c:tx>
          <c:spPr>
            <a:ln w="22225" cap="rnd">
              <a:solidFill>
                <a:srgbClr val="2F383E"/>
              </a:solidFill>
              <a:round/>
            </a:ln>
            <a:effectLst/>
          </c:spPr>
          <c:marker>
            <c:symbol val="none"/>
          </c:marker>
          <c:cat>
            <c:numRef>
              <c:f>Sheet1!$A$2:$A$22</c:f>
              <c:numCache>
                <c:formatCode>dd/mm/yyyy</c:formatCode>
                <c:ptCount val="21"/>
                <c:pt idx="0">
                  <c:v>38716</c:v>
                </c:pt>
                <c:pt idx="1">
                  <c:v>39080</c:v>
                </c:pt>
                <c:pt idx="2">
                  <c:v>39447</c:v>
                </c:pt>
                <c:pt idx="3">
                  <c:v>39813</c:v>
                </c:pt>
                <c:pt idx="4">
                  <c:v>40178</c:v>
                </c:pt>
                <c:pt idx="5">
                  <c:v>40543</c:v>
                </c:pt>
                <c:pt idx="6">
                  <c:v>40907</c:v>
                </c:pt>
                <c:pt idx="7">
                  <c:v>41274</c:v>
                </c:pt>
                <c:pt idx="8">
                  <c:v>41639</c:v>
                </c:pt>
                <c:pt idx="9">
                  <c:v>42004</c:v>
                </c:pt>
                <c:pt idx="10">
                  <c:v>42369</c:v>
                </c:pt>
                <c:pt idx="11">
                  <c:v>42734</c:v>
                </c:pt>
                <c:pt idx="12">
                  <c:v>43098</c:v>
                </c:pt>
                <c:pt idx="13">
                  <c:v>43465</c:v>
                </c:pt>
                <c:pt idx="14">
                  <c:v>43830</c:v>
                </c:pt>
                <c:pt idx="15">
                  <c:v>44196</c:v>
                </c:pt>
                <c:pt idx="16">
                  <c:v>44561</c:v>
                </c:pt>
                <c:pt idx="17">
                  <c:v>44925</c:v>
                </c:pt>
                <c:pt idx="18">
                  <c:v>45289</c:v>
                </c:pt>
                <c:pt idx="19">
                  <c:v>45657</c:v>
                </c:pt>
                <c:pt idx="20">
                  <c:v>45747</c:v>
                </c:pt>
              </c:numCache>
            </c:numRef>
          </c:cat>
          <c:val>
            <c:numRef>
              <c:f>Sheet1!$C$2:$C$22</c:f>
              <c:numCache>
                <c:formatCode>General</c:formatCode>
                <c:ptCount val="21"/>
                <c:pt idx="0">
                  <c:v>-2.5799999999999983</c:v>
                </c:pt>
                <c:pt idx="1">
                  <c:v>-1.4499999999999993</c:v>
                </c:pt>
                <c:pt idx="2">
                  <c:v>-1.1399999999999988</c:v>
                </c:pt>
                <c:pt idx="3">
                  <c:v>0.82000000000000028</c:v>
                </c:pt>
                <c:pt idx="4">
                  <c:v>-2.1400000000000006</c:v>
                </c:pt>
                <c:pt idx="5">
                  <c:v>-3.24</c:v>
                </c:pt>
                <c:pt idx="6">
                  <c:v>-4.01</c:v>
                </c:pt>
                <c:pt idx="7">
                  <c:v>-4.7099999999999991</c:v>
                </c:pt>
                <c:pt idx="8">
                  <c:v>-4.51</c:v>
                </c:pt>
                <c:pt idx="9">
                  <c:v>-5.24</c:v>
                </c:pt>
                <c:pt idx="10">
                  <c:v>-4.8699999999999992</c:v>
                </c:pt>
                <c:pt idx="11">
                  <c:v>-4.84</c:v>
                </c:pt>
                <c:pt idx="12">
                  <c:v>-4.1899999999999995</c:v>
                </c:pt>
                <c:pt idx="13">
                  <c:v>-5.59</c:v>
                </c:pt>
                <c:pt idx="14">
                  <c:v>-5.76</c:v>
                </c:pt>
                <c:pt idx="15">
                  <c:v>-4.8499999999999996</c:v>
                </c:pt>
                <c:pt idx="16">
                  <c:v>-6.9400000000000013</c:v>
                </c:pt>
                <c:pt idx="17">
                  <c:v>-8.2399999999999984</c:v>
                </c:pt>
                <c:pt idx="18">
                  <c:v>-6.52</c:v>
                </c:pt>
                <c:pt idx="19">
                  <c:v>-5.9600000000000009</c:v>
                </c:pt>
                <c:pt idx="20">
                  <c:v>-6.6400000000000006</c:v>
                </c:pt>
              </c:numCache>
            </c:numRef>
          </c:val>
          <c:smooth val="0"/>
          <c:extLst>
            <c:ext xmlns:c16="http://schemas.microsoft.com/office/drawing/2014/chart" uri="{C3380CC4-5D6E-409C-BE32-E72D297353CC}">
              <c16:uniqueId val="{00000001-0A22-F24A-B271-72573AA55EDE}"/>
            </c:ext>
          </c:extLst>
        </c:ser>
        <c:dLbls>
          <c:showLegendKey val="0"/>
          <c:showVal val="0"/>
          <c:showCatName val="0"/>
          <c:showSerName val="0"/>
          <c:showPercent val="0"/>
          <c:showBubbleSize val="0"/>
        </c:dLbls>
        <c:smooth val="0"/>
        <c:axId val="790141631"/>
        <c:axId val="655310447"/>
      </c:lineChart>
      <c:dateAx>
        <c:axId val="790141631"/>
        <c:scaling>
          <c:orientation val="minMax"/>
          <c:max val="45747"/>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5310447"/>
        <c:crosses val="autoZero"/>
        <c:auto val="1"/>
        <c:lblOffset val="100"/>
        <c:baseTimeUnit val="months"/>
        <c:majorUnit val="5"/>
        <c:majorTimeUnit val="years"/>
        <c:minorUnit val="3"/>
        <c:minorTimeUnit val="months"/>
      </c:dateAx>
      <c:valAx>
        <c:axId val="65531044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141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78721859114015E-2"/>
          <c:y val="2.4936868686868688E-2"/>
          <c:w val="0.9666394335511983"/>
          <c:h val="0.93160774410774427"/>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Sheet1!$A$2:$A$664</c:f>
              <c:numCache>
                <c:formatCode>m/d/yy</c:formatCode>
                <c:ptCount val="663"/>
                <c:pt idx="0">
                  <c:v>25599</c:v>
                </c:pt>
                <c:pt idx="1">
                  <c:v>25627</c:v>
                </c:pt>
                <c:pt idx="2">
                  <c:v>25658</c:v>
                </c:pt>
                <c:pt idx="3">
                  <c:v>25688</c:v>
                </c:pt>
                <c:pt idx="4">
                  <c:v>25719</c:v>
                </c:pt>
                <c:pt idx="5">
                  <c:v>25749</c:v>
                </c:pt>
                <c:pt idx="6">
                  <c:v>25780</c:v>
                </c:pt>
                <c:pt idx="7">
                  <c:v>25811</c:v>
                </c:pt>
                <c:pt idx="8">
                  <c:v>25841</c:v>
                </c:pt>
                <c:pt idx="9">
                  <c:v>25872</c:v>
                </c:pt>
                <c:pt idx="10">
                  <c:v>25902</c:v>
                </c:pt>
                <c:pt idx="11">
                  <c:v>25933</c:v>
                </c:pt>
                <c:pt idx="12">
                  <c:v>25964</c:v>
                </c:pt>
                <c:pt idx="13">
                  <c:v>25992</c:v>
                </c:pt>
                <c:pt idx="14">
                  <c:v>26023</c:v>
                </c:pt>
                <c:pt idx="15">
                  <c:v>26053</c:v>
                </c:pt>
                <c:pt idx="16">
                  <c:v>26084</c:v>
                </c:pt>
                <c:pt idx="17">
                  <c:v>26114</c:v>
                </c:pt>
                <c:pt idx="18">
                  <c:v>26145</c:v>
                </c:pt>
                <c:pt idx="19">
                  <c:v>26176</c:v>
                </c:pt>
                <c:pt idx="20">
                  <c:v>26206</c:v>
                </c:pt>
                <c:pt idx="21">
                  <c:v>26237</c:v>
                </c:pt>
                <c:pt idx="22">
                  <c:v>26267</c:v>
                </c:pt>
                <c:pt idx="23">
                  <c:v>26298</c:v>
                </c:pt>
                <c:pt idx="24">
                  <c:v>26329</c:v>
                </c:pt>
                <c:pt idx="25">
                  <c:v>26358</c:v>
                </c:pt>
                <c:pt idx="26">
                  <c:v>26389</c:v>
                </c:pt>
                <c:pt idx="27">
                  <c:v>26419</c:v>
                </c:pt>
                <c:pt idx="28">
                  <c:v>26450</c:v>
                </c:pt>
                <c:pt idx="29">
                  <c:v>26480</c:v>
                </c:pt>
                <c:pt idx="30">
                  <c:v>26511</c:v>
                </c:pt>
                <c:pt idx="31">
                  <c:v>26542</c:v>
                </c:pt>
                <c:pt idx="32">
                  <c:v>26572</c:v>
                </c:pt>
                <c:pt idx="33">
                  <c:v>26603</c:v>
                </c:pt>
                <c:pt idx="34">
                  <c:v>26633</c:v>
                </c:pt>
                <c:pt idx="35">
                  <c:v>26664</c:v>
                </c:pt>
                <c:pt idx="36">
                  <c:v>26695</c:v>
                </c:pt>
                <c:pt idx="37">
                  <c:v>26723</c:v>
                </c:pt>
                <c:pt idx="38">
                  <c:v>26754</c:v>
                </c:pt>
                <c:pt idx="39">
                  <c:v>26784</c:v>
                </c:pt>
                <c:pt idx="40">
                  <c:v>26815</c:v>
                </c:pt>
                <c:pt idx="41">
                  <c:v>26845</c:v>
                </c:pt>
                <c:pt idx="42">
                  <c:v>26876</c:v>
                </c:pt>
                <c:pt idx="43">
                  <c:v>26907</c:v>
                </c:pt>
                <c:pt idx="44">
                  <c:v>26937</c:v>
                </c:pt>
                <c:pt idx="45">
                  <c:v>26968</c:v>
                </c:pt>
                <c:pt idx="46">
                  <c:v>26998</c:v>
                </c:pt>
                <c:pt idx="47">
                  <c:v>27029</c:v>
                </c:pt>
                <c:pt idx="48">
                  <c:v>27060</c:v>
                </c:pt>
                <c:pt idx="49">
                  <c:v>27088</c:v>
                </c:pt>
                <c:pt idx="50">
                  <c:v>27119</c:v>
                </c:pt>
                <c:pt idx="51">
                  <c:v>27149</c:v>
                </c:pt>
                <c:pt idx="52">
                  <c:v>27180</c:v>
                </c:pt>
                <c:pt idx="53">
                  <c:v>27210</c:v>
                </c:pt>
                <c:pt idx="54">
                  <c:v>27241</c:v>
                </c:pt>
                <c:pt idx="55">
                  <c:v>27272</c:v>
                </c:pt>
                <c:pt idx="56">
                  <c:v>27302</c:v>
                </c:pt>
                <c:pt idx="57">
                  <c:v>27333</c:v>
                </c:pt>
                <c:pt idx="58">
                  <c:v>27363</c:v>
                </c:pt>
                <c:pt idx="59">
                  <c:v>27394</c:v>
                </c:pt>
                <c:pt idx="60">
                  <c:v>27425</c:v>
                </c:pt>
                <c:pt idx="61">
                  <c:v>27453</c:v>
                </c:pt>
                <c:pt idx="62">
                  <c:v>27484</c:v>
                </c:pt>
                <c:pt idx="63">
                  <c:v>27514</c:v>
                </c:pt>
                <c:pt idx="64">
                  <c:v>27545</c:v>
                </c:pt>
                <c:pt idx="65">
                  <c:v>27575</c:v>
                </c:pt>
                <c:pt idx="66">
                  <c:v>27606</c:v>
                </c:pt>
                <c:pt idx="67">
                  <c:v>27637</c:v>
                </c:pt>
                <c:pt idx="68">
                  <c:v>27667</c:v>
                </c:pt>
                <c:pt idx="69">
                  <c:v>27698</c:v>
                </c:pt>
                <c:pt idx="70">
                  <c:v>27728</c:v>
                </c:pt>
                <c:pt idx="71">
                  <c:v>27759</c:v>
                </c:pt>
                <c:pt idx="72">
                  <c:v>27790</c:v>
                </c:pt>
                <c:pt idx="73">
                  <c:v>27819</c:v>
                </c:pt>
                <c:pt idx="74">
                  <c:v>27850</c:v>
                </c:pt>
                <c:pt idx="75">
                  <c:v>27880</c:v>
                </c:pt>
                <c:pt idx="76">
                  <c:v>27911</c:v>
                </c:pt>
                <c:pt idx="77">
                  <c:v>27941</c:v>
                </c:pt>
                <c:pt idx="78">
                  <c:v>27972</c:v>
                </c:pt>
                <c:pt idx="79">
                  <c:v>28003</c:v>
                </c:pt>
                <c:pt idx="80">
                  <c:v>28033</c:v>
                </c:pt>
                <c:pt idx="81">
                  <c:v>28064</c:v>
                </c:pt>
                <c:pt idx="82">
                  <c:v>28094</c:v>
                </c:pt>
                <c:pt idx="83">
                  <c:v>28125</c:v>
                </c:pt>
                <c:pt idx="84">
                  <c:v>28156</c:v>
                </c:pt>
                <c:pt idx="85">
                  <c:v>28184</c:v>
                </c:pt>
                <c:pt idx="86">
                  <c:v>28215</c:v>
                </c:pt>
                <c:pt idx="87">
                  <c:v>28245</c:v>
                </c:pt>
                <c:pt idx="88">
                  <c:v>28276</c:v>
                </c:pt>
                <c:pt idx="89">
                  <c:v>28306</c:v>
                </c:pt>
                <c:pt idx="90">
                  <c:v>28337</c:v>
                </c:pt>
                <c:pt idx="91">
                  <c:v>28368</c:v>
                </c:pt>
                <c:pt idx="92">
                  <c:v>28398</c:v>
                </c:pt>
                <c:pt idx="93">
                  <c:v>28429</c:v>
                </c:pt>
                <c:pt idx="94">
                  <c:v>28459</c:v>
                </c:pt>
                <c:pt idx="95">
                  <c:v>28490</c:v>
                </c:pt>
                <c:pt idx="96">
                  <c:v>28521</c:v>
                </c:pt>
                <c:pt idx="97">
                  <c:v>28549</c:v>
                </c:pt>
                <c:pt idx="98">
                  <c:v>28580</c:v>
                </c:pt>
                <c:pt idx="99">
                  <c:v>28610</c:v>
                </c:pt>
                <c:pt idx="100">
                  <c:v>28641</c:v>
                </c:pt>
                <c:pt idx="101">
                  <c:v>28671</c:v>
                </c:pt>
                <c:pt idx="102">
                  <c:v>28702</c:v>
                </c:pt>
                <c:pt idx="103">
                  <c:v>28733</c:v>
                </c:pt>
                <c:pt idx="104">
                  <c:v>28763</c:v>
                </c:pt>
                <c:pt idx="105">
                  <c:v>28794</c:v>
                </c:pt>
                <c:pt idx="106">
                  <c:v>28824</c:v>
                </c:pt>
                <c:pt idx="107">
                  <c:v>28855</c:v>
                </c:pt>
                <c:pt idx="108">
                  <c:v>28886</c:v>
                </c:pt>
                <c:pt idx="109">
                  <c:v>28914</c:v>
                </c:pt>
                <c:pt idx="110">
                  <c:v>28945</c:v>
                </c:pt>
                <c:pt idx="111">
                  <c:v>28975</c:v>
                </c:pt>
                <c:pt idx="112">
                  <c:v>29006</c:v>
                </c:pt>
                <c:pt idx="113">
                  <c:v>29036</c:v>
                </c:pt>
                <c:pt idx="114">
                  <c:v>29067</c:v>
                </c:pt>
                <c:pt idx="115">
                  <c:v>29098</c:v>
                </c:pt>
                <c:pt idx="116">
                  <c:v>29128</c:v>
                </c:pt>
                <c:pt idx="117">
                  <c:v>29159</c:v>
                </c:pt>
                <c:pt idx="118">
                  <c:v>29189</c:v>
                </c:pt>
                <c:pt idx="119">
                  <c:v>29220</c:v>
                </c:pt>
                <c:pt idx="120">
                  <c:v>29251</c:v>
                </c:pt>
                <c:pt idx="121">
                  <c:v>29280</c:v>
                </c:pt>
                <c:pt idx="122">
                  <c:v>29311</c:v>
                </c:pt>
                <c:pt idx="123">
                  <c:v>29341</c:v>
                </c:pt>
                <c:pt idx="124">
                  <c:v>29372</c:v>
                </c:pt>
                <c:pt idx="125">
                  <c:v>29402</c:v>
                </c:pt>
                <c:pt idx="126">
                  <c:v>29433</c:v>
                </c:pt>
                <c:pt idx="127">
                  <c:v>29464</c:v>
                </c:pt>
                <c:pt idx="128">
                  <c:v>29494</c:v>
                </c:pt>
                <c:pt idx="129">
                  <c:v>29525</c:v>
                </c:pt>
                <c:pt idx="130">
                  <c:v>29555</c:v>
                </c:pt>
                <c:pt idx="131">
                  <c:v>29586</c:v>
                </c:pt>
                <c:pt idx="132">
                  <c:v>29617</c:v>
                </c:pt>
                <c:pt idx="133">
                  <c:v>29645</c:v>
                </c:pt>
                <c:pt idx="134">
                  <c:v>29676</c:v>
                </c:pt>
                <c:pt idx="135">
                  <c:v>29706</c:v>
                </c:pt>
                <c:pt idx="136">
                  <c:v>29737</c:v>
                </c:pt>
                <c:pt idx="137">
                  <c:v>29767</c:v>
                </c:pt>
                <c:pt idx="138">
                  <c:v>29798</c:v>
                </c:pt>
                <c:pt idx="139">
                  <c:v>29829</c:v>
                </c:pt>
                <c:pt idx="140">
                  <c:v>29859</c:v>
                </c:pt>
                <c:pt idx="141">
                  <c:v>29890</c:v>
                </c:pt>
                <c:pt idx="142">
                  <c:v>29920</c:v>
                </c:pt>
                <c:pt idx="143">
                  <c:v>29951</c:v>
                </c:pt>
                <c:pt idx="144">
                  <c:v>29982</c:v>
                </c:pt>
                <c:pt idx="145">
                  <c:v>30010</c:v>
                </c:pt>
                <c:pt idx="146">
                  <c:v>30041</c:v>
                </c:pt>
                <c:pt idx="147">
                  <c:v>30071</c:v>
                </c:pt>
                <c:pt idx="148">
                  <c:v>30102</c:v>
                </c:pt>
                <c:pt idx="149">
                  <c:v>30132</c:v>
                </c:pt>
                <c:pt idx="150">
                  <c:v>30163</c:v>
                </c:pt>
                <c:pt idx="151">
                  <c:v>30194</c:v>
                </c:pt>
                <c:pt idx="152">
                  <c:v>30224</c:v>
                </c:pt>
                <c:pt idx="153">
                  <c:v>30255</c:v>
                </c:pt>
                <c:pt idx="154">
                  <c:v>30285</c:v>
                </c:pt>
                <c:pt idx="155">
                  <c:v>30316</c:v>
                </c:pt>
                <c:pt idx="156">
                  <c:v>30347</c:v>
                </c:pt>
                <c:pt idx="157">
                  <c:v>30375</c:v>
                </c:pt>
                <c:pt idx="158">
                  <c:v>30406</c:v>
                </c:pt>
                <c:pt idx="159">
                  <c:v>30436</c:v>
                </c:pt>
                <c:pt idx="160">
                  <c:v>30467</c:v>
                </c:pt>
                <c:pt idx="161">
                  <c:v>30497</c:v>
                </c:pt>
                <c:pt idx="162">
                  <c:v>30528</c:v>
                </c:pt>
                <c:pt idx="163">
                  <c:v>30559</c:v>
                </c:pt>
                <c:pt idx="164">
                  <c:v>30589</c:v>
                </c:pt>
                <c:pt idx="165">
                  <c:v>30620</c:v>
                </c:pt>
                <c:pt idx="166">
                  <c:v>30650</c:v>
                </c:pt>
                <c:pt idx="167">
                  <c:v>30681</c:v>
                </c:pt>
                <c:pt idx="168">
                  <c:v>30712</c:v>
                </c:pt>
                <c:pt idx="169">
                  <c:v>30741</c:v>
                </c:pt>
                <c:pt idx="170">
                  <c:v>30772</c:v>
                </c:pt>
                <c:pt idx="171">
                  <c:v>30802</c:v>
                </c:pt>
                <c:pt idx="172">
                  <c:v>30833</c:v>
                </c:pt>
                <c:pt idx="173">
                  <c:v>30863</c:v>
                </c:pt>
                <c:pt idx="174">
                  <c:v>30894</c:v>
                </c:pt>
                <c:pt idx="175">
                  <c:v>30925</c:v>
                </c:pt>
                <c:pt idx="176">
                  <c:v>30955</c:v>
                </c:pt>
                <c:pt idx="177">
                  <c:v>30986</c:v>
                </c:pt>
                <c:pt idx="178">
                  <c:v>31016</c:v>
                </c:pt>
                <c:pt idx="179">
                  <c:v>31047</c:v>
                </c:pt>
                <c:pt idx="180">
                  <c:v>31078</c:v>
                </c:pt>
                <c:pt idx="181">
                  <c:v>31106</c:v>
                </c:pt>
                <c:pt idx="182">
                  <c:v>31137</c:v>
                </c:pt>
                <c:pt idx="183">
                  <c:v>31167</c:v>
                </c:pt>
                <c:pt idx="184">
                  <c:v>31198</c:v>
                </c:pt>
                <c:pt idx="185">
                  <c:v>31228</c:v>
                </c:pt>
                <c:pt idx="186">
                  <c:v>31259</c:v>
                </c:pt>
                <c:pt idx="187">
                  <c:v>31290</c:v>
                </c:pt>
                <c:pt idx="188">
                  <c:v>31320</c:v>
                </c:pt>
                <c:pt idx="189">
                  <c:v>31351</c:v>
                </c:pt>
                <c:pt idx="190">
                  <c:v>31381</c:v>
                </c:pt>
                <c:pt idx="191">
                  <c:v>31412</c:v>
                </c:pt>
                <c:pt idx="192">
                  <c:v>31443</c:v>
                </c:pt>
                <c:pt idx="193">
                  <c:v>31471</c:v>
                </c:pt>
                <c:pt idx="194">
                  <c:v>31502</c:v>
                </c:pt>
                <c:pt idx="195">
                  <c:v>31532</c:v>
                </c:pt>
                <c:pt idx="196">
                  <c:v>31563</c:v>
                </c:pt>
                <c:pt idx="197">
                  <c:v>31593</c:v>
                </c:pt>
                <c:pt idx="198">
                  <c:v>31624</c:v>
                </c:pt>
                <c:pt idx="199">
                  <c:v>31655</c:v>
                </c:pt>
                <c:pt idx="200">
                  <c:v>31685</c:v>
                </c:pt>
                <c:pt idx="201">
                  <c:v>31716</c:v>
                </c:pt>
                <c:pt idx="202">
                  <c:v>31746</c:v>
                </c:pt>
                <c:pt idx="203">
                  <c:v>31777</c:v>
                </c:pt>
                <c:pt idx="204">
                  <c:v>31808</c:v>
                </c:pt>
                <c:pt idx="205">
                  <c:v>31836</c:v>
                </c:pt>
                <c:pt idx="206">
                  <c:v>31867</c:v>
                </c:pt>
                <c:pt idx="207">
                  <c:v>31897</c:v>
                </c:pt>
                <c:pt idx="208">
                  <c:v>31928</c:v>
                </c:pt>
                <c:pt idx="209">
                  <c:v>31958</c:v>
                </c:pt>
                <c:pt idx="210">
                  <c:v>31989</c:v>
                </c:pt>
                <c:pt idx="211">
                  <c:v>32020</c:v>
                </c:pt>
                <c:pt idx="212">
                  <c:v>32050</c:v>
                </c:pt>
                <c:pt idx="213">
                  <c:v>32081</c:v>
                </c:pt>
                <c:pt idx="214">
                  <c:v>32111</c:v>
                </c:pt>
                <c:pt idx="215">
                  <c:v>32142</c:v>
                </c:pt>
                <c:pt idx="216">
                  <c:v>32173</c:v>
                </c:pt>
                <c:pt idx="217">
                  <c:v>32202</c:v>
                </c:pt>
                <c:pt idx="218">
                  <c:v>32233</c:v>
                </c:pt>
                <c:pt idx="219">
                  <c:v>32263</c:v>
                </c:pt>
                <c:pt idx="220">
                  <c:v>32294</c:v>
                </c:pt>
                <c:pt idx="221">
                  <c:v>32324</c:v>
                </c:pt>
                <c:pt idx="222">
                  <c:v>32355</c:v>
                </c:pt>
                <c:pt idx="223">
                  <c:v>32386</c:v>
                </c:pt>
                <c:pt idx="224">
                  <c:v>32416</c:v>
                </c:pt>
                <c:pt idx="225">
                  <c:v>32447</c:v>
                </c:pt>
                <c:pt idx="226">
                  <c:v>32477</c:v>
                </c:pt>
                <c:pt idx="227">
                  <c:v>32508</c:v>
                </c:pt>
                <c:pt idx="228">
                  <c:v>32539</c:v>
                </c:pt>
                <c:pt idx="229">
                  <c:v>32567</c:v>
                </c:pt>
                <c:pt idx="230">
                  <c:v>32598</c:v>
                </c:pt>
                <c:pt idx="231">
                  <c:v>32628</c:v>
                </c:pt>
                <c:pt idx="232">
                  <c:v>32659</c:v>
                </c:pt>
                <c:pt idx="233">
                  <c:v>32689</c:v>
                </c:pt>
                <c:pt idx="234">
                  <c:v>32720</c:v>
                </c:pt>
                <c:pt idx="235">
                  <c:v>32751</c:v>
                </c:pt>
                <c:pt idx="236">
                  <c:v>32781</c:v>
                </c:pt>
                <c:pt idx="237">
                  <c:v>32812</c:v>
                </c:pt>
                <c:pt idx="238">
                  <c:v>32842</c:v>
                </c:pt>
                <c:pt idx="239">
                  <c:v>32873</c:v>
                </c:pt>
                <c:pt idx="240">
                  <c:v>32904</c:v>
                </c:pt>
                <c:pt idx="241">
                  <c:v>32932</c:v>
                </c:pt>
                <c:pt idx="242">
                  <c:v>32963</c:v>
                </c:pt>
                <c:pt idx="243">
                  <c:v>32993</c:v>
                </c:pt>
                <c:pt idx="244">
                  <c:v>33024</c:v>
                </c:pt>
                <c:pt idx="245">
                  <c:v>33054</c:v>
                </c:pt>
                <c:pt idx="246">
                  <c:v>33085</c:v>
                </c:pt>
                <c:pt idx="247">
                  <c:v>33116</c:v>
                </c:pt>
                <c:pt idx="248">
                  <c:v>33146</c:v>
                </c:pt>
                <c:pt idx="249">
                  <c:v>33177</c:v>
                </c:pt>
                <c:pt idx="250">
                  <c:v>33207</c:v>
                </c:pt>
                <c:pt idx="251">
                  <c:v>33238</c:v>
                </c:pt>
                <c:pt idx="252">
                  <c:v>33269</c:v>
                </c:pt>
                <c:pt idx="253">
                  <c:v>33297</c:v>
                </c:pt>
                <c:pt idx="254">
                  <c:v>33328</c:v>
                </c:pt>
                <c:pt idx="255">
                  <c:v>33358</c:v>
                </c:pt>
                <c:pt idx="256">
                  <c:v>33389</c:v>
                </c:pt>
                <c:pt idx="257">
                  <c:v>33419</c:v>
                </c:pt>
                <c:pt idx="258">
                  <c:v>33450</c:v>
                </c:pt>
                <c:pt idx="259">
                  <c:v>33481</c:v>
                </c:pt>
                <c:pt idx="260">
                  <c:v>33511</c:v>
                </c:pt>
                <c:pt idx="261">
                  <c:v>33542</c:v>
                </c:pt>
                <c:pt idx="262">
                  <c:v>33572</c:v>
                </c:pt>
                <c:pt idx="263">
                  <c:v>33603</c:v>
                </c:pt>
                <c:pt idx="264">
                  <c:v>33634</c:v>
                </c:pt>
                <c:pt idx="265">
                  <c:v>33663</c:v>
                </c:pt>
                <c:pt idx="266">
                  <c:v>33694</c:v>
                </c:pt>
                <c:pt idx="267">
                  <c:v>33724</c:v>
                </c:pt>
                <c:pt idx="268">
                  <c:v>33755</c:v>
                </c:pt>
                <c:pt idx="269">
                  <c:v>33785</c:v>
                </c:pt>
                <c:pt idx="270">
                  <c:v>33816</c:v>
                </c:pt>
                <c:pt idx="271">
                  <c:v>33847</c:v>
                </c:pt>
                <c:pt idx="272">
                  <c:v>33877</c:v>
                </c:pt>
                <c:pt idx="273">
                  <c:v>33908</c:v>
                </c:pt>
                <c:pt idx="274">
                  <c:v>33938</c:v>
                </c:pt>
                <c:pt idx="275">
                  <c:v>33969</c:v>
                </c:pt>
                <c:pt idx="276">
                  <c:v>34000</c:v>
                </c:pt>
                <c:pt idx="277">
                  <c:v>34028</c:v>
                </c:pt>
                <c:pt idx="278">
                  <c:v>34059</c:v>
                </c:pt>
                <c:pt idx="279">
                  <c:v>34089</c:v>
                </c:pt>
                <c:pt idx="280">
                  <c:v>34120</c:v>
                </c:pt>
                <c:pt idx="281">
                  <c:v>34150</c:v>
                </c:pt>
                <c:pt idx="282">
                  <c:v>34181</c:v>
                </c:pt>
                <c:pt idx="283">
                  <c:v>34212</c:v>
                </c:pt>
                <c:pt idx="284">
                  <c:v>34242</c:v>
                </c:pt>
                <c:pt idx="285">
                  <c:v>34273</c:v>
                </c:pt>
                <c:pt idx="286">
                  <c:v>34303</c:v>
                </c:pt>
                <c:pt idx="287">
                  <c:v>34334</c:v>
                </c:pt>
                <c:pt idx="288">
                  <c:v>34365</c:v>
                </c:pt>
                <c:pt idx="289">
                  <c:v>34393</c:v>
                </c:pt>
                <c:pt idx="290">
                  <c:v>34424</c:v>
                </c:pt>
                <c:pt idx="291">
                  <c:v>34454</c:v>
                </c:pt>
                <c:pt idx="292">
                  <c:v>34485</c:v>
                </c:pt>
                <c:pt idx="293">
                  <c:v>34515</c:v>
                </c:pt>
                <c:pt idx="294">
                  <c:v>34546</c:v>
                </c:pt>
                <c:pt idx="295">
                  <c:v>34577</c:v>
                </c:pt>
                <c:pt idx="296">
                  <c:v>34607</c:v>
                </c:pt>
                <c:pt idx="297">
                  <c:v>34638</c:v>
                </c:pt>
                <c:pt idx="298">
                  <c:v>34668</c:v>
                </c:pt>
                <c:pt idx="299">
                  <c:v>34699</c:v>
                </c:pt>
                <c:pt idx="300">
                  <c:v>34730</c:v>
                </c:pt>
                <c:pt idx="301">
                  <c:v>34758</c:v>
                </c:pt>
                <c:pt idx="302">
                  <c:v>34789</c:v>
                </c:pt>
                <c:pt idx="303">
                  <c:v>34819</c:v>
                </c:pt>
                <c:pt idx="304">
                  <c:v>34850</c:v>
                </c:pt>
                <c:pt idx="305">
                  <c:v>34880</c:v>
                </c:pt>
                <c:pt idx="306">
                  <c:v>34911</c:v>
                </c:pt>
                <c:pt idx="307">
                  <c:v>34942</c:v>
                </c:pt>
                <c:pt idx="308">
                  <c:v>34972</c:v>
                </c:pt>
                <c:pt idx="309">
                  <c:v>35003</c:v>
                </c:pt>
                <c:pt idx="310">
                  <c:v>35033</c:v>
                </c:pt>
                <c:pt idx="311">
                  <c:v>35064</c:v>
                </c:pt>
                <c:pt idx="312">
                  <c:v>35095</c:v>
                </c:pt>
                <c:pt idx="313">
                  <c:v>35124</c:v>
                </c:pt>
                <c:pt idx="314">
                  <c:v>35155</c:v>
                </c:pt>
                <c:pt idx="315">
                  <c:v>35185</c:v>
                </c:pt>
                <c:pt idx="316">
                  <c:v>35216</c:v>
                </c:pt>
                <c:pt idx="317">
                  <c:v>35246</c:v>
                </c:pt>
                <c:pt idx="318">
                  <c:v>35277</c:v>
                </c:pt>
                <c:pt idx="319">
                  <c:v>35308</c:v>
                </c:pt>
                <c:pt idx="320">
                  <c:v>35338</c:v>
                </c:pt>
                <c:pt idx="321">
                  <c:v>35369</c:v>
                </c:pt>
                <c:pt idx="322">
                  <c:v>35399</c:v>
                </c:pt>
                <c:pt idx="323">
                  <c:v>35430</c:v>
                </c:pt>
                <c:pt idx="324">
                  <c:v>35461</c:v>
                </c:pt>
                <c:pt idx="325">
                  <c:v>35489</c:v>
                </c:pt>
                <c:pt idx="326">
                  <c:v>35520</c:v>
                </c:pt>
                <c:pt idx="327">
                  <c:v>35550</c:v>
                </c:pt>
                <c:pt idx="328">
                  <c:v>35581</c:v>
                </c:pt>
                <c:pt idx="329">
                  <c:v>35611</c:v>
                </c:pt>
                <c:pt idx="330">
                  <c:v>35642</c:v>
                </c:pt>
                <c:pt idx="331">
                  <c:v>35673</c:v>
                </c:pt>
                <c:pt idx="332">
                  <c:v>35703</c:v>
                </c:pt>
                <c:pt idx="333">
                  <c:v>35734</c:v>
                </c:pt>
                <c:pt idx="334">
                  <c:v>35764</c:v>
                </c:pt>
                <c:pt idx="335">
                  <c:v>35795</c:v>
                </c:pt>
                <c:pt idx="336">
                  <c:v>35826</c:v>
                </c:pt>
                <c:pt idx="337">
                  <c:v>35854</c:v>
                </c:pt>
                <c:pt idx="338">
                  <c:v>35885</c:v>
                </c:pt>
                <c:pt idx="339">
                  <c:v>35915</c:v>
                </c:pt>
                <c:pt idx="340">
                  <c:v>35946</c:v>
                </c:pt>
                <c:pt idx="341">
                  <c:v>35976</c:v>
                </c:pt>
                <c:pt idx="342">
                  <c:v>36007</c:v>
                </c:pt>
                <c:pt idx="343">
                  <c:v>36038</c:v>
                </c:pt>
                <c:pt idx="344">
                  <c:v>36068</c:v>
                </c:pt>
                <c:pt idx="345">
                  <c:v>36099</c:v>
                </c:pt>
                <c:pt idx="346">
                  <c:v>36129</c:v>
                </c:pt>
                <c:pt idx="347">
                  <c:v>36160</c:v>
                </c:pt>
                <c:pt idx="348">
                  <c:v>36191</c:v>
                </c:pt>
                <c:pt idx="349">
                  <c:v>36219</c:v>
                </c:pt>
                <c:pt idx="350">
                  <c:v>36250</c:v>
                </c:pt>
                <c:pt idx="351">
                  <c:v>36280</c:v>
                </c:pt>
                <c:pt idx="352">
                  <c:v>36311</c:v>
                </c:pt>
                <c:pt idx="353">
                  <c:v>36341</c:v>
                </c:pt>
                <c:pt idx="354">
                  <c:v>36372</c:v>
                </c:pt>
                <c:pt idx="355">
                  <c:v>36403</c:v>
                </c:pt>
                <c:pt idx="356">
                  <c:v>36433</c:v>
                </c:pt>
                <c:pt idx="357">
                  <c:v>36464</c:v>
                </c:pt>
                <c:pt idx="358">
                  <c:v>36494</c:v>
                </c:pt>
                <c:pt idx="359">
                  <c:v>36525</c:v>
                </c:pt>
                <c:pt idx="360">
                  <c:v>36556</c:v>
                </c:pt>
                <c:pt idx="361">
                  <c:v>36585</c:v>
                </c:pt>
                <c:pt idx="362">
                  <c:v>36616</c:v>
                </c:pt>
                <c:pt idx="363">
                  <c:v>36646</c:v>
                </c:pt>
                <c:pt idx="364">
                  <c:v>36677</c:v>
                </c:pt>
                <c:pt idx="365">
                  <c:v>36707</c:v>
                </c:pt>
                <c:pt idx="366">
                  <c:v>36738</c:v>
                </c:pt>
                <c:pt idx="367">
                  <c:v>36769</c:v>
                </c:pt>
                <c:pt idx="368">
                  <c:v>36799</c:v>
                </c:pt>
                <c:pt idx="369">
                  <c:v>36830</c:v>
                </c:pt>
                <c:pt idx="370">
                  <c:v>36860</c:v>
                </c:pt>
                <c:pt idx="371">
                  <c:v>36891</c:v>
                </c:pt>
                <c:pt idx="372">
                  <c:v>36922</c:v>
                </c:pt>
                <c:pt idx="373">
                  <c:v>36950</c:v>
                </c:pt>
                <c:pt idx="374">
                  <c:v>36981</c:v>
                </c:pt>
                <c:pt idx="375">
                  <c:v>37011</c:v>
                </c:pt>
                <c:pt idx="376">
                  <c:v>37042</c:v>
                </c:pt>
                <c:pt idx="377">
                  <c:v>37072</c:v>
                </c:pt>
                <c:pt idx="378">
                  <c:v>37103</c:v>
                </c:pt>
                <c:pt idx="379">
                  <c:v>37134</c:v>
                </c:pt>
                <c:pt idx="380">
                  <c:v>37164</c:v>
                </c:pt>
                <c:pt idx="381">
                  <c:v>37195</c:v>
                </c:pt>
                <c:pt idx="382">
                  <c:v>37225</c:v>
                </c:pt>
                <c:pt idx="383">
                  <c:v>37256</c:v>
                </c:pt>
                <c:pt idx="384">
                  <c:v>37287</c:v>
                </c:pt>
                <c:pt idx="385">
                  <c:v>37315</c:v>
                </c:pt>
                <c:pt idx="386">
                  <c:v>37346</c:v>
                </c:pt>
                <c:pt idx="387">
                  <c:v>37376</c:v>
                </c:pt>
                <c:pt idx="388">
                  <c:v>37407</c:v>
                </c:pt>
                <c:pt idx="389">
                  <c:v>37437</c:v>
                </c:pt>
                <c:pt idx="390">
                  <c:v>37468</c:v>
                </c:pt>
                <c:pt idx="391">
                  <c:v>37499</c:v>
                </c:pt>
                <c:pt idx="392">
                  <c:v>37529</c:v>
                </c:pt>
                <c:pt idx="393">
                  <c:v>37560</c:v>
                </c:pt>
                <c:pt idx="394">
                  <c:v>37590</c:v>
                </c:pt>
                <c:pt idx="395">
                  <c:v>37621</c:v>
                </c:pt>
                <c:pt idx="396">
                  <c:v>37652</c:v>
                </c:pt>
                <c:pt idx="397">
                  <c:v>37680</c:v>
                </c:pt>
                <c:pt idx="398">
                  <c:v>37711</c:v>
                </c:pt>
                <c:pt idx="399">
                  <c:v>37741</c:v>
                </c:pt>
                <c:pt idx="400">
                  <c:v>37772</c:v>
                </c:pt>
                <c:pt idx="401">
                  <c:v>37802</c:v>
                </c:pt>
                <c:pt idx="402">
                  <c:v>37833</c:v>
                </c:pt>
                <c:pt idx="403">
                  <c:v>37864</c:v>
                </c:pt>
                <c:pt idx="404">
                  <c:v>37894</c:v>
                </c:pt>
                <c:pt idx="405">
                  <c:v>37925</c:v>
                </c:pt>
                <c:pt idx="406">
                  <c:v>37955</c:v>
                </c:pt>
                <c:pt idx="407">
                  <c:v>37986</c:v>
                </c:pt>
                <c:pt idx="408">
                  <c:v>38017</c:v>
                </c:pt>
                <c:pt idx="409">
                  <c:v>38046</c:v>
                </c:pt>
                <c:pt idx="410">
                  <c:v>38077</c:v>
                </c:pt>
                <c:pt idx="411">
                  <c:v>38107</c:v>
                </c:pt>
                <c:pt idx="412">
                  <c:v>38138</c:v>
                </c:pt>
                <c:pt idx="413">
                  <c:v>38168</c:v>
                </c:pt>
                <c:pt idx="414">
                  <c:v>38199</c:v>
                </c:pt>
                <c:pt idx="415">
                  <c:v>38230</c:v>
                </c:pt>
                <c:pt idx="416">
                  <c:v>38260</c:v>
                </c:pt>
                <c:pt idx="417">
                  <c:v>38291</c:v>
                </c:pt>
                <c:pt idx="418">
                  <c:v>38321</c:v>
                </c:pt>
                <c:pt idx="419">
                  <c:v>38352</c:v>
                </c:pt>
                <c:pt idx="420">
                  <c:v>38383</c:v>
                </c:pt>
                <c:pt idx="421">
                  <c:v>38411</c:v>
                </c:pt>
                <c:pt idx="422">
                  <c:v>38442</c:v>
                </c:pt>
                <c:pt idx="423">
                  <c:v>38472</c:v>
                </c:pt>
                <c:pt idx="424">
                  <c:v>38503</c:v>
                </c:pt>
                <c:pt idx="425">
                  <c:v>38533</c:v>
                </c:pt>
                <c:pt idx="426">
                  <c:v>38564</c:v>
                </c:pt>
                <c:pt idx="427">
                  <c:v>38595</c:v>
                </c:pt>
                <c:pt idx="428">
                  <c:v>38625</c:v>
                </c:pt>
                <c:pt idx="429">
                  <c:v>38656</c:v>
                </c:pt>
                <c:pt idx="430">
                  <c:v>38686</c:v>
                </c:pt>
                <c:pt idx="431">
                  <c:v>38717</c:v>
                </c:pt>
                <c:pt idx="432">
                  <c:v>38748</c:v>
                </c:pt>
                <c:pt idx="433">
                  <c:v>38776</c:v>
                </c:pt>
                <c:pt idx="434">
                  <c:v>38807</c:v>
                </c:pt>
                <c:pt idx="435">
                  <c:v>38837</c:v>
                </c:pt>
                <c:pt idx="436">
                  <c:v>38868</c:v>
                </c:pt>
                <c:pt idx="437">
                  <c:v>38898</c:v>
                </c:pt>
                <c:pt idx="438">
                  <c:v>38929</c:v>
                </c:pt>
                <c:pt idx="439">
                  <c:v>38960</c:v>
                </c:pt>
                <c:pt idx="440">
                  <c:v>38990</c:v>
                </c:pt>
                <c:pt idx="441">
                  <c:v>39021</c:v>
                </c:pt>
                <c:pt idx="442">
                  <c:v>39051</c:v>
                </c:pt>
                <c:pt idx="443">
                  <c:v>39082</c:v>
                </c:pt>
                <c:pt idx="444">
                  <c:v>39113</c:v>
                </c:pt>
                <c:pt idx="445">
                  <c:v>39141</c:v>
                </c:pt>
                <c:pt idx="446">
                  <c:v>39172</c:v>
                </c:pt>
                <c:pt idx="447">
                  <c:v>39202</c:v>
                </c:pt>
                <c:pt idx="448">
                  <c:v>39233</c:v>
                </c:pt>
                <c:pt idx="449">
                  <c:v>39263</c:v>
                </c:pt>
                <c:pt idx="450">
                  <c:v>39294</c:v>
                </c:pt>
                <c:pt idx="451">
                  <c:v>39325</c:v>
                </c:pt>
                <c:pt idx="452">
                  <c:v>39355</c:v>
                </c:pt>
                <c:pt idx="453">
                  <c:v>39386</c:v>
                </c:pt>
                <c:pt idx="454">
                  <c:v>39416</c:v>
                </c:pt>
                <c:pt idx="455">
                  <c:v>39447</c:v>
                </c:pt>
                <c:pt idx="456">
                  <c:v>39478</c:v>
                </c:pt>
                <c:pt idx="457">
                  <c:v>39507</c:v>
                </c:pt>
                <c:pt idx="458">
                  <c:v>39538</c:v>
                </c:pt>
                <c:pt idx="459">
                  <c:v>39568</c:v>
                </c:pt>
                <c:pt idx="460">
                  <c:v>39599</c:v>
                </c:pt>
                <c:pt idx="461">
                  <c:v>39629</c:v>
                </c:pt>
                <c:pt idx="462">
                  <c:v>39660</c:v>
                </c:pt>
                <c:pt idx="463">
                  <c:v>39691</c:v>
                </c:pt>
                <c:pt idx="464">
                  <c:v>39721</c:v>
                </c:pt>
                <c:pt idx="465">
                  <c:v>39752</c:v>
                </c:pt>
                <c:pt idx="466">
                  <c:v>39782</c:v>
                </c:pt>
                <c:pt idx="467">
                  <c:v>39813</c:v>
                </c:pt>
                <c:pt idx="468">
                  <c:v>39844</c:v>
                </c:pt>
                <c:pt idx="469">
                  <c:v>39872</c:v>
                </c:pt>
                <c:pt idx="470">
                  <c:v>39903</c:v>
                </c:pt>
                <c:pt idx="471">
                  <c:v>39933</c:v>
                </c:pt>
                <c:pt idx="472">
                  <c:v>39964</c:v>
                </c:pt>
                <c:pt idx="473">
                  <c:v>39994</c:v>
                </c:pt>
                <c:pt idx="474">
                  <c:v>40025</c:v>
                </c:pt>
                <c:pt idx="475">
                  <c:v>40056</c:v>
                </c:pt>
                <c:pt idx="476">
                  <c:v>40086</c:v>
                </c:pt>
                <c:pt idx="477">
                  <c:v>40117</c:v>
                </c:pt>
                <c:pt idx="478">
                  <c:v>40147</c:v>
                </c:pt>
                <c:pt idx="479">
                  <c:v>40178</c:v>
                </c:pt>
                <c:pt idx="480">
                  <c:v>40209</c:v>
                </c:pt>
                <c:pt idx="481">
                  <c:v>40237</c:v>
                </c:pt>
                <c:pt idx="482">
                  <c:v>40268</c:v>
                </c:pt>
                <c:pt idx="483">
                  <c:v>40298</c:v>
                </c:pt>
                <c:pt idx="484">
                  <c:v>40329</c:v>
                </c:pt>
                <c:pt idx="485">
                  <c:v>40359</c:v>
                </c:pt>
                <c:pt idx="486">
                  <c:v>40390</c:v>
                </c:pt>
                <c:pt idx="487">
                  <c:v>40421</c:v>
                </c:pt>
                <c:pt idx="488">
                  <c:v>40451</c:v>
                </c:pt>
                <c:pt idx="489">
                  <c:v>40482</c:v>
                </c:pt>
                <c:pt idx="490">
                  <c:v>40512</c:v>
                </c:pt>
                <c:pt idx="491">
                  <c:v>40543</c:v>
                </c:pt>
                <c:pt idx="492">
                  <c:v>40574</c:v>
                </c:pt>
                <c:pt idx="493">
                  <c:v>40602</c:v>
                </c:pt>
                <c:pt idx="494">
                  <c:v>40633</c:v>
                </c:pt>
                <c:pt idx="495">
                  <c:v>40663</c:v>
                </c:pt>
                <c:pt idx="496">
                  <c:v>40694</c:v>
                </c:pt>
                <c:pt idx="497">
                  <c:v>40724</c:v>
                </c:pt>
                <c:pt idx="498">
                  <c:v>40755</c:v>
                </c:pt>
                <c:pt idx="499">
                  <c:v>40786</c:v>
                </c:pt>
                <c:pt idx="500">
                  <c:v>40816</c:v>
                </c:pt>
                <c:pt idx="501">
                  <c:v>40847</c:v>
                </c:pt>
                <c:pt idx="502">
                  <c:v>40877</c:v>
                </c:pt>
                <c:pt idx="503">
                  <c:v>40908</c:v>
                </c:pt>
                <c:pt idx="504">
                  <c:v>40939</c:v>
                </c:pt>
                <c:pt idx="505">
                  <c:v>40968</c:v>
                </c:pt>
                <c:pt idx="506">
                  <c:v>40999</c:v>
                </c:pt>
                <c:pt idx="507">
                  <c:v>41029</c:v>
                </c:pt>
                <c:pt idx="508">
                  <c:v>41060</c:v>
                </c:pt>
                <c:pt idx="509">
                  <c:v>41090</c:v>
                </c:pt>
                <c:pt idx="510">
                  <c:v>41121</c:v>
                </c:pt>
                <c:pt idx="511">
                  <c:v>41152</c:v>
                </c:pt>
                <c:pt idx="512">
                  <c:v>41182</c:v>
                </c:pt>
                <c:pt idx="513">
                  <c:v>41213</c:v>
                </c:pt>
                <c:pt idx="514">
                  <c:v>41243</c:v>
                </c:pt>
                <c:pt idx="515">
                  <c:v>41274</c:v>
                </c:pt>
                <c:pt idx="516">
                  <c:v>41305</c:v>
                </c:pt>
                <c:pt idx="517">
                  <c:v>41333</c:v>
                </c:pt>
                <c:pt idx="518">
                  <c:v>41364</c:v>
                </c:pt>
                <c:pt idx="519">
                  <c:v>41394</c:v>
                </c:pt>
                <c:pt idx="520">
                  <c:v>41425</c:v>
                </c:pt>
                <c:pt idx="521">
                  <c:v>41455</c:v>
                </c:pt>
                <c:pt idx="522">
                  <c:v>41486</c:v>
                </c:pt>
                <c:pt idx="523">
                  <c:v>41517</c:v>
                </c:pt>
                <c:pt idx="524">
                  <c:v>41547</c:v>
                </c:pt>
                <c:pt idx="525">
                  <c:v>41578</c:v>
                </c:pt>
                <c:pt idx="526">
                  <c:v>41608</c:v>
                </c:pt>
                <c:pt idx="527">
                  <c:v>41639</c:v>
                </c:pt>
                <c:pt idx="528">
                  <c:v>41670</c:v>
                </c:pt>
                <c:pt idx="529">
                  <c:v>41698</c:v>
                </c:pt>
                <c:pt idx="530">
                  <c:v>41729</c:v>
                </c:pt>
                <c:pt idx="531">
                  <c:v>41759</c:v>
                </c:pt>
                <c:pt idx="532">
                  <c:v>41790</c:v>
                </c:pt>
                <c:pt idx="533">
                  <c:v>41820</c:v>
                </c:pt>
                <c:pt idx="534">
                  <c:v>41851</c:v>
                </c:pt>
                <c:pt idx="535">
                  <c:v>41882</c:v>
                </c:pt>
                <c:pt idx="536">
                  <c:v>41912</c:v>
                </c:pt>
                <c:pt idx="537">
                  <c:v>41943</c:v>
                </c:pt>
                <c:pt idx="538">
                  <c:v>41973</c:v>
                </c:pt>
                <c:pt idx="539">
                  <c:v>42004</c:v>
                </c:pt>
                <c:pt idx="540">
                  <c:v>42035</c:v>
                </c:pt>
                <c:pt idx="541">
                  <c:v>42063</c:v>
                </c:pt>
                <c:pt idx="542">
                  <c:v>42094</c:v>
                </c:pt>
                <c:pt idx="543">
                  <c:v>42124</c:v>
                </c:pt>
                <c:pt idx="544">
                  <c:v>42155</c:v>
                </c:pt>
                <c:pt idx="545">
                  <c:v>42185</c:v>
                </c:pt>
                <c:pt idx="546">
                  <c:v>42216</c:v>
                </c:pt>
                <c:pt idx="547">
                  <c:v>42247</c:v>
                </c:pt>
                <c:pt idx="548">
                  <c:v>42277</c:v>
                </c:pt>
                <c:pt idx="549">
                  <c:v>42308</c:v>
                </c:pt>
                <c:pt idx="550">
                  <c:v>42338</c:v>
                </c:pt>
                <c:pt idx="551">
                  <c:v>42369</c:v>
                </c:pt>
                <c:pt idx="552">
                  <c:v>42400</c:v>
                </c:pt>
                <c:pt idx="553">
                  <c:v>42429</c:v>
                </c:pt>
                <c:pt idx="554">
                  <c:v>42460</c:v>
                </c:pt>
                <c:pt idx="555">
                  <c:v>42490</c:v>
                </c:pt>
                <c:pt idx="556">
                  <c:v>42521</c:v>
                </c:pt>
                <c:pt idx="557">
                  <c:v>42551</c:v>
                </c:pt>
                <c:pt idx="558">
                  <c:v>42582</c:v>
                </c:pt>
                <c:pt idx="559">
                  <c:v>42613</c:v>
                </c:pt>
                <c:pt idx="560">
                  <c:v>42643</c:v>
                </c:pt>
                <c:pt idx="561">
                  <c:v>42674</c:v>
                </c:pt>
                <c:pt idx="562">
                  <c:v>42704</c:v>
                </c:pt>
                <c:pt idx="563">
                  <c:v>42735</c:v>
                </c:pt>
                <c:pt idx="564">
                  <c:v>42766</c:v>
                </c:pt>
                <c:pt idx="565">
                  <c:v>42794</c:v>
                </c:pt>
                <c:pt idx="566">
                  <c:v>42825</c:v>
                </c:pt>
                <c:pt idx="567">
                  <c:v>42855</c:v>
                </c:pt>
                <c:pt idx="568">
                  <c:v>42886</c:v>
                </c:pt>
                <c:pt idx="569">
                  <c:v>42916</c:v>
                </c:pt>
                <c:pt idx="570">
                  <c:v>42947</c:v>
                </c:pt>
                <c:pt idx="571">
                  <c:v>42978</c:v>
                </c:pt>
                <c:pt idx="572">
                  <c:v>43008</c:v>
                </c:pt>
                <c:pt idx="573">
                  <c:v>43039</c:v>
                </c:pt>
                <c:pt idx="574">
                  <c:v>43069</c:v>
                </c:pt>
                <c:pt idx="575">
                  <c:v>43100</c:v>
                </c:pt>
                <c:pt idx="576">
                  <c:v>43131</c:v>
                </c:pt>
                <c:pt idx="577">
                  <c:v>43159</c:v>
                </c:pt>
                <c:pt idx="578">
                  <c:v>43190</c:v>
                </c:pt>
                <c:pt idx="579">
                  <c:v>43220</c:v>
                </c:pt>
                <c:pt idx="580">
                  <c:v>43251</c:v>
                </c:pt>
                <c:pt idx="581">
                  <c:v>43281</c:v>
                </c:pt>
                <c:pt idx="582">
                  <c:v>43312</c:v>
                </c:pt>
                <c:pt idx="583">
                  <c:v>43343</c:v>
                </c:pt>
                <c:pt idx="584">
                  <c:v>43373</c:v>
                </c:pt>
                <c:pt idx="585">
                  <c:v>43404</c:v>
                </c:pt>
                <c:pt idx="586">
                  <c:v>43434</c:v>
                </c:pt>
                <c:pt idx="587">
                  <c:v>43465</c:v>
                </c:pt>
                <c:pt idx="588">
                  <c:v>43496</c:v>
                </c:pt>
                <c:pt idx="589">
                  <c:v>43524</c:v>
                </c:pt>
                <c:pt idx="590">
                  <c:v>43555</c:v>
                </c:pt>
                <c:pt idx="591">
                  <c:v>43585</c:v>
                </c:pt>
                <c:pt idx="592">
                  <c:v>43616</c:v>
                </c:pt>
                <c:pt idx="593">
                  <c:v>43646</c:v>
                </c:pt>
                <c:pt idx="594">
                  <c:v>43677</c:v>
                </c:pt>
                <c:pt idx="595">
                  <c:v>43708</c:v>
                </c:pt>
                <c:pt idx="596">
                  <c:v>43738</c:v>
                </c:pt>
                <c:pt idx="597">
                  <c:v>43769</c:v>
                </c:pt>
                <c:pt idx="598">
                  <c:v>43799</c:v>
                </c:pt>
                <c:pt idx="599">
                  <c:v>43830</c:v>
                </c:pt>
                <c:pt idx="600">
                  <c:v>43861</c:v>
                </c:pt>
                <c:pt idx="601">
                  <c:v>43890</c:v>
                </c:pt>
                <c:pt idx="602">
                  <c:v>43921</c:v>
                </c:pt>
                <c:pt idx="603">
                  <c:v>43951</c:v>
                </c:pt>
                <c:pt idx="604">
                  <c:v>43982</c:v>
                </c:pt>
                <c:pt idx="605">
                  <c:v>44012</c:v>
                </c:pt>
                <c:pt idx="606">
                  <c:v>44043</c:v>
                </c:pt>
                <c:pt idx="607">
                  <c:v>44074</c:v>
                </c:pt>
                <c:pt idx="608">
                  <c:v>44104</c:v>
                </c:pt>
                <c:pt idx="609">
                  <c:v>44135</c:v>
                </c:pt>
                <c:pt idx="610">
                  <c:v>44165</c:v>
                </c:pt>
                <c:pt idx="611">
                  <c:v>44196</c:v>
                </c:pt>
                <c:pt idx="612">
                  <c:v>44227</c:v>
                </c:pt>
                <c:pt idx="613">
                  <c:v>44255</c:v>
                </c:pt>
                <c:pt idx="614">
                  <c:v>44286</c:v>
                </c:pt>
                <c:pt idx="615">
                  <c:v>44316</c:v>
                </c:pt>
                <c:pt idx="616">
                  <c:v>44347</c:v>
                </c:pt>
                <c:pt idx="617">
                  <c:v>44377</c:v>
                </c:pt>
                <c:pt idx="618">
                  <c:v>44408</c:v>
                </c:pt>
                <c:pt idx="619">
                  <c:v>44439</c:v>
                </c:pt>
                <c:pt idx="620">
                  <c:v>44469</c:v>
                </c:pt>
                <c:pt idx="621">
                  <c:v>44500</c:v>
                </c:pt>
                <c:pt idx="622">
                  <c:v>44530</c:v>
                </c:pt>
                <c:pt idx="623">
                  <c:v>44561</c:v>
                </c:pt>
                <c:pt idx="624">
                  <c:v>44592</c:v>
                </c:pt>
                <c:pt idx="625">
                  <c:v>44620</c:v>
                </c:pt>
                <c:pt idx="626">
                  <c:v>44651</c:v>
                </c:pt>
                <c:pt idx="627">
                  <c:v>44681</c:v>
                </c:pt>
                <c:pt idx="628">
                  <c:v>44712</c:v>
                </c:pt>
                <c:pt idx="629">
                  <c:v>44742</c:v>
                </c:pt>
                <c:pt idx="630">
                  <c:v>44773</c:v>
                </c:pt>
                <c:pt idx="631">
                  <c:v>44804</c:v>
                </c:pt>
                <c:pt idx="632">
                  <c:v>44834</c:v>
                </c:pt>
                <c:pt idx="633">
                  <c:v>44865</c:v>
                </c:pt>
                <c:pt idx="634">
                  <c:v>44895</c:v>
                </c:pt>
                <c:pt idx="635">
                  <c:v>44926</c:v>
                </c:pt>
                <c:pt idx="636">
                  <c:v>44957</c:v>
                </c:pt>
                <c:pt idx="637">
                  <c:v>44985</c:v>
                </c:pt>
                <c:pt idx="638">
                  <c:v>45016</c:v>
                </c:pt>
                <c:pt idx="639">
                  <c:v>45046</c:v>
                </c:pt>
                <c:pt idx="640">
                  <c:v>45077</c:v>
                </c:pt>
                <c:pt idx="641">
                  <c:v>45107</c:v>
                </c:pt>
                <c:pt idx="642">
                  <c:v>45138</c:v>
                </c:pt>
                <c:pt idx="643">
                  <c:v>45169</c:v>
                </c:pt>
                <c:pt idx="644">
                  <c:v>45199</c:v>
                </c:pt>
                <c:pt idx="645">
                  <c:v>45230</c:v>
                </c:pt>
                <c:pt idx="646">
                  <c:v>45260</c:v>
                </c:pt>
                <c:pt idx="647">
                  <c:v>45291</c:v>
                </c:pt>
                <c:pt idx="648">
                  <c:v>45322</c:v>
                </c:pt>
                <c:pt idx="649">
                  <c:v>45351</c:v>
                </c:pt>
                <c:pt idx="650">
                  <c:v>45382</c:v>
                </c:pt>
                <c:pt idx="651">
                  <c:v>45412</c:v>
                </c:pt>
                <c:pt idx="652">
                  <c:v>45443</c:v>
                </c:pt>
                <c:pt idx="653">
                  <c:v>45473</c:v>
                </c:pt>
                <c:pt idx="654">
                  <c:v>45504</c:v>
                </c:pt>
                <c:pt idx="655">
                  <c:v>45535</c:v>
                </c:pt>
                <c:pt idx="656">
                  <c:v>45565</c:v>
                </c:pt>
                <c:pt idx="657">
                  <c:v>45596</c:v>
                </c:pt>
                <c:pt idx="658">
                  <c:v>45626</c:v>
                </c:pt>
                <c:pt idx="659">
                  <c:v>45657</c:v>
                </c:pt>
                <c:pt idx="660">
                  <c:v>45688</c:v>
                </c:pt>
                <c:pt idx="661">
                  <c:v>45716</c:v>
                </c:pt>
                <c:pt idx="662">
                  <c:v>45747</c:v>
                </c:pt>
              </c:numCache>
            </c:numRef>
          </c:cat>
          <c:val>
            <c:numRef>
              <c:f>Sheet1!$B$2:$B$664</c:f>
              <c:numCache>
                <c:formatCode>General</c:formatCode>
                <c:ptCount val="663"/>
                <c:pt idx="0">
                  <c:v>125.37766000000001</c:v>
                </c:pt>
                <c:pt idx="1">
                  <c:v>125.86651999999999</c:v>
                </c:pt>
                <c:pt idx="2">
                  <c:v>126.26527</c:v>
                </c:pt>
                <c:pt idx="3">
                  <c:v>126.05110000000001</c:v>
                </c:pt>
                <c:pt idx="4">
                  <c:v>126.32698000000001</c:v>
                </c:pt>
                <c:pt idx="5">
                  <c:v>125.74083</c:v>
                </c:pt>
                <c:pt idx="6">
                  <c:v>125.22784</c:v>
                </c:pt>
                <c:pt idx="7">
                  <c:v>125.21145</c:v>
                </c:pt>
                <c:pt idx="8">
                  <c:v>125.07527</c:v>
                </c:pt>
                <c:pt idx="9">
                  <c:v>124.87499</c:v>
                </c:pt>
                <c:pt idx="10">
                  <c:v>125.0727</c:v>
                </c:pt>
                <c:pt idx="11">
                  <c:v>125.38838</c:v>
                </c:pt>
                <c:pt idx="12">
                  <c:v>124.33301</c:v>
                </c:pt>
                <c:pt idx="13">
                  <c:v>123.57501000000001</c:v>
                </c:pt>
                <c:pt idx="14">
                  <c:v>123.42001</c:v>
                </c:pt>
                <c:pt idx="15">
                  <c:v>122.77748</c:v>
                </c:pt>
                <c:pt idx="16">
                  <c:v>122.62645000000001</c:v>
                </c:pt>
                <c:pt idx="17">
                  <c:v>123.01388</c:v>
                </c:pt>
                <c:pt idx="18">
                  <c:v>122.69248</c:v>
                </c:pt>
                <c:pt idx="19">
                  <c:v>121.80761</c:v>
                </c:pt>
                <c:pt idx="20">
                  <c:v>119.86408</c:v>
                </c:pt>
                <c:pt idx="21">
                  <c:v>118.54237999999999</c:v>
                </c:pt>
                <c:pt idx="22">
                  <c:v>118.68765</c:v>
                </c:pt>
                <c:pt idx="23">
                  <c:v>117.14664999999999</c:v>
                </c:pt>
                <c:pt idx="24">
                  <c:v>115.93092</c:v>
                </c:pt>
                <c:pt idx="25">
                  <c:v>114.88176</c:v>
                </c:pt>
                <c:pt idx="26">
                  <c:v>113.73029</c:v>
                </c:pt>
                <c:pt idx="27">
                  <c:v>113.19298000000001</c:v>
                </c:pt>
                <c:pt idx="28">
                  <c:v>113.10035000000001</c:v>
                </c:pt>
                <c:pt idx="29">
                  <c:v>112.74009</c:v>
                </c:pt>
                <c:pt idx="30">
                  <c:v>112.54049000000001</c:v>
                </c:pt>
                <c:pt idx="31">
                  <c:v>112.05137999999999</c:v>
                </c:pt>
                <c:pt idx="32">
                  <c:v>112.02797</c:v>
                </c:pt>
                <c:pt idx="33">
                  <c:v>112.09935</c:v>
                </c:pt>
                <c:pt idx="34">
                  <c:v>112.76083</c:v>
                </c:pt>
                <c:pt idx="35">
                  <c:v>112.68079</c:v>
                </c:pt>
                <c:pt idx="36">
                  <c:v>112.27507</c:v>
                </c:pt>
                <c:pt idx="37">
                  <c:v>108.21926999999999</c:v>
                </c:pt>
                <c:pt idx="38">
                  <c:v>105.52504</c:v>
                </c:pt>
                <c:pt idx="39">
                  <c:v>105.1807</c:v>
                </c:pt>
                <c:pt idx="40">
                  <c:v>104.06480000000001</c:v>
                </c:pt>
                <c:pt idx="41">
                  <c:v>102.30973</c:v>
                </c:pt>
                <c:pt idx="42">
                  <c:v>99.532060000000001</c:v>
                </c:pt>
                <c:pt idx="43">
                  <c:v>101.43505</c:v>
                </c:pt>
                <c:pt idx="44">
                  <c:v>100.99427</c:v>
                </c:pt>
                <c:pt idx="45">
                  <c:v>100.56659999999999</c:v>
                </c:pt>
                <c:pt idx="46">
                  <c:v>102.58333</c:v>
                </c:pt>
                <c:pt idx="47">
                  <c:v>103.24619</c:v>
                </c:pt>
                <c:pt idx="48">
                  <c:v>104.68165999999999</c:v>
                </c:pt>
                <c:pt idx="49">
                  <c:v>102.10783000000001</c:v>
                </c:pt>
                <c:pt idx="50">
                  <c:v>100.34782</c:v>
                </c:pt>
                <c:pt idx="51">
                  <c:v>98.551079999999999</c:v>
                </c:pt>
                <c:pt idx="52">
                  <c:v>97.519109999999998</c:v>
                </c:pt>
                <c:pt idx="53">
                  <c:v>98.474180000000004</c:v>
                </c:pt>
                <c:pt idx="54">
                  <c:v>98.716520000000003</c:v>
                </c:pt>
                <c:pt idx="55">
                  <c:v>100.21298</c:v>
                </c:pt>
                <c:pt idx="56">
                  <c:v>101.01326</c:v>
                </c:pt>
                <c:pt idx="57">
                  <c:v>99.918099999999995</c:v>
                </c:pt>
                <c:pt idx="58">
                  <c:v>99.633179999999996</c:v>
                </c:pt>
                <c:pt idx="59">
                  <c:v>99.154830000000004</c:v>
                </c:pt>
                <c:pt idx="60">
                  <c:v>98.400530000000003</c:v>
                </c:pt>
                <c:pt idx="61">
                  <c:v>97.332560000000001</c:v>
                </c:pt>
                <c:pt idx="62">
                  <c:v>96.894480000000001</c:v>
                </c:pt>
                <c:pt idx="63">
                  <c:v>97.309340000000006</c:v>
                </c:pt>
                <c:pt idx="64">
                  <c:v>96.524940000000001</c:v>
                </c:pt>
                <c:pt idx="65">
                  <c:v>96.800370000000001</c:v>
                </c:pt>
                <c:pt idx="66">
                  <c:v>98.981340000000003</c:v>
                </c:pt>
                <c:pt idx="67">
                  <c:v>100.30484</c:v>
                </c:pt>
                <c:pt idx="68">
                  <c:v>100.79436</c:v>
                </c:pt>
                <c:pt idx="69">
                  <c:v>100.56677000000001</c:v>
                </c:pt>
                <c:pt idx="70">
                  <c:v>100.66750999999999</c:v>
                </c:pt>
                <c:pt idx="71">
                  <c:v>101.3883</c:v>
                </c:pt>
                <c:pt idx="72">
                  <c:v>100.43729999999999</c:v>
                </c:pt>
                <c:pt idx="73">
                  <c:v>99.231669999999994</c:v>
                </c:pt>
                <c:pt idx="74">
                  <c:v>98.998720000000006</c:v>
                </c:pt>
                <c:pt idx="75">
                  <c:v>98.417670000000001</c:v>
                </c:pt>
                <c:pt idx="76">
                  <c:v>98.352069999999998</c:v>
                </c:pt>
                <c:pt idx="77">
                  <c:v>98.48536</c:v>
                </c:pt>
                <c:pt idx="78">
                  <c:v>97.933340000000001</c:v>
                </c:pt>
                <c:pt idx="79">
                  <c:v>97.996219999999994</c:v>
                </c:pt>
                <c:pt idx="80">
                  <c:v>98.882270000000005</c:v>
                </c:pt>
                <c:pt idx="81">
                  <c:v>98.790369999999996</c:v>
                </c:pt>
                <c:pt idx="82">
                  <c:v>99.80059</c:v>
                </c:pt>
                <c:pt idx="83">
                  <c:v>99.736660000000001</c:v>
                </c:pt>
                <c:pt idx="84">
                  <c:v>98.677580000000006</c:v>
                </c:pt>
                <c:pt idx="85">
                  <c:v>99.275639999999996</c:v>
                </c:pt>
                <c:pt idx="86">
                  <c:v>99.207149999999999</c:v>
                </c:pt>
                <c:pt idx="87">
                  <c:v>98.398719999999997</c:v>
                </c:pt>
                <c:pt idx="88">
                  <c:v>97.906819999999996</c:v>
                </c:pt>
                <c:pt idx="89">
                  <c:v>97.813130000000001</c:v>
                </c:pt>
                <c:pt idx="90">
                  <c:v>96.782030000000006</c:v>
                </c:pt>
                <c:pt idx="91">
                  <c:v>97.431780000000003</c:v>
                </c:pt>
                <c:pt idx="92">
                  <c:v>97.058909999999997</c:v>
                </c:pt>
                <c:pt idx="93">
                  <c:v>96.369720000000001</c:v>
                </c:pt>
                <c:pt idx="94">
                  <c:v>96.234939999999995</c:v>
                </c:pt>
                <c:pt idx="95">
                  <c:v>95.099299999999999</c:v>
                </c:pt>
                <c:pt idx="96">
                  <c:v>94.339860000000002</c:v>
                </c:pt>
                <c:pt idx="97">
                  <c:v>94.044939999999997</c:v>
                </c:pt>
                <c:pt idx="98">
                  <c:v>93.357709999999997</c:v>
                </c:pt>
                <c:pt idx="99">
                  <c:v>93.04701</c:v>
                </c:pt>
                <c:pt idx="100">
                  <c:v>93.662880000000001</c:v>
                </c:pt>
                <c:pt idx="101">
                  <c:v>92.712540000000004</c:v>
                </c:pt>
                <c:pt idx="102">
                  <c:v>90.773840000000007</c:v>
                </c:pt>
                <c:pt idx="103">
                  <c:v>89.50291</c:v>
                </c:pt>
                <c:pt idx="104">
                  <c:v>90.03192</c:v>
                </c:pt>
                <c:pt idx="105">
                  <c:v>88.596909999999994</c:v>
                </c:pt>
                <c:pt idx="106">
                  <c:v>90.515900000000002</c:v>
                </c:pt>
                <c:pt idx="107">
                  <c:v>90.965350000000001</c:v>
                </c:pt>
                <c:pt idx="108">
                  <c:v>91.069940000000003</c:v>
                </c:pt>
                <c:pt idx="109">
                  <c:v>91.571200000000005</c:v>
                </c:pt>
                <c:pt idx="110">
                  <c:v>91.691239999999993</c:v>
                </c:pt>
                <c:pt idx="111">
                  <c:v>92.098420000000004</c:v>
                </c:pt>
                <c:pt idx="112">
                  <c:v>92.915880000000001</c:v>
                </c:pt>
                <c:pt idx="113">
                  <c:v>93.213790000000003</c:v>
                </c:pt>
                <c:pt idx="114">
                  <c:v>91.736770000000007</c:v>
                </c:pt>
                <c:pt idx="115">
                  <c:v>92.314890000000005</c:v>
                </c:pt>
                <c:pt idx="116">
                  <c:v>91.902029999999996</c:v>
                </c:pt>
                <c:pt idx="117">
                  <c:v>92.963239999999999</c:v>
                </c:pt>
                <c:pt idx="118">
                  <c:v>94.522959999999998</c:v>
                </c:pt>
                <c:pt idx="119">
                  <c:v>93.983069999999998</c:v>
                </c:pt>
                <c:pt idx="120">
                  <c:v>93.592380000000006</c:v>
                </c:pt>
                <c:pt idx="121">
                  <c:v>94.149500000000003</c:v>
                </c:pt>
                <c:pt idx="122">
                  <c:v>96.708619999999996</c:v>
                </c:pt>
                <c:pt idx="123">
                  <c:v>97.072670000000002</c:v>
                </c:pt>
                <c:pt idx="124">
                  <c:v>93.92013</c:v>
                </c:pt>
                <c:pt idx="125">
                  <c:v>92.262510000000006</c:v>
                </c:pt>
                <c:pt idx="126">
                  <c:v>91.449100000000001</c:v>
                </c:pt>
                <c:pt idx="127">
                  <c:v>92.266130000000004</c:v>
                </c:pt>
                <c:pt idx="128">
                  <c:v>91.206649999999996</c:v>
                </c:pt>
                <c:pt idx="129">
                  <c:v>91.384190000000004</c:v>
                </c:pt>
                <c:pt idx="130">
                  <c:v>93.119410000000002</c:v>
                </c:pt>
                <c:pt idx="131">
                  <c:v>94.009680000000003</c:v>
                </c:pt>
                <c:pt idx="132">
                  <c:v>93.087599999999995</c:v>
                </c:pt>
                <c:pt idx="133">
                  <c:v>95.383099999999999</c:v>
                </c:pt>
                <c:pt idx="134">
                  <c:v>95.360969999999995</c:v>
                </c:pt>
                <c:pt idx="135">
                  <c:v>96.613399999999999</c:v>
                </c:pt>
                <c:pt idx="136">
                  <c:v>98.874949999999998</c:v>
                </c:pt>
                <c:pt idx="137">
                  <c:v>100.75502</c:v>
                </c:pt>
                <c:pt idx="138">
                  <c:v>102.97825</c:v>
                </c:pt>
                <c:pt idx="139">
                  <c:v>104.59714</c:v>
                </c:pt>
                <c:pt idx="140">
                  <c:v>102.85</c:v>
                </c:pt>
                <c:pt idx="141">
                  <c:v>101.96823000000001</c:v>
                </c:pt>
                <c:pt idx="142">
                  <c:v>100.32935000000001</c:v>
                </c:pt>
                <c:pt idx="143">
                  <c:v>100.29325</c:v>
                </c:pt>
                <c:pt idx="144">
                  <c:v>101.03624000000001</c:v>
                </c:pt>
                <c:pt idx="145">
                  <c:v>103.84497</c:v>
                </c:pt>
                <c:pt idx="146">
                  <c:v>106.29939</c:v>
                </c:pt>
                <c:pt idx="147">
                  <c:v>106.56213</c:v>
                </c:pt>
                <c:pt idx="148">
                  <c:v>105.30450999999999</c:v>
                </c:pt>
                <c:pt idx="149">
                  <c:v>109.80877</c:v>
                </c:pt>
                <c:pt idx="150">
                  <c:v>111.07352</c:v>
                </c:pt>
                <c:pt idx="151">
                  <c:v>113.1161</c:v>
                </c:pt>
                <c:pt idx="152">
                  <c:v>113.51576</c:v>
                </c:pt>
                <c:pt idx="153">
                  <c:v>113.42419</c:v>
                </c:pt>
                <c:pt idx="154">
                  <c:v>113.06335</c:v>
                </c:pt>
                <c:pt idx="155">
                  <c:v>109.7513</c:v>
                </c:pt>
                <c:pt idx="156">
                  <c:v>108.76996</c:v>
                </c:pt>
                <c:pt idx="157">
                  <c:v>109.63717</c:v>
                </c:pt>
                <c:pt idx="158">
                  <c:v>110.12448000000001</c:v>
                </c:pt>
                <c:pt idx="159">
                  <c:v>110.93253</c:v>
                </c:pt>
                <c:pt idx="160">
                  <c:v>110.77572000000001</c:v>
                </c:pt>
                <c:pt idx="161">
                  <c:v>112.28722999999999</c:v>
                </c:pt>
                <c:pt idx="162">
                  <c:v>113.00499000000001</c:v>
                </c:pt>
                <c:pt idx="163">
                  <c:v>114.60281999999999</c:v>
                </c:pt>
                <c:pt idx="164">
                  <c:v>114.34495</c:v>
                </c:pt>
                <c:pt idx="165">
                  <c:v>113.06413999999999</c:v>
                </c:pt>
                <c:pt idx="166">
                  <c:v>114.32068</c:v>
                </c:pt>
                <c:pt idx="167">
                  <c:v>115.50354</c:v>
                </c:pt>
                <c:pt idx="168">
                  <c:v>116.06525999999999</c:v>
                </c:pt>
                <c:pt idx="169">
                  <c:v>114.90783999999999</c:v>
                </c:pt>
                <c:pt idx="170">
                  <c:v>113.83269</c:v>
                </c:pt>
                <c:pt idx="171">
                  <c:v>114.42086</c:v>
                </c:pt>
                <c:pt idx="172">
                  <c:v>116.13816</c:v>
                </c:pt>
                <c:pt idx="173">
                  <c:v>116.85733</c:v>
                </c:pt>
                <c:pt idx="174">
                  <c:v>119.95269</c:v>
                </c:pt>
                <c:pt idx="175">
                  <c:v>120.14891</c:v>
                </c:pt>
                <c:pt idx="176">
                  <c:v>121.97967</c:v>
                </c:pt>
                <c:pt idx="177">
                  <c:v>122.85539</c:v>
                </c:pt>
                <c:pt idx="178">
                  <c:v>122.04250999999999</c:v>
                </c:pt>
                <c:pt idx="179">
                  <c:v>123.93737</c:v>
                </c:pt>
                <c:pt idx="180">
                  <c:v>125.41271999999999</c:v>
                </c:pt>
                <c:pt idx="181">
                  <c:v>128.37090000000001</c:v>
                </c:pt>
                <c:pt idx="182">
                  <c:v>128.94587000000001</c:v>
                </c:pt>
                <c:pt idx="183">
                  <c:v>125.30692000000001</c:v>
                </c:pt>
                <c:pt idx="184">
                  <c:v>125.74454</c:v>
                </c:pt>
                <c:pt idx="185">
                  <c:v>124.9757</c:v>
                </c:pt>
                <c:pt idx="186">
                  <c:v>122.00391999999999</c:v>
                </c:pt>
                <c:pt idx="187">
                  <c:v>121.92413999999999</c:v>
                </c:pt>
                <c:pt idx="188">
                  <c:v>122.61557999999999</c:v>
                </c:pt>
                <c:pt idx="189">
                  <c:v>117.75454999999999</c:v>
                </c:pt>
                <c:pt idx="190">
                  <c:v>116.69499</c:v>
                </c:pt>
                <c:pt idx="191">
                  <c:v>116.4722</c:v>
                </c:pt>
                <c:pt idx="192">
                  <c:v>115.49348999999999</c:v>
                </c:pt>
                <c:pt idx="193">
                  <c:v>112.01415</c:v>
                </c:pt>
                <c:pt idx="194">
                  <c:v>109.85834</c:v>
                </c:pt>
                <c:pt idx="195">
                  <c:v>108.49850000000001</c:v>
                </c:pt>
                <c:pt idx="196">
                  <c:v>106.61341</c:v>
                </c:pt>
                <c:pt idx="197">
                  <c:v>107.43814</c:v>
                </c:pt>
                <c:pt idx="198">
                  <c:v>105.34002</c:v>
                </c:pt>
                <c:pt idx="199">
                  <c:v>103.9813</c:v>
                </c:pt>
                <c:pt idx="200">
                  <c:v>103.92124</c:v>
                </c:pt>
                <c:pt idx="201">
                  <c:v>103.99542</c:v>
                </c:pt>
                <c:pt idx="202">
                  <c:v>105.37461</c:v>
                </c:pt>
                <c:pt idx="203">
                  <c:v>105.21295000000001</c:v>
                </c:pt>
                <c:pt idx="204">
                  <c:v>102.33086</c:v>
                </c:pt>
                <c:pt idx="205">
                  <c:v>101.42140000000001</c:v>
                </c:pt>
                <c:pt idx="206">
                  <c:v>100.78264</c:v>
                </c:pt>
                <c:pt idx="207">
                  <c:v>98.411779999999993</c:v>
                </c:pt>
                <c:pt idx="208">
                  <c:v>97.604519999999994</c:v>
                </c:pt>
                <c:pt idx="209">
                  <c:v>98.70496</c:v>
                </c:pt>
                <c:pt idx="210">
                  <c:v>99.819360000000003</c:v>
                </c:pt>
                <c:pt idx="211">
                  <c:v>99.294449999999998</c:v>
                </c:pt>
                <c:pt idx="212">
                  <c:v>97.689449999999994</c:v>
                </c:pt>
                <c:pt idx="213">
                  <c:v>97.303740000000005</c:v>
                </c:pt>
                <c:pt idx="214">
                  <c:v>94.6858</c:v>
                </c:pt>
                <c:pt idx="215">
                  <c:v>92.487080000000006</c:v>
                </c:pt>
                <c:pt idx="216">
                  <c:v>92.297989999999999</c:v>
                </c:pt>
                <c:pt idx="217">
                  <c:v>92.428079999999994</c:v>
                </c:pt>
                <c:pt idx="218">
                  <c:v>90.982680000000002</c:v>
                </c:pt>
                <c:pt idx="219">
                  <c:v>90.135599999999997</c:v>
                </c:pt>
                <c:pt idx="220">
                  <c:v>90.18862</c:v>
                </c:pt>
                <c:pt idx="221">
                  <c:v>91.274940000000001</c:v>
                </c:pt>
                <c:pt idx="222">
                  <c:v>93.199550000000002</c:v>
                </c:pt>
                <c:pt idx="223">
                  <c:v>94.062219999999996</c:v>
                </c:pt>
                <c:pt idx="224">
                  <c:v>94.135009999999994</c:v>
                </c:pt>
                <c:pt idx="225">
                  <c:v>92.049629999999993</c:v>
                </c:pt>
                <c:pt idx="226">
                  <c:v>90.164689999999993</c:v>
                </c:pt>
                <c:pt idx="227">
                  <c:v>89.933260000000004</c:v>
                </c:pt>
                <c:pt idx="228">
                  <c:v>91.266139999999993</c:v>
                </c:pt>
                <c:pt idx="229">
                  <c:v>91.360159999999993</c:v>
                </c:pt>
                <c:pt idx="230">
                  <c:v>92.497249999999994</c:v>
                </c:pt>
                <c:pt idx="231">
                  <c:v>92.58681</c:v>
                </c:pt>
                <c:pt idx="232">
                  <c:v>94.281700000000001</c:v>
                </c:pt>
                <c:pt idx="233">
                  <c:v>95.947969999999998</c:v>
                </c:pt>
                <c:pt idx="234">
                  <c:v>94.513189999999994</c:v>
                </c:pt>
                <c:pt idx="235">
                  <c:v>94.347250000000003</c:v>
                </c:pt>
                <c:pt idx="236">
                  <c:v>94.836870000000005</c:v>
                </c:pt>
                <c:pt idx="237">
                  <c:v>93.401690000000002</c:v>
                </c:pt>
                <c:pt idx="238">
                  <c:v>93.683840000000004</c:v>
                </c:pt>
                <c:pt idx="239">
                  <c:v>92.729349999999997</c:v>
                </c:pt>
                <c:pt idx="240">
                  <c:v>92.619140000000002</c:v>
                </c:pt>
                <c:pt idx="241">
                  <c:v>92.681659999999994</c:v>
                </c:pt>
                <c:pt idx="242">
                  <c:v>93.780010000000004</c:v>
                </c:pt>
                <c:pt idx="243">
                  <c:v>93.491500000000002</c:v>
                </c:pt>
                <c:pt idx="244">
                  <c:v>92.465879999999999</c:v>
                </c:pt>
                <c:pt idx="245">
                  <c:v>92.980429999999998</c:v>
                </c:pt>
                <c:pt idx="246">
                  <c:v>91.571449999999999</c:v>
                </c:pt>
                <c:pt idx="247">
                  <c:v>90.355789999999999</c:v>
                </c:pt>
                <c:pt idx="248">
                  <c:v>89.240399999999994</c:v>
                </c:pt>
                <c:pt idx="249">
                  <c:v>87.498429999999999</c:v>
                </c:pt>
                <c:pt idx="250">
                  <c:v>87.300259999999994</c:v>
                </c:pt>
                <c:pt idx="251">
                  <c:v>88.582539999999995</c:v>
                </c:pt>
                <c:pt idx="252">
                  <c:v>88.029629999999997</c:v>
                </c:pt>
                <c:pt idx="253">
                  <c:v>86.966449999999995</c:v>
                </c:pt>
                <c:pt idx="254">
                  <c:v>89.336780000000005</c:v>
                </c:pt>
                <c:pt idx="255">
                  <c:v>90.079570000000004</c:v>
                </c:pt>
                <c:pt idx="256">
                  <c:v>90.385199999999998</c:v>
                </c:pt>
                <c:pt idx="257">
                  <c:v>91.600909999999999</c:v>
                </c:pt>
                <c:pt idx="258">
                  <c:v>91.508960000000002</c:v>
                </c:pt>
                <c:pt idx="259">
                  <c:v>90.658500000000004</c:v>
                </c:pt>
                <c:pt idx="260">
                  <c:v>89.331689999999995</c:v>
                </c:pt>
                <c:pt idx="261">
                  <c:v>88.644909999999996</c:v>
                </c:pt>
                <c:pt idx="262">
                  <c:v>87.606160000000003</c:v>
                </c:pt>
                <c:pt idx="263">
                  <c:v>87.160349999999994</c:v>
                </c:pt>
                <c:pt idx="264">
                  <c:v>86.730760000000004</c:v>
                </c:pt>
                <c:pt idx="265">
                  <c:v>87.685879999999997</c:v>
                </c:pt>
                <c:pt idx="266">
                  <c:v>89.084569999999999</c:v>
                </c:pt>
                <c:pt idx="267">
                  <c:v>88.492540000000005</c:v>
                </c:pt>
                <c:pt idx="268">
                  <c:v>87.79177</c:v>
                </c:pt>
                <c:pt idx="269">
                  <c:v>86.717160000000007</c:v>
                </c:pt>
                <c:pt idx="270">
                  <c:v>85.756349999999998</c:v>
                </c:pt>
                <c:pt idx="271">
                  <c:v>85.23818</c:v>
                </c:pt>
                <c:pt idx="272">
                  <c:v>85.326030000000003</c:v>
                </c:pt>
                <c:pt idx="273">
                  <c:v>86.92107</c:v>
                </c:pt>
                <c:pt idx="274">
                  <c:v>89.461950000000002</c:v>
                </c:pt>
                <c:pt idx="275">
                  <c:v>89.8078</c:v>
                </c:pt>
                <c:pt idx="276">
                  <c:v>90.315749999999994</c:v>
                </c:pt>
                <c:pt idx="277">
                  <c:v>90.070959999999999</c:v>
                </c:pt>
                <c:pt idx="278">
                  <c:v>89.295490000000001</c:v>
                </c:pt>
                <c:pt idx="279">
                  <c:v>87.703670000000002</c:v>
                </c:pt>
                <c:pt idx="280">
                  <c:v>87.636129999999994</c:v>
                </c:pt>
                <c:pt idx="281">
                  <c:v>87.803319999999999</c:v>
                </c:pt>
                <c:pt idx="282">
                  <c:v>88.835610000000003</c:v>
                </c:pt>
                <c:pt idx="283">
                  <c:v>88.541529999999995</c:v>
                </c:pt>
                <c:pt idx="284">
                  <c:v>88.070660000000004</c:v>
                </c:pt>
                <c:pt idx="285">
                  <c:v>88.776439999999994</c:v>
                </c:pt>
                <c:pt idx="286">
                  <c:v>89.583010000000002</c:v>
                </c:pt>
                <c:pt idx="287">
                  <c:v>89.840379999999996</c:v>
                </c:pt>
                <c:pt idx="288">
                  <c:v>91.472660000000005</c:v>
                </c:pt>
                <c:pt idx="289">
                  <c:v>90.696849999999998</c:v>
                </c:pt>
                <c:pt idx="290">
                  <c:v>90.849800000000002</c:v>
                </c:pt>
                <c:pt idx="291">
                  <c:v>90.797820000000002</c:v>
                </c:pt>
                <c:pt idx="292">
                  <c:v>90.113829999999993</c:v>
                </c:pt>
                <c:pt idx="293">
                  <c:v>89.760300000000001</c:v>
                </c:pt>
                <c:pt idx="294">
                  <c:v>88.419870000000003</c:v>
                </c:pt>
                <c:pt idx="295">
                  <c:v>88.277450000000002</c:v>
                </c:pt>
                <c:pt idx="296">
                  <c:v>87.157589999999999</c:v>
                </c:pt>
                <c:pt idx="297">
                  <c:v>86.3797</c:v>
                </c:pt>
                <c:pt idx="298">
                  <c:v>86.669569999999993</c:v>
                </c:pt>
                <c:pt idx="299">
                  <c:v>88.718199999999996</c:v>
                </c:pt>
                <c:pt idx="300">
                  <c:v>90.905699999999996</c:v>
                </c:pt>
                <c:pt idx="301">
                  <c:v>90.059089999999998</c:v>
                </c:pt>
                <c:pt idx="302">
                  <c:v>88.988079999999997</c:v>
                </c:pt>
                <c:pt idx="303">
                  <c:v>85.701359999999994</c:v>
                </c:pt>
                <c:pt idx="304">
                  <c:v>85.026989999999998</c:v>
                </c:pt>
                <c:pt idx="305">
                  <c:v>85.033749999999998</c:v>
                </c:pt>
                <c:pt idx="306">
                  <c:v>84.993350000000007</c:v>
                </c:pt>
                <c:pt idx="307">
                  <c:v>86.984049999999996</c:v>
                </c:pt>
                <c:pt idx="308">
                  <c:v>87.949560000000005</c:v>
                </c:pt>
                <c:pt idx="309">
                  <c:v>87.718590000000006</c:v>
                </c:pt>
                <c:pt idx="310">
                  <c:v>88.97448</c:v>
                </c:pt>
                <c:pt idx="311">
                  <c:v>89.418270000000007</c:v>
                </c:pt>
                <c:pt idx="312">
                  <c:v>89.883480000000006</c:v>
                </c:pt>
                <c:pt idx="313">
                  <c:v>89.814419999999998</c:v>
                </c:pt>
                <c:pt idx="314">
                  <c:v>89.528530000000003</c:v>
                </c:pt>
                <c:pt idx="315">
                  <c:v>89.490269999999995</c:v>
                </c:pt>
                <c:pt idx="316">
                  <c:v>89.623519999999999</c:v>
                </c:pt>
                <c:pt idx="317">
                  <c:v>89.981859999999998</c:v>
                </c:pt>
                <c:pt idx="318">
                  <c:v>89.949920000000006</c:v>
                </c:pt>
                <c:pt idx="319">
                  <c:v>89.438959999999994</c:v>
                </c:pt>
                <c:pt idx="320">
                  <c:v>89.703119999999998</c:v>
                </c:pt>
                <c:pt idx="321">
                  <c:v>90.145610000000005</c:v>
                </c:pt>
                <c:pt idx="322">
                  <c:v>89.95393</c:v>
                </c:pt>
                <c:pt idx="323">
                  <c:v>90.878960000000006</c:v>
                </c:pt>
                <c:pt idx="324">
                  <c:v>91.492459999999994</c:v>
                </c:pt>
                <c:pt idx="325">
                  <c:v>92.896850000000001</c:v>
                </c:pt>
                <c:pt idx="326">
                  <c:v>93.45675</c:v>
                </c:pt>
                <c:pt idx="327">
                  <c:v>93.87594</c:v>
                </c:pt>
                <c:pt idx="328">
                  <c:v>92.503659999999996</c:v>
                </c:pt>
                <c:pt idx="329">
                  <c:v>92.087249999999997</c:v>
                </c:pt>
                <c:pt idx="330">
                  <c:v>93.07544</c:v>
                </c:pt>
                <c:pt idx="331">
                  <c:v>94.685630000000003</c:v>
                </c:pt>
                <c:pt idx="332">
                  <c:v>94.953860000000006</c:v>
                </c:pt>
                <c:pt idx="333">
                  <c:v>95.378469999999993</c:v>
                </c:pt>
                <c:pt idx="334">
                  <c:v>97.288920000000005</c:v>
                </c:pt>
                <c:pt idx="335">
                  <c:v>100.86187</c:v>
                </c:pt>
                <c:pt idx="336">
                  <c:v>103.33687</c:v>
                </c:pt>
                <c:pt idx="337">
                  <c:v>101.62772</c:v>
                </c:pt>
                <c:pt idx="338">
                  <c:v>100.99648999999999</c:v>
                </c:pt>
                <c:pt idx="339">
                  <c:v>100.63261</c:v>
                </c:pt>
                <c:pt idx="340">
                  <c:v>101.30519</c:v>
                </c:pt>
                <c:pt idx="341">
                  <c:v>103.5502</c:v>
                </c:pt>
                <c:pt idx="342">
                  <c:v>103.99244</c:v>
                </c:pt>
                <c:pt idx="343">
                  <c:v>105.92178</c:v>
                </c:pt>
                <c:pt idx="344">
                  <c:v>104.54807</c:v>
                </c:pt>
                <c:pt idx="345">
                  <c:v>101.42798999999999</c:v>
                </c:pt>
                <c:pt idx="346">
                  <c:v>101.17956</c:v>
                </c:pt>
                <c:pt idx="347">
                  <c:v>100.42036</c:v>
                </c:pt>
                <c:pt idx="348">
                  <c:v>100.33376</c:v>
                </c:pt>
                <c:pt idx="349">
                  <c:v>101.40479999999999</c:v>
                </c:pt>
                <c:pt idx="350">
                  <c:v>102.39118999999999</c:v>
                </c:pt>
                <c:pt idx="351">
                  <c:v>101.82326999999999</c:v>
                </c:pt>
                <c:pt idx="352">
                  <c:v>101.84121</c:v>
                </c:pt>
                <c:pt idx="353">
                  <c:v>102.34141</c:v>
                </c:pt>
                <c:pt idx="354">
                  <c:v>102.5791</c:v>
                </c:pt>
                <c:pt idx="355">
                  <c:v>101.76956</c:v>
                </c:pt>
                <c:pt idx="356">
                  <c:v>101.02695</c:v>
                </c:pt>
                <c:pt idx="357">
                  <c:v>100.63708</c:v>
                </c:pt>
                <c:pt idx="358">
                  <c:v>100.89246</c:v>
                </c:pt>
                <c:pt idx="359">
                  <c:v>101.04362999999999</c:v>
                </c:pt>
                <c:pt idx="360">
                  <c:v>100.94105</c:v>
                </c:pt>
                <c:pt idx="361">
                  <c:v>102.13455</c:v>
                </c:pt>
                <c:pt idx="362">
                  <c:v>102.2522</c:v>
                </c:pt>
                <c:pt idx="363">
                  <c:v>102.97057</c:v>
                </c:pt>
                <c:pt idx="364">
                  <c:v>105.13339000000001</c:v>
                </c:pt>
                <c:pt idx="365">
                  <c:v>104.30587</c:v>
                </c:pt>
                <c:pt idx="366">
                  <c:v>104.71521</c:v>
                </c:pt>
                <c:pt idx="367">
                  <c:v>105.36757</c:v>
                </c:pt>
                <c:pt idx="368">
                  <c:v>106.37643</c:v>
                </c:pt>
                <c:pt idx="369">
                  <c:v>107.98016</c:v>
                </c:pt>
                <c:pt idx="370">
                  <c:v>108.72995</c:v>
                </c:pt>
                <c:pt idx="371">
                  <c:v>107.82550000000001</c:v>
                </c:pt>
                <c:pt idx="372">
                  <c:v>108.02863000000001</c:v>
                </c:pt>
                <c:pt idx="373">
                  <c:v>108.93906</c:v>
                </c:pt>
                <c:pt idx="374">
                  <c:v>110.69617</c:v>
                </c:pt>
                <c:pt idx="375">
                  <c:v>111.21423</c:v>
                </c:pt>
                <c:pt idx="376">
                  <c:v>110.9297</c:v>
                </c:pt>
                <c:pt idx="377">
                  <c:v>111.8476</c:v>
                </c:pt>
                <c:pt idx="378">
                  <c:v>112.37452999999999</c:v>
                </c:pt>
                <c:pt idx="379">
                  <c:v>110.53825000000001</c:v>
                </c:pt>
                <c:pt idx="380">
                  <c:v>110.83373</c:v>
                </c:pt>
                <c:pt idx="381">
                  <c:v>111.42247</c:v>
                </c:pt>
                <c:pt idx="382">
                  <c:v>111.74626000000001</c:v>
                </c:pt>
                <c:pt idx="383">
                  <c:v>111.92907</c:v>
                </c:pt>
                <c:pt idx="384">
                  <c:v>112.93174</c:v>
                </c:pt>
                <c:pt idx="385">
                  <c:v>113.32449</c:v>
                </c:pt>
                <c:pt idx="386">
                  <c:v>112.60944000000001</c:v>
                </c:pt>
                <c:pt idx="387">
                  <c:v>112.28059</c:v>
                </c:pt>
                <c:pt idx="388">
                  <c:v>110.93398000000001</c:v>
                </c:pt>
                <c:pt idx="389">
                  <c:v>109.73417999999999</c:v>
                </c:pt>
                <c:pt idx="390">
                  <c:v>108.33982</c:v>
                </c:pt>
                <c:pt idx="391">
                  <c:v>109.64378000000001</c:v>
                </c:pt>
                <c:pt idx="392">
                  <c:v>110.38007</c:v>
                </c:pt>
                <c:pt idx="393">
                  <c:v>111.12636999999999</c:v>
                </c:pt>
                <c:pt idx="394">
                  <c:v>109.95717</c:v>
                </c:pt>
                <c:pt idx="395">
                  <c:v>109.30791000000001</c:v>
                </c:pt>
                <c:pt idx="396">
                  <c:v>108.07304000000001</c:v>
                </c:pt>
                <c:pt idx="397">
                  <c:v>108.06621</c:v>
                </c:pt>
                <c:pt idx="398">
                  <c:v>107.65298</c:v>
                </c:pt>
                <c:pt idx="399">
                  <c:v>106.45139</c:v>
                </c:pt>
                <c:pt idx="400">
                  <c:v>102.72338000000001</c:v>
                </c:pt>
                <c:pt idx="401">
                  <c:v>102.44846</c:v>
                </c:pt>
                <c:pt idx="402">
                  <c:v>103.74023</c:v>
                </c:pt>
                <c:pt idx="403">
                  <c:v>105.21023</c:v>
                </c:pt>
                <c:pt idx="404">
                  <c:v>104.16392999999999</c:v>
                </c:pt>
                <c:pt idx="405">
                  <c:v>101.94735</c:v>
                </c:pt>
                <c:pt idx="406">
                  <c:v>101.59251</c:v>
                </c:pt>
                <c:pt idx="407">
                  <c:v>100.16388999999999</c:v>
                </c:pt>
                <c:pt idx="408">
                  <c:v>98.686390000000003</c:v>
                </c:pt>
                <c:pt idx="409">
                  <c:v>99.151250000000005</c:v>
                </c:pt>
                <c:pt idx="410">
                  <c:v>100.02112</c:v>
                </c:pt>
                <c:pt idx="411">
                  <c:v>100.57071999999999</c:v>
                </c:pt>
                <c:pt idx="412">
                  <c:v>102.20269999999999</c:v>
                </c:pt>
                <c:pt idx="413">
                  <c:v>101.48939</c:v>
                </c:pt>
                <c:pt idx="414">
                  <c:v>100.93718</c:v>
                </c:pt>
                <c:pt idx="415">
                  <c:v>101.01636000000001</c:v>
                </c:pt>
                <c:pt idx="416">
                  <c:v>100.54316</c:v>
                </c:pt>
                <c:pt idx="417">
                  <c:v>99.225719999999995</c:v>
                </c:pt>
                <c:pt idx="418">
                  <c:v>97.014809999999997</c:v>
                </c:pt>
                <c:pt idx="419">
                  <c:v>96.045310000000001</c:v>
                </c:pt>
                <c:pt idx="420">
                  <c:v>96.416709999999995</c:v>
                </c:pt>
                <c:pt idx="421">
                  <c:v>96.49682</c:v>
                </c:pt>
                <c:pt idx="422">
                  <c:v>95.983069999999998</c:v>
                </c:pt>
                <c:pt idx="423">
                  <c:v>96.889880000000005</c:v>
                </c:pt>
                <c:pt idx="424">
                  <c:v>97.284689999999998</c:v>
                </c:pt>
                <c:pt idx="425">
                  <c:v>98.256720000000001</c:v>
                </c:pt>
                <c:pt idx="426">
                  <c:v>98.871390000000005</c:v>
                </c:pt>
                <c:pt idx="427">
                  <c:v>97.980310000000003</c:v>
                </c:pt>
                <c:pt idx="428">
                  <c:v>98.500950000000003</c:v>
                </c:pt>
                <c:pt idx="429">
                  <c:v>99.909710000000004</c:v>
                </c:pt>
                <c:pt idx="430">
                  <c:v>100.41240000000001</c:v>
                </c:pt>
                <c:pt idx="431">
                  <c:v>99.469740000000002</c:v>
                </c:pt>
                <c:pt idx="432">
                  <c:v>98.15598</c:v>
                </c:pt>
                <c:pt idx="433">
                  <c:v>98.390209999999996</c:v>
                </c:pt>
                <c:pt idx="434">
                  <c:v>98.491749999999996</c:v>
                </c:pt>
                <c:pt idx="435">
                  <c:v>97.879050000000007</c:v>
                </c:pt>
                <c:pt idx="436">
                  <c:v>96.086280000000002</c:v>
                </c:pt>
                <c:pt idx="437">
                  <c:v>97.473320000000001</c:v>
                </c:pt>
                <c:pt idx="438">
                  <c:v>97.572599999999994</c:v>
                </c:pt>
                <c:pt idx="439">
                  <c:v>97.261889999999994</c:v>
                </c:pt>
                <c:pt idx="440">
                  <c:v>97.251810000000006</c:v>
                </c:pt>
                <c:pt idx="441">
                  <c:v>96.949119999999994</c:v>
                </c:pt>
                <c:pt idx="442">
                  <c:v>95.834950000000006</c:v>
                </c:pt>
                <c:pt idx="443">
                  <c:v>95.065340000000006</c:v>
                </c:pt>
                <c:pt idx="444">
                  <c:v>96.001180000000005</c:v>
                </c:pt>
                <c:pt idx="445">
                  <c:v>95.694310000000002</c:v>
                </c:pt>
                <c:pt idx="446">
                  <c:v>95.310670000000002</c:v>
                </c:pt>
                <c:pt idx="447">
                  <c:v>94.221199999999996</c:v>
                </c:pt>
                <c:pt idx="448">
                  <c:v>93.558300000000003</c:v>
                </c:pt>
                <c:pt idx="449">
                  <c:v>93.505210000000005</c:v>
                </c:pt>
                <c:pt idx="450">
                  <c:v>92.27373</c:v>
                </c:pt>
                <c:pt idx="451">
                  <c:v>92.503879999999995</c:v>
                </c:pt>
                <c:pt idx="452">
                  <c:v>91.140429999999995</c:v>
                </c:pt>
                <c:pt idx="453">
                  <c:v>89.345280000000002</c:v>
                </c:pt>
                <c:pt idx="454">
                  <c:v>88.105339999999998</c:v>
                </c:pt>
                <c:pt idx="455">
                  <c:v>88.880250000000004</c:v>
                </c:pt>
                <c:pt idx="456">
                  <c:v>88.037700000000001</c:v>
                </c:pt>
                <c:pt idx="457">
                  <c:v>87.100729999999999</c:v>
                </c:pt>
                <c:pt idx="458">
                  <c:v>85.074619999999996</c:v>
                </c:pt>
                <c:pt idx="459">
                  <c:v>84.567819999999998</c:v>
                </c:pt>
                <c:pt idx="460">
                  <c:v>84.850409999999997</c:v>
                </c:pt>
                <c:pt idx="461">
                  <c:v>85.282420000000002</c:v>
                </c:pt>
                <c:pt idx="462">
                  <c:v>84.971050000000005</c:v>
                </c:pt>
                <c:pt idx="463">
                  <c:v>87.156049999999993</c:v>
                </c:pt>
                <c:pt idx="464">
                  <c:v>89.101960000000005</c:v>
                </c:pt>
                <c:pt idx="465">
                  <c:v>94.432270000000003</c:v>
                </c:pt>
                <c:pt idx="466">
                  <c:v>95.598749999999995</c:v>
                </c:pt>
                <c:pt idx="467">
                  <c:v>93.558459999999997</c:v>
                </c:pt>
                <c:pt idx="468">
                  <c:v>93.973429999999993</c:v>
                </c:pt>
                <c:pt idx="469">
                  <c:v>96.48997</c:v>
                </c:pt>
                <c:pt idx="470">
                  <c:v>96.884020000000007</c:v>
                </c:pt>
                <c:pt idx="471">
                  <c:v>94.325779999999995</c:v>
                </c:pt>
                <c:pt idx="472">
                  <c:v>91.703969999999998</c:v>
                </c:pt>
                <c:pt idx="473">
                  <c:v>91.132559999999998</c:v>
                </c:pt>
                <c:pt idx="474">
                  <c:v>91.054760000000002</c:v>
                </c:pt>
                <c:pt idx="475">
                  <c:v>89.915559999999999</c:v>
                </c:pt>
                <c:pt idx="476">
                  <c:v>89.28022</c:v>
                </c:pt>
                <c:pt idx="477">
                  <c:v>88.105930000000001</c:v>
                </c:pt>
                <c:pt idx="478">
                  <c:v>87.811920000000001</c:v>
                </c:pt>
                <c:pt idx="479">
                  <c:v>88.144620000000003</c:v>
                </c:pt>
                <c:pt idx="480">
                  <c:v>88.129320000000007</c:v>
                </c:pt>
                <c:pt idx="481">
                  <c:v>89.014219999999995</c:v>
                </c:pt>
                <c:pt idx="482">
                  <c:v>87.948679999999996</c:v>
                </c:pt>
                <c:pt idx="483">
                  <c:v>87.397109999999998</c:v>
                </c:pt>
                <c:pt idx="484">
                  <c:v>89.709850000000003</c:v>
                </c:pt>
                <c:pt idx="485">
                  <c:v>90.203280000000007</c:v>
                </c:pt>
                <c:pt idx="486">
                  <c:v>88.851470000000006</c:v>
                </c:pt>
                <c:pt idx="487">
                  <c:v>88.069249999999997</c:v>
                </c:pt>
                <c:pt idx="488">
                  <c:v>87.087590000000006</c:v>
                </c:pt>
                <c:pt idx="489">
                  <c:v>84.558769999999996</c:v>
                </c:pt>
                <c:pt idx="490">
                  <c:v>84.702740000000006</c:v>
                </c:pt>
                <c:pt idx="491">
                  <c:v>85.211619999999996</c:v>
                </c:pt>
                <c:pt idx="492">
                  <c:v>84.243290000000002</c:v>
                </c:pt>
                <c:pt idx="493">
                  <c:v>83.545779999999993</c:v>
                </c:pt>
                <c:pt idx="494">
                  <c:v>82.680480000000003</c:v>
                </c:pt>
                <c:pt idx="495">
                  <c:v>81.419129999999996</c:v>
                </c:pt>
                <c:pt idx="496">
                  <c:v>81.532970000000006</c:v>
                </c:pt>
                <c:pt idx="497">
                  <c:v>81.528379999999999</c:v>
                </c:pt>
                <c:pt idx="498">
                  <c:v>81.017110000000002</c:v>
                </c:pt>
                <c:pt idx="499">
                  <c:v>81.497690000000006</c:v>
                </c:pt>
                <c:pt idx="500">
                  <c:v>83.710070000000002</c:v>
                </c:pt>
                <c:pt idx="501">
                  <c:v>84.405510000000007</c:v>
                </c:pt>
                <c:pt idx="502">
                  <c:v>84.923280000000005</c:v>
                </c:pt>
                <c:pt idx="503">
                  <c:v>85.666489999999996</c:v>
                </c:pt>
                <c:pt idx="504">
                  <c:v>85.072040000000001</c:v>
                </c:pt>
                <c:pt idx="505">
                  <c:v>83.505039999999994</c:v>
                </c:pt>
                <c:pt idx="506">
                  <c:v>83.921360000000007</c:v>
                </c:pt>
                <c:pt idx="507">
                  <c:v>84.068309999999997</c:v>
                </c:pt>
                <c:pt idx="508">
                  <c:v>85.492609999999999</c:v>
                </c:pt>
                <c:pt idx="509">
                  <c:v>86.58596</c:v>
                </c:pt>
                <c:pt idx="510">
                  <c:v>86.185199999999995</c:v>
                </c:pt>
                <c:pt idx="511">
                  <c:v>85.540030000000002</c:v>
                </c:pt>
                <c:pt idx="512">
                  <c:v>84.326580000000007</c:v>
                </c:pt>
                <c:pt idx="513">
                  <c:v>84.063739999999996</c:v>
                </c:pt>
                <c:pt idx="514">
                  <c:v>84.591830000000002</c:v>
                </c:pt>
                <c:pt idx="515">
                  <c:v>83.902460000000005</c:v>
                </c:pt>
                <c:pt idx="516">
                  <c:v>83.751000000000005</c:v>
                </c:pt>
                <c:pt idx="517">
                  <c:v>84.383740000000003</c:v>
                </c:pt>
                <c:pt idx="518">
                  <c:v>84.902550000000005</c:v>
                </c:pt>
                <c:pt idx="519">
                  <c:v>84.283180000000002</c:v>
                </c:pt>
                <c:pt idx="520">
                  <c:v>84.594539999999995</c:v>
                </c:pt>
                <c:pt idx="521">
                  <c:v>85.26388</c:v>
                </c:pt>
                <c:pt idx="522">
                  <c:v>85.782210000000006</c:v>
                </c:pt>
                <c:pt idx="523">
                  <c:v>85.625569999999996</c:v>
                </c:pt>
                <c:pt idx="524">
                  <c:v>85.346069999999997</c:v>
                </c:pt>
                <c:pt idx="525">
                  <c:v>84.235929999999996</c:v>
                </c:pt>
                <c:pt idx="526">
                  <c:v>84.962999999999994</c:v>
                </c:pt>
                <c:pt idx="527">
                  <c:v>85.060100000000006</c:v>
                </c:pt>
                <c:pt idx="528">
                  <c:v>85.803669999999997</c:v>
                </c:pt>
                <c:pt idx="529">
                  <c:v>85.859260000000006</c:v>
                </c:pt>
                <c:pt idx="530">
                  <c:v>85.666359999999997</c:v>
                </c:pt>
                <c:pt idx="531">
                  <c:v>85.370440000000002</c:v>
                </c:pt>
                <c:pt idx="532">
                  <c:v>85.177379999999999</c:v>
                </c:pt>
                <c:pt idx="533">
                  <c:v>85.402869999999993</c:v>
                </c:pt>
                <c:pt idx="534">
                  <c:v>85.250079999999997</c:v>
                </c:pt>
                <c:pt idx="535">
                  <c:v>85.91019</c:v>
                </c:pt>
                <c:pt idx="536">
                  <c:v>86.910359999999997</c:v>
                </c:pt>
                <c:pt idx="537">
                  <c:v>87.792019999999994</c:v>
                </c:pt>
                <c:pt idx="538">
                  <c:v>89.104569999999995</c:v>
                </c:pt>
                <c:pt idx="539">
                  <c:v>90.920550000000006</c:v>
                </c:pt>
                <c:pt idx="540">
                  <c:v>92.335329999999999</c:v>
                </c:pt>
                <c:pt idx="541">
                  <c:v>93.283600000000007</c:v>
                </c:pt>
                <c:pt idx="542">
                  <c:v>94.83135</c:v>
                </c:pt>
                <c:pt idx="543">
                  <c:v>93.997140000000002</c:v>
                </c:pt>
                <c:pt idx="544">
                  <c:v>93.516499999999994</c:v>
                </c:pt>
                <c:pt idx="545">
                  <c:v>94.321449999999999</c:v>
                </c:pt>
                <c:pt idx="546">
                  <c:v>95.857929999999996</c:v>
                </c:pt>
                <c:pt idx="547">
                  <c:v>97.475189999999998</c:v>
                </c:pt>
                <c:pt idx="548">
                  <c:v>97.867829999999998</c:v>
                </c:pt>
                <c:pt idx="549">
                  <c:v>96.856620000000007</c:v>
                </c:pt>
                <c:pt idx="550">
                  <c:v>98.514899999999997</c:v>
                </c:pt>
                <c:pt idx="551">
                  <c:v>99.308779999999999</c:v>
                </c:pt>
                <c:pt idx="552">
                  <c:v>101.16255</c:v>
                </c:pt>
                <c:pt idx="553">
                  <c:v>99.954120000000003</c:v>
                </c:pt>
                <c:pt idx="554">
                  <c:v>97.728930000000005</c:v>
                </c:pt>
                <c:pt idx="555">
                  <c:v>96.370270000000005</c:v>
                </c:pt>
                <c:pt idx="556">
                  <c:v>97.731989999999996</c:v>
                </c:pt>
                <c:pt idx="557">
                  <c:v>98.248570000000001</c:v>
                </c:pt>
                <c:pt idx="558">
                  <c:v>98.855710000000002</c:v>
                </c:pt>
                <c:pt idx="559">
                  <c:v>97.933819999999997</c:v>
                </c:pt>
                <c:pt idx="560">
                  <c:v>98.67962</c:v>
                </c:pt>
                <c:pt idx="561">
                  <c:v>99.485470000000007</c:v>
                </c:pt>
                <c:pt idx="562">
                  <c:v>102.10469000000001</c:v>
                </c:pt>
                <c:pt idx="563">
                  <c:v>103.82854</c:v>
                </c:pt>
                <c:pt idx="564">
                  <c:v>103.67233</c:v>
                </c:pt>
                <c:pt idx="565">
                  <c:v>102.14488</c:v>
                </c:pt>
                <c:pt idx="566">
                  <c:v>101.5615</c:v>
                </c:pt>
                <c:pt idx="567">
                  <c:v>100.73134</c:v>
                </c:pt>
                <c:pt idx="568">
                  <c:v>100.26618000000001</c:v>
                </c:pt>
                <c:pt idx="569">
                  <c:v>98.924400000000006</c:v>
                </c:pt>
                <c:pt idx="570">
                  <c:v>97.646370000000005</c:v>
                </c:pt>
                <c:pt idx="571">
                  <c:v>96.462620000000001</c:v>
                </c:pt>
                <c:pt idx="572">
                  <c:v>95.732129999999998</c:v>
                </c:pt>
                <c:pt idx="573">
                  <c:v>97.445610000000002</c:v>
                </c:pt>
                <c:pt idx="574">
                  <c:v>97.617829999999998</c:v>
                </c:pt>
                <c:pt idx="575">
                  <c:v>97.32826</c:v>
                </c:pt>
                <c:pt idx="576">
                  <c:v>95.17756</c:v>
                </c:pt>
                <c:pt idx="577">
                  <c:v>94.224109999999996</c:v>
                </c:pt>
                <c:pt idx="578">
                  <c:v>94.295199999999994</c:v>
                </c:pt>
                <c:pt idx="579">
                  <c:v>94.474459999999993</c:v>
                </c:pt>
                <c:pt idx="580">
                  <c:v>97.235600000000005</c:v>
                </c:pt>
                <c:pt idx="581">
                  <c:v>98.841980000000007</c:v>
                </c:pt>
                <c:pt idx="582">
                  <c:v>99.269819999999996</c:v>
                </c:pt>
                <c:pt idx="583">
                  <c:v>99.931560000000005</c:v>
                </c:pt>
                <c:pt idx="584">
                  <c:v>99.948139999999995</c:v>
                </c:pt>
                <c:pt idx="585">
                  <c:v>100.53843999999999</c:v>
                </c:pt>
                <c:pt idx="586">
                  <c:v>101.69504999999999</c:v>
                </c:pt>
                <c:pt idx="587">
                  <c:v>101.47559</c:v>
                </c:pt>
                <c:pt idx="588">
                  <c:v>99.898409999999998</c:v>
                </c:pt>
                <c:pt idx="589">
                  <c:v>99.74091</c:v>
                </c:pt>
                <c:pt idx="590">
                  <c:v>99.966399999999993</c:v>
                </c:pt>
                <c:pt idx="591">
                  <c:v>100.23806999999999</c:v>
                </c:pt>
                <c:pt idx="592">
                  <c:v>101.28651000000001</c:v>
                </c:pt>
                <c:pt idx="593">
                  <c:v>100.82701</c:v>
                </c:pt>
                <c:pt idx="594">
                  <c:v>100.51051</c:v>
                </c:pt>
                <c:pt idx="595">
                  <c:v>102.20807000000001</c:v>
                </c:pt>
                <c:pt idx="596">
                  <c:v>102.36235000000001</c:v>
                </c:pt>
                <c:pt idx="597">
                  <c:v>101.74966999999999</c:v>
                </c:pt>
                <c:pt idx="598">
                  <c:v>101.48264</c:v>
                </c:pt>
                <c:pt idx="599">
                  <c:v>100.91319</c:v>
                </c:pt>
                <c:pt idx="600">
                  <c:v>100.1414</c:v>
                </c:pt>
                <c:pt idx="601">
                  <c:v>101.20515</c:v>
                </c:pt>
                <c:pt idx="602">
                  <c:v>104.49263999999999</c:v>
                </c:pt>
                <c:pt idx="603">
                  <c:v>106.48096</c:v>
                </c:pt>
                <c:pt idx="604">
                  <c:v>105.87112999999999</c:v>
                </c:pt>
                <c:pt idx="605">
                  <c:v>103.65123</c:v>
                </c:pt>
                <c:pt idx="606">
                  <c:v>103.02182999999999</c:v>
                </c:pt>
                <c:pt idx="607">
                  <c:v>101.8128</c:v>
                </c:pt>
                <c:pt idx="608">
                  <c:v>101.34354</c:v>
                </c:pt>
                <c:pt idx="609">
                  <c:v>100.71669</c:v>
                </c:pt>
                <c:pt idx="610">
                  <c:v>99.292670000000001</c:v>
                </c:pt>
                <c:pt idx="611">
                  <c:v>97.664850000000001</c:v>
                </c:pt>
                <c:pt idx="612">
                  <c:v>97.111999999999995</c:v>
                </c:pt>
                <c:pt idx="613">
                  <c:v>97.313980000000001</c:v>
                </c:pt>
                <c:pt idx="614">
                  <c:v>98.737920000000003</c:v>
                </c:pt>
                <c:pt idx="615">
                  <c:v>98.708169999999996</c:v>
                </c:pt>
                <c:pt idx="616">
                  <c:v>98.131690000000006</c:v>
                </c:pt>
                <c:pt idx="617">
                  <c:v>99.001869999999997</c:v>
                </c:pt>
                <c:pt idx="618">
                  <c:v>100.58678</c:v>
                </c:pt>
                <c:pt idx="619">
                  <c:v>100.89951000000001</c:v>
                </c:pt>
                <c:pt idx="620">
                  <c:v>100.88544</c:v>
                </c:pt>
                <c:pt idx="621">
                  <c:v>101.69665999999999</c:v>
                </c:pt>
                <c:pt idx="622">
                  <c:v>102.71702999999999</c:v>
                </c:pt>
                <c:pt idx="623">
                  <c:v>103.71422</c:v>
                </c:pt>
                <c:pt idx="624">
                  <c:v>103.27778000000001</c:v>
                </c:pt>
                <c:pt idx="625">
                  <c:v>103.29868</c:v>
                </c:pt>
                <c:pt idx="626">
                  <c:v>104.8194</c:v>
                </c:pt>
                <c:pt idx="627">
                  <c:v>105.68368</c:v>
                </c:pt>
                <c:pt idx="628">
                  <c:v>108.26023000000001</c:v>
                </c:pt>
                <c:pt idx="629">
                  <c:v>109.42089</c:v>
                </c:pt>
                <c:pt idx="630">
                  <c:v>111.60532000000001</c:v>
                </c:pt>
                <c:pt idx="631">
                  <c:v>111.25239000000001</c:v>
                </c:pt>
                <c:pt idx="632">
                  <c:v>114.01364</c:v>
                </c:pt>
                <c:pt idx="633">
                  <c:v>115.82626999999999</c:v>
                </c:pt>
                <c:pt idx="634">
                  <c:v>113.51398</c:v>
                </c:pt>
                <c:pt idx="635">
                  <c:v>111.03277</c:v>
                </c:pt>
                <c:pt idx="636">
                  <c:v>108.75304</c:v>
                </c:pt>
                <c:pt idx="637">
                  <c:v>109.36364</c:v>
                </c:pt>
                <c:pt idx="638">
                  <c:v>109.71876</c:v>
                </c:pt>
                <c:pt idx="639">
                  <c:v>108.61269</c:v>
                </c:pt>
                <c:pt idx="640">
                  <c:v>109.4144</c:v>
                </c:pt>
                <c:pt idx="641">
                  <c:v>109.77784</c:v>
                </c:pt>
                <c:pt idx="642">
                  <c:v>108.89603</c:v>
                </c:pt>
                <c:pt idx="643">
                  <c:v>110.28525999999999</c:v>
                </c:pt>
                <c:pt idx="644">
                  <c:v>111.84721</c:v>
                </c:pt>
                <c:pt idx="645">
                  <c:v>113.33365999999999</c:v>
                </c:pt>
                <c:pt idx="646">
                  <c:v>111.38732</c:v>
                </c:pt>
                <c:pt idx="647">
                  <c:v>110.18374</c:v>
                </c:pt>
                <c:pt idx="648">
                  <c:v>110.59007</c:v>
                </c:pt>
                <c:pt idx="649">
                  <c:v>111.38524</c:v>
                </c:pt>
                <c:pt idx="650">
                  <c:v>111.23408000000001</c:v>
                </c:pt>
                <c:pt idx="651">
                  <c:v>112.70309</c:v>
                </c:pt>
                <c:pt idx="652">
                  <c:v>112.36931</c:v>
                </c:pt>
                <c:pt idx="653">
                  <c:v>113.78012</c:v>
                </c:pt>
                <c:pt idx="654">
                  <c:v>113.2817</c:v>
                </c:pt>
                <c:pt idx="655">
                  <c:v>112.07182</c:v>
                </c:pt>
                <c:pt idx="656">
                  <c:v>111.36057</c:v>
                </c:pt>
                <c:pt idx="657">
                  <c:v>112.90703999999999</c:v>
                </c:pt>
                <c:pt idx="658">
                  <c:v>115.51129</c:v>
                </c:pt>
                <c:pt idx="659">
                  <c:v>118.318</c:v>
                </c:pt>
                <c:pt idx="660">
                  <c:v>117.858</c:v>
                </c:pt>
                <c:pt idx="661">
                  <c:v>117.70099999999999</c:v>
                </c:pt>
                <c:pt idx="662">
                  <c:v>116.473</c:v>
                </c:pt>
              </c:numCache>
            </c:numRef>
          </c:val>
          <c:smooth val="0"/>
          <c:extLst>
            <c:ext xmlns:c16="http://schemas.microsoft.com/office/drawing/2014/chart" uri="{C3380CC4-5D6E-409C-BE32-E72D297353CC}">
              <c16:uniqueId val="{00000000-D2FB-9F43-8AE6-3FB838B6E091}"/>
            </c:ext>
          </c:extLst>
        </c:ser>
        <c:dLbls>
          <c:showLegendKey val="0"/>
          <c:showVal val="0"/>
          <c:showCatName val="0"/>
          <c:showSerName val="0"/>
          <c:showPercent val="0"/>
          <c:showBubbleSize val="0"/>
        </c:dLbls>
        <c:smooth val="0"/>
        <c:axId val="1166454703"/>
        <c:axId val="1166456431"/>
      </c:lineChart>
      <c:dateAx>
        <c:axId val="1166454703"/>
        <c:scaling>
          <c:orientation val="minMax"/>
        </c:scaling>
        <c:delete val="0"/>
        <c:axPos val="b"/>
        <c:numFmt formatCode="m/d/yy" sourceLinked="0"/>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1166456431"/>
        <c:crosses val="autoZero"/>
        <c:auto val="1"/>
        <c:lblOffset val="100"/>
        <c:baseTimeUnit val="months"/>
        <c:majorUnit val="1"/>
        <c:majorTimeUnit val="months"/>
      </c:dateAx>
      <c:valAx>
        <c:axId val="1166456431"/>
        <c:scaling>
          <c:orientation val="minMax"/>
          <c:min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116645470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venirNext LT Com Regular" panose="020B05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850592287953879E-2"/>
          <c:y val="1.8464615233608168E-2"/>
          <c:w val="0.94005490543221826"/>
          <c:h val="0.92776356146114436"/>
        </c:manualLayout>
      </c:layout>
      <c:areaChart>
        <c:grouping val="standard"/>
        <c:varyColors val="0"/>
        <c:ser>
          <c:idx val="0"/>
          <c:order val="0"/>
          <c:tx>
            <c:strRef>
              <c:f>'Chart+Data'!$B$2</c:f>
              <c:strCache>
                <c:ptCount val="1"/>
                <c:pt idx="0">
                  <c:v>ICI money market fund assets</c:v>
                </c:pt>
              </c:strCache>
            </c:strRef>
          </c:tx>
          <c:spPr>
            <a:solidFill>
              <a:srgbClr val="005F9E"/>
            </a:solidFill>
            <a:ln w="25400">
              <a:noFill/>
            </a:ln>
          </c:spPr>
          <c:cat>
            <c:numRef>
              <c:f>'Chart+Data'!$A$3:$A$955</c:f>
              <c:numCache>
                <c:formatCode>yyyy\-mm\-dd;@</c:formatCode>
                <c:ptCount val="953"/>
                <c:pt idx="0">
                  <c:v>45747</c:v>
                </c:pt>
                <c:pt idx="1">
                  <c:v>45744</c:v>
                </c:pt>
                <c:pt idx="2">
                  <c:v>45737</c:v>
                </c:pt>
                <c:pt idx="3">
                  <c:v>45730</c:v>
                </c:pt>
                <c:pt idx="4">
                  <c:v>45723</c:v>
                </c:pt>
                <c:pt idx="5">
                  <c:v>45716</c:v>
                </c:pt>
                <c:pt idx="6">
                  <c:v>45709</c:v>
                </c:pt>
                <c:pt idx="7">
                  <c:v>45702</c:v>
                </c:pt>
                <c:pt idx="8">
                  <c:v>45695</c:v>
                </c:pt>
                <c:pt idx="9">
                  <c:v>45688</c:v>
                </c:pt>
                <c:pt idx="10">
                  <c:v>45681</c:v>
                </c:pt>
                <c:pt idx="11">
                  <c:v>45674</c:v>
                </c:pt>
                <c:pt idx="12">
                  <c:v>45667</c:v>
                </c:pt>
                <c:pt idx="13">
                  <c:v>45660</c:v>
                </c:pt>
                <c:pt idx="14">
                  <c:v>45653</c:v>
                </c:pt>
                <c:pt idx="15">
                  <c:v>45646</c:v>
                </c:pt>
                <c:pt idx="16">
                  <c:v>45639</c:v>
                </c:pt>
                <c:pt idx="17">
                  <c:v>45632</c:v>
                </c:pt>
                <c:pt idx="18">
                  <c:v>45625</c:v>
                </c:pt>
                <c:pt idx="19">
                  <c:v>45618</c:v>
                </c:pt>
                <c:pt idx="20">
                  <c:v>45611</c:v>
                </c:pt>
                <c:pt idx="21">
                  <c:v>45604</c:v>
                </c:pt>
                <c:pt idx="22">
                  <c:v>45597</c:v>
                </c:pt>
                <c:pt idx="23">
                  <c:v>45590</c:v>
                </c:pt>
                <c:pt idx="24">
                  <c:v>45583</c:v>
                </c:pt>
                <c:pt idx="25">
                  <c:v>45576</c:v>
                </c:pt>
                <c:pt idx="26">
                  <c:v>45569</c:v>
                </c:pt>
                <c:pt idx="27">
                  <c:v>45562</c:v>
                </c:pt>
                <c:pt idx="28">
                  <c:v>45555</c:v>
                </c:pt>
                <c:pt idx="29">
                  <c:v>45548</c:v>
                </c:pt>
                <c:pt idx="30">
                  <c:v>45541</c:v>
                </c:pt>
                <c:pt idx="31">
                  <c:v>45534</c:v>
                </c:pt>
                <c:pt idx="32">
                  <c:v>45527</c:v>
                </c:pt>
                <c:pt idx="33">
                  <c:v>45520</c:v>
                </c:pt>
                <c:pt idx="34">
                  <c:v>45513</c:v>
                </c:pt>
                <c:pt idx="35">
                  <c:v>45506</c:v>
                </c:pt>
                <c:pt idx="36">
                  <c:v>45499</c:v>
                </c:pt>
                <c:pt idx="37">
                  <c:v>45492</c:v>
                </c:pt>
                <c:pt idx="38">
                  <c:v>45485</c:v>
                </c:pt>
                <c:pt idx="39">
                  <c:v>45478</c:v>
                </c:pt>
                <c:pt idx="40">
                  <c:v>45471</c:v>
                </c:pt>
                <c:pt idx="41">
                  <c:v>45464</c:v>
                </c:pt>
                <c:pt idx="42">
                  <c:v>45457</c:v>
                </c:pt>
                <c:pt idx="43">
                  <c:v>45450</c:v>
                </c:pt>
                <c:pt idx="44">
                  <c:v>45443</c:v>
                </c:pt>
                <c:pt idx="45">
                  <c:v>45436</c:v>
                </c:pt>
                <c:pt idx="46">
                  <c:v>45429</c:v>
                </c:pt>
                <c:pt idx="47">
                  <c:v>45422</c:v>
                </c:pt>
                <c:pt idx="48">
                  <c:v>45415</c:v>
                </c:pt>
                <c:pt idx="49">
                  <c:v>45408</c:v>
                </c:pt>
                <c:pt idx="50">
                  <c:v>45401</c:v>
                </c:pt>
                <c:pt idx="51">
                  <c:v>45394</c:v>
                </c:pt>
                <c:pt idx="52">
                  <c:v>45387</c:v>
                </c:pt>
                <c:pt idx="53">
                  <c:v>45380</c:v>
                </c:pt>
                <c:pt idx="54">
                  <c:v>45373</c:v>
                </c:pt>
                <c:pt idx="55">
                  <c:v>45366</c:v>
                </c:pt>
                <c:pt idx="56">
                  <c:v>45359</c:v>
                </c:pt>
                <c:pt idx="57">
                  <c:v>45352</c:v>
                </c:pt>
                <c:pt idx="58">
                  <c:v>45345</c:v>
                </c:pt>
                <c:pt idx="59">
                  <c:v>45338</c:v>
                </c:pt>
                <c:pt idx="60">
                  <c:v>45331</c:v>
                </c:pt>
                <c:pt idx="61">
                  <c:v>45324</c:v>
                </c:pt>
                <c:pt idx="62">
                  <c:v>45317</c:v>
                </c:pt>
                <c:pt idx="63">
                  <c:v>45310</c:v>
                </c:pt>
                <c:pt idx="64">
                  <c:v>45303</c:v>
                </c:pt>
                <c:pt idx="65">
                  <c:v>45296</c:v>
                </c:pt>
                <c:pt idx="66">
                  <c:v>45289</c:v>
                </c:pt>
                <c:pt idx="67">
                  <c:v>45282</c:v>
                </c:pt>
                <c:pt idx="68">
                  <c:v>45275</c:v>
                </c:pt>
                <c:pt idx="69">
                  <c:v>45268</c:v>
                </c:pt>
                <c:pt idx="70">
                  <c:v>45261</c:v>
                </c:pt>
                <c:pt idx="71">
                  <c:v>45254</c:v>
                </c:pt>
                <c:pt idx="72">
                  <c:v>45247</c:v>
                </c:pt>
                <c:pt idx="73">
                  <c:v>45240</c:v>
                </c:pt>
                <c:pt idx="74">
                  <c:v>45233</c:v>
                </c:pt>
                <c:pt idx="75">
                  <c:v>45226</c:v>
                </c:pt>
                <c:pt idx="76">
                  <c:v>45219</c:v>
                </c:pt>
                <c:pt idx="77">
                  <c:v>45212</c:v>
                </c:pt>
                <c:pt idx="78">
                  <c:v>45205</c:v>
                </c:pt>
                <c:pt idx="79">
                  <c:v>45198</c:v>
                </c:pt>
                <c:pt idx="80">
                  <c:v>45191</c:v>
                </c:pt>
                <c:pt idx="81">
                  <c:v>45184</c:v>
                </c:pt>
                <c:pt idx="82">
                  <c:v>45177</c:v>
                </c:pt>
                <c:pt idx="83">
                  <c:v>45170</c:v>
                </c:pt>
                <c:pt idx="84">
                  <c:v>45163</c:v>
                </c:pt>
                <c:pt idx="85">
                  <c:v>45156</c:v>
                </c:pt>
                <c:pt idx="86">
                  <c:v>45149</c:v>
                </c:pt>
                <c:pt idx="87">
                  <c:v>45142</c:v>
                </c:pt>
                <c:pt idx="88">
                  <c:v>45135</c:v>
                </c:pt>
                <c:pt idx="89">
                  <c:v>45128</c:v>
                </c:pt>
                <c:pt idx="90">
                  <c:v>45121</c:v>
                </c:pt>
                <c:pt idx="91">
                  <c:v>45114</c:v>
                </c:pt>
                <c:pt idx="92">
                  <c:v>45107</c:v>
                </c:pt>
                <c:pt idx="93">
                  <c:v>45100</c:v>
                </c:pt>
                <c:pt idx="94">
                  <c:v>45093</c:v>
                </c:pt>
                <c:pt idx="95">
                  <c:v>45086</c:v>
                </c:pt>
                <c:pt idx="96">
                  <c:v>45079</c:v>
                </c:pt>
                <c:pt idx="97">
                  <c:v>45072</c:v>
                </c:pt>
                <c:pt idx="98">
                  <c:v>45065</c:v>
                </c:pt>
                <c:pt idx="99">
                  <c:v>45058</c:v>
                </c:pt>
                <c:pt idx="100">
                  <c:v>45051</c:v>
                </c:pt>
                <c:pt idx="101">
                  <c:v>45044</c:v>
                </c:pt>
                <c:pt idx="102">
                  <c:v>45037</c:v>
                </c:pt>
                <c:pt idx="103">
                  <c:v>45030</c:v>
                </c:pt>
                <c:pt idx="104">
                  <c:v>45023</c:v>
                </c:pt>
                <c:pt idx="105">
                  <c:v>45016</c:v>
                </c:pt>
                <c:pt idx="106">
                  <c:v>45009</c:v>
                </c:pt>
                <c:pt idx="107">
                  <c:v>45002</c:v>
                </c:pt>
                <c:pt idx="108">
                  <c:v>44995</c:v>
                </c:pt>
                <c:pt idx="109">
                  <c:v>44988</c:v>
                </c:pt>
                <c:pt idx="110">
                  <c:v>44981</c:v>
                </c:pt>
                <c:pt idx="111">
                  <c:v>44974</c:v>
                </c:pt>
                <c:pt idx="112">
                  <c:v>44967</c:v>
                </c:pt>
                <c:pt idx="113">
                  <c:v>44960</c:v>
                </c:pt>
                <c:pt idx="114">
                  <c:v>44953</c:v>
                </c:pt>
                <c:pt idx="115">
                  <c:v>44946</c:v>
                </c:pt>
                <c:pt idx="116">
                  <c:v>44939</c:v>
                </c:pt>
                <c:pt idx="117">
                  <c:v>44932</c:v>
                </c:pt>
                <c:pt idx="118">
                  <c:v>44925</c:v>
                </c:pt>
                <c:pt idx="119">
                  <c:v>44918</c:v>
                </c:pt>
                <c:pt idx="120">
                  <c:v>44911</c:v>
                </c:pt>
                <c:pt idx="121">
                  <c:v>44904</c:v>
                </c:pt>
                <c:pt idx="122">
                  <c:v>44897</c:v>
                </c:pt>
                <c:pt idx="123">
                  <c:v>44890</c:v>
                </c:pt>
                <c:pt idx="124">
                  <c:v>44883</c:v>
                </c:pt>
                <c:pt idx="125">
                  <c:v>44876</c:v>
                </c:pt>
                <c:pt idx="126">
                  <c:v>44869</c:v>
                </c:pt>
                <c:pt idx="127">
                  <c:v>44862</c:v>
                </c:pt>
                <c:pt idx="128">
                  <c:v>44855</c:v>
                </c:pt>
                <c:pt idx="129">
                  <c:v>44848</c:v>
                </c:pt>
                <c:pt idx="130">
                  <c:v>44841</c:v>
                </c:pt>
                <c:pt idx="131">
                  <c:v>44834</c:v>
                </c:pt>
                <c:pt idx="132">
                  <c:v>44827</c:v>
                </c:pt>
                <c:pt idx="133">
                  <c:v>44820</c:v>
                </c:pt>
                <c:pt idx="134">
                  <c:v>44813</c:v>
                </c:pt>
                <c:pt idx="135">
                  <c:v>44806</c:v>
                </c:pt>
                <c:pt idx="136">
                  <c:v>44799</c:v>
                </c:pt>
                <c:pt idx="137">
                  <c:v>44792</c:v>
                </c:pt>
                <c:pt idx="138">
                  <c:v>44785</c:v>
                </c:pt>
                <c:pt idx="139">
                  <c:v>44778</c:v>
                </c:pt>
                <c:pt idx="140">
                  <c:v>44771</c:v>
                </c:pt>
                <c:pt idx="141">
                  <c:v>44764</c:v>
                </c:pt>
                <c:pt idx="142">
                  <c:v>44757</c:v>
                </c:pt>
                <c:pt idx="143">
                  <c:v>44750</c:v>
                </c:pt>
                <c:pt idx="144">
                  <c:v>44743</c:v>
                </c:pt>
                <c:pt idx="145">
                  <c:v>44736</c:v>
                </c:pt>
                <c:pt idx="146">
                  <c:v>44729</c:v>
                </c:pt>
                <c:pt idx="147">
                  <c:v>44722</c:v>
                </c:pt>
                <c:pt idx="148">
                  <c:v>44715</c:v>
                </c:pt>
                <c:pt idx="149">
                  <c:v>44708</c:v>
                </c:pt>
                <c:pt idx="150">
                  <c:v>44701</c:v>
                </c:pt>
                <c:pt idx="151">
                  <c:v>44694</c:v>
                </c:pt>
                <c:pt idx="152">
                  <c:v>44687</c:v>
                </c:pt>
                <c:pt idx="153">
                  <c:v>44680</c:v>
                </c:pt>
                <c:pt idx="154">
                  <c:v>44673</c:v>
                </c:pt>
                <c:pt idx="155">
                  <c:v>44666</c:v>
                </c:pt>
                <c:pt idx="156">
                  <c:v>44659</c:v>
                </c:pt>
                <c:pt idx="157">
                  <c:v>44652</c:v>
                </c:pt>
                <c:pt idx="158">
                  <c:v>44645</c:v>
                </c:pt>
                <c:pt idx="159">
                  <c:v>44638</c:v>
                </c:pt>
                <c:pt idx="160">
                  <c:v>44631</c:v>
                </c:pt>
                <c:pt idx="161">
                  <c:v>44624</c:v>
                </c:pt>
                <c:pt idx="162">
                  <c:v>44617</c:v>
                </c:pt>
                <c:pt idx="163">
                  <c:v>44610</c:v>
                </c:pt>
                <c:pt idx="164">
                  <c:v>44603</c:v>
                </c:pt>
                <c:pt idx="165">
                  <c:v>44596</c:v>
                </c:pt>
                <c:pt idx="166">
                  <c:v>44589</c:v>
                </c:pt>
                <c:pt idx="167">
                  <c:v>44582</c:v>
                </c:pt>
                <c:pt idx="168">
                  <c:v>44575</c:v>
                </c:pt>
                <c:pt idx="169">
                  <c:v>44568</c:v>
                </c:pt>
                <c:pt idx="170">
                  <c:v>44561</c:v>
                </c:pt>
                <c:pt idx="171">
                  <c:v>44554</c:v>
                </c:pt>
                <c:pt idx="172">
                  <c:v>44547</c:v>
                </c:pt>
                <c:pt idx="173">
                  <c:v>44540</c:v>
                </c:pt>
                <c:pt idx="174">
                  <c:v>44533</c:v>
                </c:pt>
                <c:pt idx="175">
                  <c:v>44526</c:v>
                </c:pt>
                <c:pt idx="176">
                  <c:v>44519</c:v>
                </c:pt>
                <c:pt idx="177">
                  <c:v>44512</c:v>
                </c:pt>
                <c:pt idx="178">
                  <c:v>44505</c:v>
                </c:pt>
                <c:pt idx="179">
                  <c:v>44498</c:v>
                </c:pt>
                <c:pt idx="180">
                  <c:v>44491</c:v>
                </c:pt>
                <c:pt idx="181">
                  <c:v>44484</c:v>
                </c:pt>
                <c:pt idx="182">
                  <c:v>44477</c:v>
                </c:pt>
                <c:pt idx="183">
                  <c:v>44470</c:v>
                </c:pt>
                <c:pt idx="184">
                  <c:v>44463</c:v>
                </c:pt>
                <c:pt idx="185">
                  <c:v>44456</c:v>
                </c:pt>
                <c:pt idx="186">
                  <c:v>44449</c:v>
                </c:pt>
                <c:pt idx="187">
                  <c:v>44442</c:v>
                </c:pt>
                <c:pt idx="188">
                  <c:v>44435</c:v>
                </c:pt>
                <c:pt idx="189">
                  <c:v>44428</c:v>
                </c:pt>
                <c:pt idx="190">
                  <c:v>44421</c:v>
                </c:pt>
                <c:pt idx="191">
                  <c:v>44414</c:v>
                </c:pt>
                <c:pt idx="192">
                  <c:v>44407</c:v>
                </c:pt>
                <c:pt idx="193">
                  <c:v>44400</c:v>
                </c:pt>
                <c:pt idx="194">
                  <c:v>44393</c:v>
                </c:pt>
                <c:pt idx="195">
                  <c:v>44386</c:v>
                </c:pt>
                <c:pt idx="196">
                  <c:v>44379</c:v>
                </c:pt>
                <c:pt idx="197">
                  <c:v>44372</c:v>
                </c:pt>
                <c:pt idx="198">
                  <c:v>44365</c:v>
                </c:pt>
                <c:pt idx="199">
                  <c:v>44358</c:v>
                </c:pt>
                <c:pt idx="200">
                  <c:v>44351</c:v>
                </c:pt>
                <c:pt idx="201">
                  <c:v>44344</c:v>
                </c:pt>
                <c:pt idx="202">
                  <c:v>44337</c:v>
                </c:pt>
                <c:pt idx="203">
                  <c:v>44330</c:v>
                </c:pt>
                <c:pt idx="204">
                  <c:v>44323</c:v>
                </c:pt>
                <c:pt idx="205">
                  <c:v>44316</c:v>
                </c:pt>
                <c:pt idx="206">
                  <c:v>44309</c:v>
                </c:pt>
                <c:pt idx="207">
                  <c:v>44302</c:v>
                </c:pt>
                <c:pt idx="208">
                  <c:v>44295</c:v>
                </c:pt>
                <c:pt idx="209">
                  <c:v>44288</c:v>
                </c:pt>
                <c:pt idx="210">
                  <c:v>44281</c:v>
                </c:pt>
                <c:pt idx="211">
                  <c:v>44274</c:v>
                </c:pt>
                <c:pt idx="212">
                  <c:v>44267</c:v>
                </c:pt>
                <c:pt idx="213">
                  <c:v>44260</c:v>
                </c:pt>
                <c:pt idx="214">
                  <c:v>44253</c:v>
                </c:pt>
                <c:pt idx="215">
                  <c:v>44246</c:v>
                </c:pt>
                <c:pt idx="216">
                  <c:v>44239</c:v>
                </c:pt>
                <c:pt idx="217">
                  <c:v>44232</c:v>
                </c:pt>
                <c:pt idx="218">
                  <c:v>44225</c:v>
                </c:pt>
                <c:pt idx="219">
                  <c:v>44218</c:v>
                </c:pt>
                <c:pt idx="220">
                  <c:v>44211</c:v>
                </c:pt>
                <c:pt idx="221">
                  <c:v>44204</c:v>
                </c:pt>
                <c:pt idx="222">
                  <c:v>44197</c:v>
                </c:pt>
                <c:pt idx="223">
                  <c:v>44190</c:v>
                </c:pt>
                <c:pt idx="224">
                  <c:v>44183</c:v>
                </c:pt>
                <c:pt idx="225">
                  <c:v>44176</c:v>
                </c:pt>
                <c:pt idx="226">
                  <c:v>44169</c:v>
                </c:pt>
                <c:pt idx="227">
                  <c:v>44162</c:v>
                </c:pt>
                <c:pt idx="228">
                  <c:v>44155</c:v>
                </c:pt>
                <c:pt idx="229">
                  <c:v>44148</c:v>
                </c:pt>
                <c:pt idx="230">
                  <c:v>44141</c:v>
                </c:pt>
                <c:pt idx="231">
                  <c:v>44134</c:v>
                </c:pt>
                <c:pt idx="232">
                  <c:v>44127</c:v>
                </c:pt>
                <c:pt idx="233">
                  <c:v>44120</c:v>
                </c:pt>
                <c:pt idx="234">
                  <c:v>44113</c:v>
                </c:pt>
                <c:pt idx="235">
                  <c:v>44106</c:v>
                </c:pt>
                <c:pt idx="236">
                  <c:v>44099</c:v>
                </c:pt>
                <c:pt idx="237">
                  <c:v>44092</c:v>
                </c:pt>
                <c:pt idx="238">
                  <c:v>44085</c:v>
                </c:pt>
                <c:pt idx="239">
                  <c:v>44078</c:v>
                </c:pt>
                <c:pt idx="240">
                  <c:v>44071</c:v>
                </c:pt>
                <c:pt idx="241">
                  <c:v>44064</c:v>
                </c:pt>
                <c:pt idx="242">
                  <c:v>44057</c:v>
                </c:pt>
                <c:pt idx="243">
                  <c:v>44050</c:v>
                </c:pt>
                <c:pt idx="244">
                  <c:v>44043</c:v>
                </c:pt>
                <c:pt idx="245">
                  <c:v>44036</c:v>
                </c:pt>
                <c:pt idx="246">
                  <c:v>44029</c:v>
                </c:pt>
                <c:pt idx="247">
                  <c:v>44022</c:v>
                </c:pt>
                <c:pt idx="248">
                  <c:v>44015</c:v>
                </c:pt>
                <c:pt idx="249">
                  <c:v>44008</c:v>
                </c:pt>
                <c:pt idx="250">
                  <c:v>44001</c:v>
                </c:pt>
                <c:pt idx="251">
                  <c:v>43994</c:v>
                </c:pt>
                <c:pt idx="252">
                  <c:v>43987</c:v>
                </c:pt>
                <c:pt idx="253">
                  <c:v>43980</c:v>
                </c:pt>
                <c:pt idx="254">
                  <c:v>43973</c:v>
                </c:pt>
                <c:pt idx="255">
                  <c:v>43966</c:v>
                </c:pt>
                <c:pt idx="256">
                  <c:v>43959</c:v>
                </c:pt>
                <c:pt idx="257">
                  <c:v>43952</c:v>
                </c:pt>
                <c:pt idx="258">
                  <c:v>43945</c:v>
                </c:pt>
                <c:pt idx="259">
                  <c:v>43938</c:v>
                </c:pt>
                <c:pt idx="260">
                  <c:v>43931</c:v>
                </c:pt>
                <c:pt idx="261">
                  <c:v>43924</c:v>
                </c:pt>
                <c:pt idx="262">
                  <c:v>43917</c:v>
                </c:pt>
                <c:pt idx="263">
                  <c:v>43910</c:v>
                </c:pt>
                <c:pt idx="264">
                  <c:v>43903</c:v>
                </c:pt>
                <c:pt idx="265">
                  <c:v>43896</c:v>
                </c:pt>
                <c:pt idx="266">
                  <c:v>43889</c:v>
                </c:pt>
                <c:pt idx="267">
                  <c:v>43882</c:v>
                </c:pt>
                <c:pt idx="268">
                  <c:v>43875</c:v>
                </c:pt>
                <c:pt idx="269">
                  <c:v>43868</c:v>
                </c:pt>
                <c:pt idx="270">
                  <c:v>43861</c:v>
                </c:pt>
                <c:pt idx="271">
                  <c:v>43854</c:v>
                </c:pt>
                <c:pt idx="272">
                  <c:v>43847</c:v>
                </c:pt>
                <c:pt idx="273">
                  <c:v>43840</c:v>
                </c:pt>
                <c:pt idx="274">
                  <c:v>43833</c:v>
                </c:pt>
                <c:pt idx="275">
                  <c:v>43826</c:v>
                </c:pt>
                <c:pt idx="276">
                  <c:v>43819</c:v>
                </c:pt>
                <c:pt idx="277">
                  <c:v>43812</c:v>
                </c:pt>
                <c:pt idx="278">
                  <c:v>43805</c:v>
                </c:pt>
                <c:pt idx="279">
                  <c:v>43798</c:v>
                </c:pt>
                <c:pt idx="280">
                  <c:v>43791</c:v>
                </c:pt>
                <c:pt idx="281">
                  <c:v>43784</c:v>
                </c:pt>
                <c:pt idx="282">
                  <c:v>43777</c:v>
                </c:pt>
                <c:pt idx="283">
                  <c:v>43770</c:v>
                </c:pt>
                <c:pt idx="284">
                  <c:v>43763</c:v>
                </c:pt>
                <c:pt idx="285">
                  <c:v>43756</c:v>
                </c:pt>
                <c:pt idx="286">
                  <c:v>43749</c:v>
                </c:pt>
                <c:pt idx="287">
                  <c:v>43742</c:v>
                </c:pt>
                <c:pt idx="288">
                  <c:v>43735</c:v>
                </c:pt>
                <c:pt idx="289">
                  <c:v>43728</c:v>
                </c:pt>
                <c:pt idx="290">
                  <c:v>43721</c:v>
                </c:pt>
                <c:pt idx="291">
                  <c:v>43714</c:v>
                </c:pt>
                <c:pt idx="292">
                  <c:v>43707</c:v>
                </c:pt>
                <c:pt idx="293">
                  <c:v>43700</c:v>
                </c:pt>
                <c:pt idx="294">
                  <c:v>43693</c:v>
                </c:pt>
                <c:pt idx="295">
                  <c:v>43686</c:v>
                </c:pt>
                <c:pt idx="296">
                  <c:v>43679</c:v>
                </c:pt>
                <c:pt idx="297">
                  <c:v>43672</c:v>
                </c:pt>
                <c:pt idx="298">
                  <c:v>43665</c:v>
                </c:pt>
                <c:pt idx="299">
                  <c:v>43658</c:v>
                </c:pt>
                <c:pt idx="300">
                  <c:v>43651</c:v>
                </c:pt>
                <c:pt idx="301">
                  <c:v>43644</c:v>
                </c:pt>
                <c:pt idx="302">
                  <c:v>43637</c:v>
                </c:pt>
                <c:pt idx="303">
                  <c:v>43630</c:v>
                </c:pt>
                <c:pt idx="304">
                  <c:v>43623</c:v>
                </c:pt>
                <c:pt idx="305">
                  <c:v>43616</c:v>
                </c:pt>
                <c:pt idx="306">
                  <c:v>43609</c:v>
                </c:pt>
                <c:pt idx="307">
                  <c:v>43602</c:v>
                </c:pt>
                <c:pt idx="308">
                  <c:v>43595</c:v>
                </c:pt>
                <c:pt idx="309">
                  <c:v>43588</c:v>
                </c:pt>
                <c:pt idx="310">
                  <c:v>43581</c:v>
                </c:pt>
                <c:pt idx="311">
                  <c:v>43574</c:v>
                </c:pt>
                <c:pt idx="312">
                  <c:v>43567</c:v>
                </c:pt>
                <c:pt idx="313">
                  <c:v>43560</c:v>
                </c:pt>
                <c:pt idx="314">
                  <c:v>43553</c:v>
                </c:pt>
                <c:pt idx="315">
                  <c:v>43546</c:v>
                </c:pt>
                <c:pt idx="316">
                  <c:v>43539</c:v>
                </c:pt>
                <c:pt idx="317">
                  <c:v>43532</c:v>
                </c:pt>
                <c:pt idx="318">
                  <c:v>43525</c:v>
                </c:pt>
                <c:pt idx="319">
                  <c:v>43518</c:v>
                </c:pt>
                <c:pt idx="320">
                  <c:v>43511</c:v>
                </c:pt>
                <c:pt idx="321">
                  <c:v>43504</c:v>
                </c:pt>
                <c:pt idx="322">
                  <c:v>43497</c:v>
                </c:pt>
                <c:pt idx="323">
                  <c:v>43490</c:v>
                </c:pt>
                <c:pt idx="324">
                  <c:v>43483</c:v>
                </c:pt>
                <c:pt idx="325">
                  <c:v>43476</c:v>
                </c:pt>
                <c:pt idx="326">
                  <c:v>43469</c:v>
                </c:pt>
                <c:pt idx="327">
                  <c:v>43462</c:v>
                </c:pt>
                <c:pt idx="328">
                  <c:v>43455</c:v>
                </c:pt>
                <c:pt idx="329">
                  <c:v>43448</c:v>
                </c:pt>
                <c:pt idx="330">
                  <c:v>43441</c:v>
                </c:pt>
                <c:pt idx="331">
                  <c:v>43434</c:v>
                </c:pt>
                <c:pt idx="332">
                  <c:v>43427</c:v>
                </c:pt>
                <c:pt idx="333">
                  <c:v>43420</c:v>
                </c:pt>
                <c:pt idx="334">
                  <c:v>43413</c:v>
                </c:pt>
                <c:pt idx="335">
                  <c:v>43406</c:v>
                </c:pt>
                <c:pt idx="336">
                  <c:v>43399</c:v>
                </c:pt>
                <c:pt idx="337">
                  <c:v>43392</c:v>
                </c:pt>
                <c:pt idx="338">
                  <c:v>43385</c:v>
                </c:pt>
                <c:pt idx="339">
                  <c:v>43378</c:v>
                </c:pt>
                <c:pt idx="340">
                  <c:v>43371</c:v>
                </c:pt>
                <c:pt idx="341">
                  <c:v>43364</c:v>
                </c:pt>
                <c:pt idx="342">
                  <c:v>43357</c:v>
                </c:pt>
                <c:pt idx="343">
                  <c:v>43350</c:v>
                </c:pt>
                <c:pt idx="344">
                  <c:v>43343</c:v>
                </c:pt>
                <c:pt idx="345">
                  <c:v>43336</c:v>
                </c:pt>
                <c:pt idx="346">
                  <c:v>43329</c:v>
                </c:pt>
                <c:pt idx="347">
                  <c:v>43322</c:v>
                </c:pt>
                <c:pt idx="348">
                  <c:v>43315</c:v>
                </c:pt>
                <c:pt idx="349">
                  <c:v>43308</c:v>
                </c:pt>
                <c:pt idx="350">
                  <c:v>43301</c:v>
                </c:pt>
                <c:pt idx="351">
                  <c:v>43294</c:v>
                </c:pt>
                <c:pt idx="352">
                  <c:v>43287</c:v>
                </c:pt>
                <c:pt idx="353">
                  <c:v>43280</c:v>
                </c:pt>
                <c:pt idx="354">
                  <c:v>43273</c:v>
                </c:pt>
                <c:pt idx="355">
                  <c:v>43266</c:v>
                </c:pt>
                <c:pt idx="356">
                  <c:v>43259</c:v>
                </c:pt>
                <c:pt idx="357">
                  <c:v>43252</c:v>
                </c:pt>
                <c:pt idx="358">
                  <c:v>43245</c:v>
                </c:pt>
                <c:pt idx="359">
                  <c:v>43238</c:v>
                </c:pt>
                <c:pt idx="360">
                  <c:v>43231</c:v>
                </c:pt>
                <c:pt idx="361">
                  <c:v>43224</c:v>
                </c:pt>
                <c:pt idx="362">
                  <c:v>43217</c:v>
                </c:pt>
                <c:pt idx="363">
                  <c:v>43210</c:v>
                </c:pt>
                <c:pt idx="364">
                  <c:v>43203</c:v>
                </c:pt>
                <c:pt idx="365">
                  <c:v>43196</c:v>
                </c:pt>
                <c:pt idx="366">
                  <c:v>43189</c:v>
                </c:pt>
                <c:pt idx="367">
                  <c:v>43182</c:v>
                </c:pt>
                <c:pt idx="368">
                  <c:v>43175</c:v>
                </c:pt>
                <c:pt idx="369">
                  <c:v>43168</c:v>
                </c:pt>
                <c:pt idx="370">
                  <c:v>43161</c:v>
                </c:pt>
                <c:pt idx="371">
                  <c:v>43154</c:v>
                </c:pt>
                <c:pt idx="372">
                  <c:v>43147</c:v>
                </c:pt>
                <c:pt idx="373">
                  <c:v>43140</c:v>
                </c:pt>
                <c:pt idx="374">
                  <c:v>43133</c:v>
                </c:pt>
                <c:pt idx="375">
                  <c:v>43126</c:v>
                </c:pt>
                <c:pt idx="376">
                  <c:v>43119</c:v>
                </c:pt>
                <c:pt idx="377">
                  <c:v>43112</c:v>
                </c:pt>
                <c:pt idx="378">
                  <c:v>43105</c:v>
                </c:pt>
                <c:pt idx="379">
                  <c:v>43098</c:v>
                </c:pt>
                <c:pt idx="380">
                  <c:v>43091</c:v>
                </c:pt>
                <c:pt idx="381">
                  <c:v>43084</c:v>
                </c:pt>
                <c:pt idx="382">
                  <c:v>43077</c:v>
                </c:pt>
                <c:pt idx="383">
                  <c:v>43070</c:v>
                </c:pt>
                <c:pt idx="384">
                  <c:v>43063</c:v>
                </c:pt>
                <c:pt idx="385">
                  <c:v>43056</c:v>
                </c:pt>
                <c:pt idx="386">
                  <c:v>43049</c:v>
                </c:pt>
                <c:pt idx="387">
                  <c:v>43042</c:v>
                </c:pt>
                <c:pt idx="388">
                  <c:v>43035</c:v>
                </c:pt>
                <c:pt idx="389">
                  <c:v>43028</c:v>
                </c:pt>
                <c:pt idx="390">
                  <c:v>43021</c:v>
                </c:pt>
                <c:pt idx="391">
                  <c:v>43014</c:v>
                </c:pt>
                <c:pt idx="392">
                  <c:v>43007</c:v>
                </c:pt>
                <c:pt idx="393">
                  <c:v>43000</c:v>
                </c:pt>
                <c:pt idx="394">
                  <c:v>42993</c:v>
                </c:pt>
                <c:pt idx="395">
                  <c:v>42986</c:v>
                </c:pt>
                <c:pt idx="396">
                  <c:v>42979</c:v>
                </c:pt>
                <c:pt idx="397">
                  <c:v>42972</c:v>
                </c:pt>
                <c:pt idx="398">
                  <c:v>42965</c:v>
                </c:pt>
                <c:pt idx="399">
                  <c:v>42958</c:v>
                </c:pt>
                <c:pt idx="400">
                  <c:v>42951</c:v>
                </c:pt>
                <c:pt idx="401">
                  <c:v>42944</c:v>
                </c:pt>
                <c:pt idx="402">
                  <c:v>42937</c:v>
                </c:pt>
                <c:pt idx="403">
                  <c:v>42930</c:v>
                </c:pt>
                <c:pt idx="404">
                  <c:v>42923</c:v>
                </c:pt>
                <c:pt idx="405">
                  <c:v>42916</c:v>
                </c:pt>
                <c:pt idx="406">
                  <c:v>42909</c:v>
                </c:pt>
                <c:pt idx="407">
                  <c:v>42902</c:v>
                </c:pt>
                <c:pt idx="408">
                  <c:v>42895</c:v>
                </c:pt>
                <c:pt idx="409">
                  <c:v>42888</c:v>
                </c:pt>
                <c:pt idx="410">
                  <c:v>42881</c:v>
                </c:pt>
                <c:pt idx="411">
                  <c:v>42874</c:v>
                </c:pt>
                <c:pt idx="412">
                  <c:v>42867</c:v>
                </c:pt>
                <c:pt idx="413">
                  <c:v>42860</c:v>
                </c:pt>
                <c:pt idx="414">
                  <c:v>42853</c:v>
                </c:pt>
                <c:pt idx="415">
                  <c:v>42846</c:v>
                </c:pt>
                <c:pt idx="416">
                  <c:v>42839</c:v>
                </c:pt>
                <c:pt idx="417">
                  <c:v>42832</c:v>
                </c:pt>
                <c:pt idx="418">
                  <c:v>42825</c:v>
                </c:pt>
                <c:pt idx="419">
                  <c:v>42818</c:v>
                </c:pt>
                <c:pt idx="420">
                  <c:v>42811</c:v>
                </c:pt>
                <c:pt idx="421">
                  <c:v>42804</c:v>
                </c:pt>
                <c:pt idx="422">
                  <c:v>42797</c:v>
                </c:pt>
                <c:pt idx="423">
                  <c:v>42790</c:v>
                </c:pt>
                <c:pt idx="424">
                  <c:v>42783</c:v>
                </c:pt>
                <c:pt idx="425">
                  <c:v>42776</c:v>
                </c:pt>
                <c:pt idx="426">
                  <c:v>42769</c:v>
                </c:pt>
                <c:pt idx="427">
                  <c:v>42762</c:v>
                </c:pt>
                <c:pt idx="428">
                  <c:v>42755</c:v>
                </c:pt>
                <c:pt idx="429">
                  <c:v>42748</c:v>
                </c:pt>
                <c:pt idx="430">
                  <c:v>42741</c:v>
                </c:pt>
                <c:pt idx="431">
                  <c:v>42734</c:v>
                </c:pt>
                <c:pt idx="432">
                  <c:v>42727</c:v>
                </c:pt>
                <c:pt idx="433">
                  <c:v>42720</c:v>
                </c:pt>
                <c:pt idx="434">
                  <c:v>42713</c:v>
                </c:pt>
                <c:pt idx="435">
                  <c:v>42706</c:v>
                </c:pt>
                <c:pt idx="436">
                  <c:v>42699</c:v>
                </c:pt>
                <c:pt idx="437">
                  <c:v>42692</c:v>
                </c:pt>
                <c:pt idx="438">
                  <c:v>42685</c:v>
                </c:pt>
                <c:pt idx="439">
                  <c:v>42678</c:v>
                </c:pt>
                <c:pt idx="440">
                  <c:v>42671</c:v>
                </c:pt>
                <c:pt idx="441">
                  <c:v>42664</c:v>
                </c:pt>
                <c:pt idx="442">
                  <c:v>42657</c:v>
                </c:pt>
                <c:pt idx="443">
                  <c:v>42650</c:v>
                </c:pt>
                <c:pt idx="444">
                  <c:v>42643</c:v>
                </c:pt>
                <c:pt idx="445">
                  <c:v>42636</c:v>
                </c:pt>
                <c:pt idx="446">
                  <c:v>42629</c:v>
                </c:pt>
                <c:pt idx="447">
                  <c:v>42622</c:v>
                </c:pt>
                <c:pt idx="448">
                  <c:v>42615</c:v>
                </c:pt>
                <c:pt idx="449">
                  <c:v>42608</c:v>
                </c:pt>
                <c:pt idx="450">
                  <c:v>42601</c:v>
                </c:pt>
                <c:pt idx="451">
                  <c:v>42594</c:v>
                </c:pt>
                <c:pt idx="452">
                  <c:v>42587</c:v>
                </c:pt>
                <c:pt idx="453">
                  <c:v>42580</c:v>
                </c:pt>
                <c:pt idx="454">
                  <c:v>42573</c:v>
                </c:pt>
                <c:pt idx="455">
                  <c:v>42566</c:v>
                </c:pt>
                <c:pt idx="456">
                  <c:v>42559</c:v>
                </c:pt>
                <c:pt idx="457">
                  <c:v>42552</c:v>
                </c:pt>
                <c:pt idx="458">
                  <c:v>42545</c:v>
                </c:pt>
                <c:pt idx="459">
                  <c:v>42538</c:v>
                </c:pt>
                <c:pt idx="460">
                  <c:v>42531</c:v>
                </c:pt>
                <c:pt idx="461">
                  <c:v>42524</c:v>
                </c:pt>
                <c:pt idx="462">
                  <c:v>42517</c:v>
                </c:pt>
                <c:pt idx="463">
                  <c:v>42510</c:v>
                </c:pt>
                <c:pt idx="464">
                  <c:v>42503</c:v>
                </c:pt>
                <c:pt idx="465">
                  <c:v>42496</c:v>
                </c:pt>
                <c:pt idx="466">
                  <c:v>42489</c:v>
                </c:pt>
                <c:pt idx="467">
                  <c:v>42482</c:v>
                </c:pt>
                <c:pt idx="468">
                  <c:v>42475</c:v>
                </c:pt>
                <c:pt idx="469">
                  <c:v>42468</c:v>
                </c:pt>
                <c:pt idx="470">
                  <c:v>42461</c:v>
                </c:pt>
                <c:pt idx="471">
                  <c:v>42454</c:v>
                </c:pt>
                <c:pt idx="472">
                  <c:v>42447</c:v>
                </c:pt>
                <c:pt idx="473">
                  <c:v>42440</c:v>
                </c:pt>
                <c:pt idx="474">
                  <c:v>42433</c:v>
                </c:pt>
                <c:pt idx="475">
                  <c:v>42426</c:v>
                </c:pt>
                <c:pt idx="476">
                  <c:v>42419</c:v>
                </c:pt>
                <c:pt idx="477">
                  <c:v>42412</c:v>
                </c:pt>
                <c:pt idx="478">
                  <c:v>42405</c:v>
                </c:pt>
                <c:pt idx="479">
                  <c:v>42398</c:v>
                </c:pt>
                <c:pt idx="480">
                  <c:v>42391</c:v>
                </c:pt>
                <c:pt idx="481">
                  <c:v>42384</c:v>
                </c:pt>
                <c:pt idx="482">
                  <c:v>42377</c:v>
                </c:pt>
                <c:pt idx="483">
                  <c:v>42370</c:v>
                </c:pt>
                <c:pt idx="484">
                  <c:v>42363</c:v>
                </c:pt>
                <c:pt idx="485">
                  <c:v>42356</c:v>
                </c:pt>
                <c:pt idx="486">
                  <c:v>42349</c:v>
                </c:pt>
                <c:pt idx="487">
                  <c:v>42342</c:v>
                </c:pt>
                <c:pt idx="488">
                  <c:v>42335</c:v>
                </c:pt>
                <c:pt idx="489">
                  <c:v>42328</c:v>
                </c:pt>
                <c:pt idx="490">
                  <c:v>42321</c:v>
                </c:pt>
                <c:pt idx="491">
                  <c:v>42314</c:v>
                </c:pt>
                <c:pt idx="492">
                  <c:v>42307</c:v>
                </c:pt>
                <c:pt idx="493">
                  <c:v>42300</c:v>
                </c:pt>
                <c:pt idx="494">
                  <c:v>42293</c:v>
                </c:pt>
                <c:pt idx="495">
                  <c:v>42286</c:v>
                </c:pt>
                <c:pt idx="496">
                  <c:v>42279</c:v>
                </c:pt>
                <c:pt idx="497">
                  <c:v>42272</c:v>
                </c:pt>
                <c:pt idx="498">
                  <c:v>42265</c:v>
                </c:pt>
                <c:pt idx="499">
                  <c:v>42258</c:v>
                </c:pt>
                <c:pt idx="500">
                  <c:v>42251</c:v>
                </c:pt>
                <c:pt idx="501">
                  <c:v>42244</c:v>
                </c:pt>
                <c:pt idx="502">
                  <c:v>42237</c:v>
                </c:pt>
                <c:pt idx="503">
                  <c:v>42230</c:v>
                </c:pt>
                <c:pt idx="504">
                  <c:v>42223</c:v>
                </c:pt>
                <c:pt idx="505">
                  <c:v>42216</c:v>
                </c:pt>
                <c:pt idx="506">
                  <c:v>42209</c:v>
                </c:pt>
                <c:pt idx="507">
                  <c:v>42202</c:v>
                </c:pt>
                <c:pt idx="508">
                  <c:v>42195</c:v>
                </c:pt>
                <c:pt idx="509">
                  <c:v>42188</c:v>
                </c:pt>
                <c:pt idx="510">
                  <c:v>42181</c:v>
                </c:pt>
                <c:pt idx="511">
                  <c:v>42174</c:v>
                </c:pt>
                <c:pt idx="512">
                  <c:v>42167</c:v>
                </c:pt>
                <c:pt idx="513">
                  <c:v>42160</c:v>
                </c:pt>
                <c:pt idx="514">
                  <c:v>42153</c:v>
                </c:pt>
                <c:pt idx="515">
                  <c:v>42146</c:v>
                </c:pt>
                <c:pt idx="516">
                  <c:v>42139</c:v>
                </c:pt>
                <c:pt idx="517">
                  <c:v>42132</c:v>
                </c:pt>
                <c:pt idx="518">
                  <c:v>42125</c:v>
                </c:pt>
                <c:pt idx="519">
                  <c:v>42118</c:v>
                </c:pt>
                <c:pt idx="520">
                  <c:v>42111</c:v>
                </c:pt>
                <c:pt idx="521">
                  <c:v>42104</c:v>
                </c:pt>
                <c:pt idx="522">
                  <c:v>42097</c:v>
                </c:pt>
                <c:pt idx="523">
                  <c:v>42090</c:v>
                </c:pt>
                <c:pt idx="524">
                  <c:v>42083</c:v>
                </c:pt>
                <c:pt idx="525">
                  <c:v>42076</c:v>
                </c:pt>
                <c:pt idx="526">
                  <c:v>42069</c:v>
                </c:pt>
                <c:pt idx="527">
                  <c:v>42062</c:v>
                </c:pt>
                <c:pt idx="528">
                  <c:v>42055</c:v>
                </c:pt>
                <c:pt idx="529">
                  <c:v>42048</c:v>
                </c:pt>
                <c:pt idx="530">
                  <c:v>42041</c:v>
                </c:pt>
                <c:pt idx="531">
                  <c:v>42034</c:v>
                </c:pt>
                <c:pt idx="532">
                  <c:v>42027</c:v>
                </c:pt>
                <c:pt idx="533">
                  <c:v>42020</c:v>
                </c:pt>
                <c:pt idx="534">
                  <c:v>42013</c:v>
                </c:pt>
                <c:pt idx="535">
                  <c:v>42006</c:v>
                </c:pt>
                <c:pt idx="536">
                  <c:v>41999</c:v>
                </c:pt>
                <c:pt idx="537">
                  <c:v>41992</c:v>
                </c:pt>
                <c:pt idx="538">
                  <c:v>41985</c:v>
                </c:pt>
                <c:pt idx="539">
                  <c:v>41978</c:v>
                </c:pt>
                <c:pt idx="540">
                  <c:v>41971</c:v>
                </c:pt>
                <c:pt idx="541">
                  <c:v>41964</c:v>
                </c:pt>
                <c:pt idx="542">
                  <c:v>41957</c:v>
                </c:pt>
                <c:pt idx="543">
                  <c:v>41950</c:v>
                </c:pt>
                <c:pt idx="544">
                  <c:v>41943</c:v>
                </c:pt>
                <c:pt idx="545">
                  <c:v>41936</c:v>
                </c:pt>
                <c:pt idx="546">
                  <c:v>41929</c:v>
                </c:pt>
                <c:pt idx="547">
                  <c:v>41922</c:v>
                </c:pt>
                <c:pt idx="548">
                  <c:v>41915</c:v>
                </c:pt>
                <c:pt idx="549">
                  <c:v>41908</c:v>
                </c:pt>
                <c:pt idx="550">
                  <c:v>41901</c:v>
                </c:pt>
                <c:pt idx="551">
                  <c:v>41894</c:v>
                </c:pt>
                <c:pt idx="552">
                  <c:v>41887</c:v>
                </c:pt>
                <c:pt idx="553">
                  <c:v>41880</c:v>
                </c:pt>
                <c:pt idx="554">
                  <c:v>41873</c:v>
                </c:pt>
                <c:pt idx="555">
                  <c:v>41866</c:v>
                </c:pt>
                <c:pt idx="556">
                  <c:v>41859</c:v>
                </c:pt>
                <c:pt idx="557">
                  <c:v>41852</c:v>
                </c:pt>
                <c:pt idx="558">
                  <c:v>41845</c:v>
                </c:pt>
                <c:pt idx="559">
                  <c:v>41838</c:v>
                </c:pt>
                <c:pt idx="560">
                  <c:v>41831</c:v>
                </c:pt>
                <c:pt idx="561">
                  <c:v>41824</c:v>
                </c:pt>
                <c:pt idx="562">
                  <c:v>41817</c:v>
                </c:pt>
                <c:pt idx="563">
                  <c:v>41810</c:v>
                </c:pt>
                <c:pt idx="564">
                  <c:v>41803</c:v>
                </c:pt>
                <c:pt idx="565">
                  <c:v>41796</c:v>
                </c:pt>
                <c:pt idx="566">
                  <c:v>41789</c:v>
                </c:pt>
                <c:pt idx="567">
                  <c:v>41782</c:v>
                </c:pt>
                <c:pt idx="568">
                  <c:v>41775</c:v>
                </c:pt>
                <c:pt idx="569">
                  <c:v>41768</c:v>
                </c:pt>
                <c:pt idx="570">
                  <c:v>41761</c:v>
                </c:pt>
                <c:pt idx="571">
                  <c:v>41754</c:v>
                </c:pt>
                <c:pt idx="572">
                  <c:v>41747</c:v>
                </c:pt>
                <c:pt idx="573">
                  <c:v>41740</c:v>
                </c:pt>
                <c:pt idx="574">
                  <c:v>41733</c:v>
                </c:pt>
                <c:pt idx="575">
                  <c:v>41726</c:v>
                </c:pt>
                <c:pt idx="576">
                  <c:v>41719</c:v>
                </c:pt>
                <c:pt idx="577">
                  <c:v>41712</c:v>
                </c:pt>
                <c:pt idx="578">
                  <c:v>41705</c:v>
                </c:pt>
                <c:pt idx="579">
                  <c:v>41698</c:v>
                </c:pt>
                <c:pt idx="580">
                  <c:v>41691</c:v>
                </c:pt>
                <c:pt idx="581">
                  <c:v>41684</c:v>
                </c:pt>
                <c:pt idx="582">
                  <c:v>41677</c:v>
                </c:pt>
                <c:pt idx="583">
                  <c:v>41670</c:v>
                </c:pt>
                <c:pt idx="584">
                  <c:v>41663</c:v>
                </c:pt>
                <c:pt idx="585">
                  <c:v>41656</c:v>
                </c:pt>
                <c:pt idx="586">
                  <c:v>41649</c:v>
                </c:pt>
                <c:pt idx="587">
                  <c:v>41642</c:v>
                </c:pt>
                <c:pt idx="588">
                  <c:v>41635</c:v>
                </c:pt>
                <c:pt idx="589">
                  <c:v>41628</c:v>
                </c:pt>
                <c:pt idx="590">
                  <c:v>41621</c:v>
                </c:pt>
                <c:pt idx="591">
                  <c:v>41614</c:v>
                </c:pt>
                <c:pt idx="592">
                  <c:v>41607</c:v>
                </c:pt>
                <c:pt idx="593">
                  <c:v>41600</c:v>
                </c:pt>
                <c:pt idx="594">
                  <c:v>41593</c:v>
                </c:pt>
                <c:pt idx="595">
                  <c:v>41586</c:v>
                </c:pt>
                <c:pt idx="596">
                  <c:v>41579</c:v>
                </c:pt>
                <c:pt idx="597">
                  <c:v>41572</c:v>
                </c:pt>
                <c:pt idx="598">
                  <c:v>41565</c:v>
                </c:pt>
                <c:pt idx="599">
                  <c:v>41558</c:v>
                </c:pt>
                <c:pt idx="600">
                  <c:v>41551</c:v>
                </c:pt>
                <c:pt idx="601">
                  <c:v>41544</c:v>
                </c:pt>
                <c:pt idx="602">
                  <c:v>41537</c:v>
                </c:pt>
                <c:pt idx="603">
                  <c:v>41530</c:v>
                </c:pt>
                <c:pt idx="604">
                  <c:v>41523</c:v>
                </c:pt>
                <c:pt idx="605">
                  <c:v>41516</c:v>
                </c:pt>
                <c:pt idx="606">
                  <c:v>41509</c:v>
                </c:pt>
                <c:pt idx="607">
                  <c:v>41502</c:v>
                </c:pt>
                <c:pt idx="608">
                  <c:v>41495</c:v>
                </c:pt>
                <c:pt idx="609">
                  <c:v>41488</c:v>
                </c:pt>
                <c:pt idx="610">
                  <c:v>41481</c:v>
                </c:pt>
                <c:pt idx="611">
                  <c:v>41474</c:v>
                </c:pt>
                <c:pt idx="612">
                  <c:v>41467</c:v>
                </c:pt>
                <c:pt idx="613">
                  <c:v>41460</c:v>
                </c:pt>
                <c:pt idx="614">
                  <c:v>41453</c:v>
                </c:pt>
                <c:pt idx="615">
                  <c:v>41446</c:v>
                </c:pt>
                <c:pt idx="616">
                  <c:v>41439</c:v>
                </c:pt>
                <c:pt idx="617">
                  <c:v>41432</c:v>
                </c:pt>
                <c:pt idx="618">
                  <c:v>41425</c:v>
                </c:pt>
                <c:pt idx="619">
                  <c:v>41418</c:v>
                </c:pt>
                <c:pt idx="620">
                  <c:v>41411</c:v>
                </c:pt>
                <c:pt idx="621">
                  <c:v>41404</c:v>
                </c:pt>
                <c:pt idx="622">
                  <c:v>41397</c:v>
                </c:pt>
                <c:pt idx="623">
                  <c:v>41390</c:v>
                </c:pt>
                <c:pt idx="624">
                  <c:v>41383</c:v>
                </c:pt>
                <c:pt idx="625">
                  <c:v>41376</c:v>
                </c:pt>
                <c:pt idx="626">
                  <c:v>41369</c:v>
                </c:pt>
                <c:pt idx="627">
                  <c:v>41362</c:v>
                </c:pt>
                <c:pt idx="628">
                  <c:v>41355</c:v>
                </c:pt>
                <c:pt idx="629">
                  <c:v>41348</c:v>
                </c:pt>
                <c:pt idx="630">
                  <c:v>41341</c:v>
                </c:pt>
                <c:pt idx="631">
                  <c:v>41334</c:v>
                </c:pt>
                <c:pt idx="632">
                  <c:v>41327</c:v>
                </c:pt>
                <c:pt idx="633">
                  <c:v>41320</c:v>
                </c:pt>
                <c:pt idx="634">
                  <c:v>41313</c:v>
                </c:pt>
                <c:pt idx="635">
                  <c:v>41306</c:v>
                </c:pt>
                <c:pt idx="636">
                  <c:v>41299</c:v>
                </c:pt>
                <c:pt idx="637">
                  <c:v>41292</c:v>
                </c:pt>
                <c:pt idx="638">
                  <c:v>41285</c:v>
                </c:pt>
                <c:pt idx="639">
                  <c:v>41278</c:v>
                </c:pt>
                <c:pt idx="640">
                  <c:v>41271</c:v>
                </c:pt>
                <c:pt idx="641">
                  <c:v>41264</c:v>
                </c:pt>
                <c:pt idx="642">
                  <c:v>41257</c:v>
                </c:pt>
                <c:pt idx="643">
                  <c:v>41250</c:v>
                </c:pt>
                <c:pt idx="644">
                  <c:v>41243</c:v>
                </c:pt>
                <c:pt idx="645">
                  <c:v>41236</c:v>
                </c:pt>
                <c:pt idx="646">
                  <c:v>41229</c:v>
                </c:pt>
                <c:pt idx="647">
                  <c:v>41222</c:v>
                </c:pt>
                <c:pt idx="648">
                  <c:v>41215</c:v>
                </c:pt>
                <c:pt idx="649">
                  <c:v>41208</c:v>
                </c:pt>
                <c:pt idx="650">
                  <c:v>41201</c:v>
                </c:pt>
                <c:pt idx="651">
                  <c:v>41194</c:v>
                </c:pt>
                <c:pt idx="652">
                  <c:v>41187</c:v>
                </c:pt>
                <c:pt idx="653">
                  <c:v>41180</c:v>
                </c:pt>
                <c:pt idx="654">
                  <c:v>41173</c:v>
                </c:pt>
                <c:pt idx="655">
                  <c:v>41166</c:v>
                </c:pt>
                <c:pt idx="656">
                  <c:v>41159</c:v>
                </c:pt>
                <c:pt idx="657">
                  <c:v>41152</c:v>
                </c:pt>
                <c:pt idx="658">
                  <c:v>41145</c:v>
                </c:pt>
                <c:pt idx="659">
                  <c:v>41138</c:v>
                </c:pt>
                <c:pt idx="660">
                  <c:v>41131</c:v>
                </c:pt>
                <c:pt idx="661">
                  <c:v>41124</c:v>
                </c:pt>
                <c:pt idx="662">
                  <c:v>41117</c:v>
                </c:pt>
                <c:pt idx="663">
                  <c:v>41110</c:v>
                </c:pt>
                <c:pt idx="664">
                  <c:v>41103</c:v>
                </c:pt>
                <c:pt idx="665">
                  <c:v>41096</c:v>
                </c:pt>
                <c:pt idx="666">
                  <c:v>41089</c:v>
                </c:pt>
                <c:pt idx="667">
                  <c:v>41082</c:v>
                </c:pt>
                <c:pt idx="668">
                  <c:v>41075</c:v>
                </c:pt>
                <c:pt idx="669">
                  <c:v>41068</c:v>
                </c:pt>
                <c:pt idx="670">
                  <c:v>41061</c:v>
                </c:pt>
                <c:pt idx="671">
                  <c:v>41054</c:v>
                </c:pt>
                <c:pt idx="672">
                  <c:v>41047</c:v>
                </c:pt>
                <c:pt idx="673">
                  <c:v>41040</c:v>
                </c:pt>
                <c:pt idx="674">
                  <c:v>41033</c:v>
                </c:pt>
                <c:pt idx="675">
                  <c:v>41026</c:v>
                </c:pt>
                <c:pt idx="676">
                  <c:v>41019</c:v>
                </c:pt>
                <c:pt idx="677">
                  <c:v>41012</c:v>
                </c:pt>
                <c:pt idx="678">
                  <c:v>41005</c:v>
                </c:pt>
                <c:pt idx="679">
                  <c:v>40998</c:v>
                </c:pt>
                <c:pt idx="680">
                  <c:v>40991</c:v>
                </c:pt>
                <c:pt idx="681">
                  <c:v>40984</c:v>
                </c:pt>
                <c:pt idx="682">
                  <c:v>40977</c:v>
                </c:pt>
                <c:pt idx="683">
                  <c:v>40970</c:v>
                </c:pt>
                <c:pt idx="684">
                  <c:v>40963</c:v>
                </c:pt>
                <c:pt idx="685">
                  <c:v>40956</c:v>
                </c:pt>
                <c:pt idx="686">
                  <c:v>40949</c:v>
                </c:pt>
                <c:pt idx="687">
                  <c:v>40942</c:v>
                </c:pt>
                <c:pt idx="688">
                  <c:v>40935</c:v>
                </c:pt>
                <c:pt idx="689">
                  <c:v>40928</c:v>
                </c:pt>
                <c:pt idx="690">
                  <c:v>40921</c:v>
                </c:pt>
                <c:pt idx="691">
                  <c:v>40914</c:v>
                </c:pt>
                <c:pt idx="692">
                  <c:v>40907</c:v>
                </c:pt>
                <c:pt idx="693">
                  <c:v>40900</c:v>
                </c:pt>
                <c:pt idx="694">
                  <c:v>40893</c:v>
                </c:pt>
                <c:pt idx="695">
                  <c:v>40886</c:v>
                </c:pt>
                <c:pt idx="696">
                  <c:v>40879</c:v>
                </c:pt>
                <c:pt idx="697">
                  <c:v>40872</c:v>
                </c:pt>
                <c:pt idx="698">
                  <c:v>40865</c:v>
                </c:pt>
                <c:pt idx="699">
                  <c:v>40858</c:v>
                </c:pt>
                <c:pt idx="700">
                  <c:v>40851</c:v>
                </c:pt>
                <c:pt idx="701">
                  <c:v>40844</c:v>
                </c:pt>
                <c:pt idx="702">
                  <c:v>40837</c:v>
                </c:pt>
                <c:pt idx="703">
                  <c:v>40830</c:v>
                </c:pt>
                <c:pt idx="704">
                  <c:v>40823</c:v>
                </c:pt>
                <c:pt idx="705">
                  <c:v>40816</c:v>
                </c:pt>
                <c:pt idx="706">
                  <c:v>40809</c:v>
                </c:pt>
                <c:pt idx="707">
                  <c:v>40802</c:v>
                </c:pt>
                <c:pt idx="708">
                  <c:v>40795</c:v>
                </c:pt>
                <c:pt idx="709">
                  <c:v>40788</c:v>
                </c:pt>
                <c:pt idx="710">
                  <c:v>40781</c:v>
                </c:pt>
                <c:pt idx="711">
                  <c:v>40774</c:v>
                </c:pt>
                <c:pt idx="712">
                  <c:v>40767</c:v>
                </c:pt>
                <c:pt idx="713">
                  <c:v>40760</c:v>
                </c:pt>
                <c:pt idx="714">
                  <c:v>40753</c:v>
                </c:pt>
                <c:pt idx="715">
                  <c:v>40746</c:v>
                </c:pt>
                <c:pt idx="716">
                  <c:v>40739</c:v>
                </c:pt>
                <c:pt idx="717">
                  <c:v>40732</c:v>
                </c:pt>
                <c:pt idx="718">
                  <c:v>40725</c:v>
                </c:pt>
                <c:pt idx="719">
                  <c:v>40718</c:v>
                </c:pt>
                <c:pt idx="720">
                  <c:v>40711</c:v>
                </c:pt>
                <c:pt idx="721">
                  <c:v>40704</c:v>
                </c:pt>
                <c:pt idx="722">
                  <c:v>40697</c:v>
                </c:pt>
                <c:pt idx="723">
                  <c:v>40690</c:v>
                </c:pt>
                <c:pt idx="724">
                  <c:v>40683</c:v>
                </c:pt>
                <c:pt idx="725">
                  <c:v>40676</c:v>
                </c:pt>
                <c:pt idx="726">
                  <c:v>40669</c:v>
                </c:pt>
                <c:pt idx="727">
                  <c:v>40662</c:v>
                </c:pt>
                <c:pt idx="728">
                  <c:v>40655</c:v>
                </c:pt>
                <c:pt idx="729">
                  <c:v>40648</c:v>
                </c:pt>
                <c:pt idx="730">
                  <c:v>40641</c:v>
                </c:pt>
                <c:pt idx="731">
                  <c:v>40634</c:v>
                </c:pt>
                <c:pt idx="732">
                  <c:v>40627</c:v>
                </c:pt>
                <c:pt idx="733">
                  <c:v>40620</c:v>
                </c:pt>
                <c:pt idx="734">
                  <c:v>40613</c:v>
                </c:pt>
                <c:pt idx="735">
                  <c:v>40606</c:v>
                </c:pt>
                <c:pt idx="736">
                  <c:v>40599</c:v>
                </c:pt>
                <c:pt idx="737">
                  <c:v>40592</c:v>
                </c:pt>
                <c:pt idx="738">
                  <c:v>40585</c:v>
                </c:pt>
                <c:pt idx="739">
                  <c:v>40578</c:v>
                </c:pt>
                <c:pt idx="740">
                  <c:v>40571</c:v>
                </c:pt>
                <c:pt idx="741">
                  <c:v>40564</c:v>
                </c:pt>
                <c:pt idx="742">
                  <c:v>40557</c:v>
                </c:pt>
                <c:pt idx="743">
                  <c:v>40550</c:v>
                </c:pt>
                <c:pt idx="744">
                  <c:v>40543</c:v>
                </c:pt>
                <c:pt idx="745">
                  <c:v>40536</c:v>
                </c:pt>
                <c:pt idx="746">
                  <c:v>40529</c:v>
                </c:pt>
                <c:pt idx="747">
                  <c:v>40522</c:v>
                </c:pt>
                <c:pt idx="748">
                  <c:v>40515</c:v>
                </c:pt>
                <c:pt idx="749">
                  <c:v>40508</c:v>
                </c:pt>
                <c:pt idx="750">
                  <c:v>40501</c:v>
                </c:pt>
                <c:pt idx="751">
                  <c:v>40494</c:v>
                </c:pt>
                <c:pt idx="752">
                  <c:v>40487</c:v>
                </c:pt>
                <c:pt idx="753">
                  <c:v>40480</c:v>
                </c:pt>
                <c:pt idx="754">
                  <c:v>40473</c:v>
                </c:pt>
                <c:pt idx="755">
                  <c:v>40466</c:v>
                </c:pt>
                <c:pt idx="756">
                  <c:v>40459</c:v>
                </c:pt>
                <c:pt idx="757">
                  <c:v>40452</c:v>
                </c:pt>
                <c:pt idx="758">
                  <c:v>40445</c:v>
                </c:pt>
                <c:pt idx="759">
                  <c:v>40438</c:v>
                </c:pt>
                <c:pt idx="760">
                  <c:v>40431</c:v>
                </c:pt>
                <c:pt idx="761">
                  <c:v>40424</c:v>
                </c:pt>
                <c:pt idx="762">
                  <c:v>40417</c:v>
                </c:pt>
                <c:pt idx="763">
                  <c:v>40410</c:v>
                </c:pt>
                <c:pt idx="764">
                  <c:v>40403</c:v>
                </c:pt>
                <c:pt idx="765">
                  <c:v>40396</c:v>
                </c:pt>
                <c:pt idx="766">
                  <c:v>40389</c:v>
                </c:pt>
                <c:pt idx="767">
                  <c:v>40382</c:v>
                </c:pt>
                <c:pt idx="768">
                  <c:v>40375</c:v>
                </c:pt>
                <c:pt idx="769">
                  <c:v>40368</c:v>
                </c:pt>
                <c:pt idx="770">
                  <c:v>40361</c:v>
                </c:pt>
                <c:pt idx="771">
                  <c:v>40354</c:v>
                </c:pt>
                <c:pt idx="772">
                  <c:v>40347</c:v>
                </c:pt>
                <c:pt idx="773">
                  <c:v>40340</c:v>
                </c:pt>
                <c:pt idx="774">
                  <c:v>40333</c:v>
                </c:pt>
                <c:pt idx="775">
                  <c:v>40326</c:v>
                </c:pt>
                <c:pt idx="776">
                  <c:v>40319</c:v>
                </c:pt>
                <c:pt idx="777">
                  <c:v>40312</c:v>
                </c:pt>
                <c:pt idx="778">
                  <c:v>40305</c:v>
                </c:pt>
                <c:pt idx="779">
                  <c:v>40298</c:v>
                </c:pt>
                <c:pt idx="780">
                  <c:v>40291</c:v>
                </c:pt>
                <c:pt idx="781">
                  <c:v>40284</c:v>
                </c:pt>
                <c:pt idx="782">
                  <c:v>40277</c:v>
                </c:pt>
                <c:pt idx="783">
                  <c:v>40270</c:v>
                </c:pt>
                <c:pt idx="784">
                  <c:v>40263</c:v>
                </c:pt>
                <c:pt idx="785">
                  <c:v>40256</c:v>
                </c:pt>
                <c:pt idx="786">
                  <c:v>40249</c:v>
                </c:pt>
                <c:pt idx="787">
                  <c:v>40242</c:v>
                </c:pt>
                <c:pt idx="788">
                  <c:v>40235</c:v>
                </c:pt>
                <c:pt idx="789">
                  <c:v>40228</c:v>
                </c:pt>
                <c:pt idx="790">
                  <c:v>40221</c:v>
                </c:pt>
                <c:pt idx="791">
                  <c:v>40214</c:v>
                </c:pt>
                <c:pt idx="792">
                  <c:v>40207</c:v>
                </c:pt>
                <c:pt idx="793">
                  <c:v>40200</c:v>
                </c:pt>
                <c:pt idx="794">
                  <c:v>40193</c:v>
                </c:pt>
                <c:pt idx="795">
                  <c:v>40186</c:v>
                </c:pt>
                <c:pt idx="796">
                  <c:v>40179</c:v>
                </c:pt>
                <c:pt idx="797">
                  <c:v>40172</c:v>
                </c:pt>
                <c:pt idx="798">
                  <c:v>40165</c:v>
                </c:pt>
                <c:pt idx="799">
                  <c:v>40158</c:v>
                </c:pt>
                <c:pt idx="800">
                  <c:v>40151</c:v>
                </c:pt>
                <c:pt idx="801">
                  <c:v>40144</c:v>
                </c:pt>
                <c:pt idx="802">
                  <c:v>40137</c:v>
                </c:pt>
                <c:pt idx="803">
                  <c:v>40130</c:v>
                </c:pt>
                <c:pt idx="804">
                  <c:v>40123</c:v>
                </c:pt>
                <c:pt idx="805">
                  <c:v>40116</c:v>
                </c:pt>
                <c:pt idx="806">
                  <c:v>40109</c:v>
                </c:pt>
                <c:pt idx="807">
                  <c:v>40102</c:v>
                </c:pt>
                <c:pt idx="808">
                  <c:v>40095</c:v>
                </c:pt>
                <c:pt idx="809">
                  <c:v>40088</c:v>
                </c:pt>
                <c:pt idx="810">
                  <c:v>40081</c:v>
                </c:pt>
                <c:pt idx="811">
                  <c:v>40074</c:v>
                </c:pt>
                <c:pt idx="812">
                  <c:v>40067</c:v>
                </c:pt>
                <c:pt idx="813">
                  <c:v>40060</c:v>
                </c:pt>
                <c:pt idx="814">
                  <c:v>40053</c:v>
                </c:pt>
                <c:pt idx="815">
                  <c:v>40046</c:v>
                </c:pt>
                <c:pt idx="816">
                  <c:v>40039</c:v>
                </c:pt>
                <c:pt idx="817">
                  <c:v>40032</c:v>
                </c:pt>
                <c:pt idx="818">
                  <c:v>40025</c:v>
                </c:pt>
                <c:pt idx="819">
                  <c:v>40018</c:v>
                </c:pt>
                <c:pt idx="820">
                  <c:v>40011</c:v>
                </c:pt>
                <c:pt idx="821">
                  <c:v>40004</c:v>
                </c:pt>
                <c:pt idx="822">
                  <c:v>39997</c:v>
                </c:pt>
                <c:pt idx="823">
                  <c:v>39990</c:v>
                </c:pt>
                <c:pt idx="824">
                  <c:v>39983</c:v>
                </c:pt>
                <c:pt idx="825">
                  <c:v>39976</c:v>
                </c:pt>
                <c:pt idx="826">
                  <c:v>39969</c:v>
                </c:pt>
                <c:pt idx="827">
                  <c:v>39962</c:v>
                </c:pt>
                <c:pt idx="828">
                  <c:v>39955</c:v>
                </c:pt>
                <c:pt idx="829">
                  <c:v>39948</c:v>
                </c:pt>
                <c:pt idx="830">
                  <c:v>39941</c:v>
                </c:pt>
                <c:pt idx="831">
                  <c:v>39934</c:v>
                </c:pt>
                <c:pt idx="832">
                  <c:v>39927</c:v>
                </c:pt>
                <c:pt idx="833">
                  <c:v>39920</c:v>
                </c:pt>
                <c:pt idx="834">
                  <c:v>39913</c:v>
                </c:pt>
                <c:pt idx="835">
                  <c:v>39906</c:v>
                </c:pt>
                <c:pt idx="836">
                  <c:v>39899</c:v>
                </c:pt>
                <c:pt idx="837">
                  <c:v>39892</c:v>
                </c:pt>
                <c:pt idx="838">
                  <c:v>39885</c:v>
                </c:pt>
                <c:pt idx="839">
                  <c:v>39878</c:v>
                </c:pt>
                <c:pt idx="840">
                  <c:v>39871</c:v>
                </c:pt>
                <c:pt idx="841">
                  <c:v>39864</c:v>
                </c:pt>
                <c:pt idx="842">
                  <c:v>39857</c:v>
                </c:pt>
                <c:pt idx="843">
                  <c:v>39850</c:v>
                </c:pt>
                <c:pt idx="844">
                  <c:v>39843</c:v>
                </c:pt>
                <c:pt idx="845">
                  <c:v>39836</c:v>
                </c:pt>
                <c:pt idx="846">
                  <c:v>39829</c:v>
                </c:pt>
                <c:pt idx="847">
                  <c:v>39822</c:v>
                </c:pt>
                <c:pt idx="848">
                  <c:v>39815</c:v>
                </c:pt>
                <c:pt idx="849">
                  <c:v>39808</c:v>
                </c:pt>
                <c:pt idx="850">
                  <c:v>39801</c:v>
                </c:pt>
                <c:pt idx="851">
                  <c:v>39794</c:v>
                </c:pt>
                <c:pt idx="852">
                  <c:v>39787</c:v>
                </c:pt>
                <c:pt idx="853">
                  <c:v>39780</c:v>
                </c:pt>
                <c:pt idx="854">
                  <c:v>39773</c:v>
                </c:pt>
                <c:pt idx="855">
                  <c:v>39766</c:v>
                </c:pt>
                <c:pt idx="856">
                  <c:v>39759</c:v>
                </c:pt>
                <c:pt idx="857">
                  <c:v>39752</c:v>
                </c:pt>
                <c:pt idx="858">
                  <c:v>39745</c:v>
                </c:pt>
                <c:pt idx="859">
                  <c:v>39738</c:v>
                </c:pt>
                <c:pt idx="860">
                  <c:v>39731</c:v>
                </c:pt>
                <c:pt idx="861">
                  <c:v>39724</c:v>
                </c:pt>
                <c:pt idx="862">
                  <c:v>39717</c:v>
                </c:pt>
                <c:pt idx="863">
                  <c:v>39710</c:v>
                </c:pt>
                <c:pt idx="864">
                  <c:v>39703</c:v>
                </c:pt>
                <c:pt idx="865">
                  <c:v>39696</c:v>
                </c:pt>
                <c:pt idx="866">
                  <c:v>39689</c:v>
                </c:pt>
                <c:pt idx="867">
                  <c:v>39682</c:v>
                </c:pt>
                <c:pt idx="868">
                  <c:v>39675</c:v>
                </c:pt>
                <c:pt idx="869">
                  <c:v>39668</c:v>
                </c:pt>
                <c:pt idx="870">
                  <c:v>39661</c:v>
                </c:pt>
                <c:pt idx="871">
                  <c:v>39654</c:v>
                </c:pt>
                <c:pt idx="872">
                  <c:v>39647</c:v>
                </c:pt>
                <c:pt idx="873">
                  <c:v>39640</c:v>
                </c:pt>
                <c:pt idx="874">
                  <c:v>39633</c:v>
                </c:pt>
                <c:pt idx="875">
                  <c:v>39626</c:v>
                </c:pt>
                <c:pt idx="876">
                  <c:v>39619</c:v>
                </c:pt>
                <c:pt idx="877">
                  <c:v>39612</c:v>
                </c:pt>
                <c:pt idx="878">
                  <c:v>39605</c:v>
                </c:pt>
                <c:pt idx="879">
                  <c:v>39598</c:v>
                </c:pt>
                <c:pt idx="880">
                  <c:v>39591</c:v>
                </c:pt>
                <c:pt idx="881">
                  <c:v>39584</c:v>
                </c:pt>
                <c:pt idx="882">
                  <c:v>39577</c:v>
                </c:pt>
                <c:pt idx="883">
                  <c:v>39570</c:v>
                </c:pt>
                <c:pt idx="884">
                  <c:v>39563</c:v>
                </c:pt>
                <c:pt idx="885">
                  <c:v>39556</c:v>
                </c:pt>
                <c:pt idx="886">
                  <c:v>39549</c:v>
                </c:pt>
                <c:pt idx="887">
                  <c:v>39542</c:v>
                </c:pt>
                <c:pt idx="888">
                  <c:v>39535</c:v>
                </c:pt>
                <c:pt idx="889">
                  <c:v>39528</c:v>
                </c:pt>
                <c:pt idx="890">
                  <c:v>39521</c:v>
                </c:pt>
                <c:pt idx="891">
                  <c:v>39514</c:v>
                </c:pt>
                <c:pt idx="892">
                  <c:v>39507</c:v>
                </c:pt>
                <c:pt idx="893">
                  <c:v>39500</c:v>
                </c:pt>
                <c:pt idx="894">
                  <c:v>39493</c:v>
                </c:pt>
                <c:pt idx="895">
                  <c:v>39486</c:v>
                </c:pt>
                <c:pt idx="896">
                  <c:v>39479</c:v>
                </c:pt>
                <c:pt idx="897">
                  <c:v>39472</c:v>
                </c:pt>
                <c:pt idx="898">
                  <c:v>39465</c:v>
                </c:pt>
                <c:pt idx="899">
                  <c:v>39458</c:v>
                </c:pt>
                <c:pt idx="900">
                  <c:v>39451</c:v>
                </c:pt>
                <c:pt idx="901">
                  <c:v>39444</c:v>
                </c:pt>
                <c:pt idx="902">
                  <c:v>39437</c:v>
                </c:pt>
                <c:pt idx="903">
                  <c:v>39430</c:v>
                </c:pt>
                <c:pt idx="904">
                  <c:v>39423</c:v>
                </c:pt>
                <c:pt idx="905">
                  <c:v>39416</c:v>
                </c:pt>
                <c:pt idx="906">
                  <c:v>39409</c:v>
                </c:pt>
                <c:pt idx="907">
                  <c:v>39402</c:v>
                </c:pt>
                <c:pt idx="908">
                  <c:v>39395</c:v>
                </c:pt>
                <c:pt idx="909">
                  <c:v>39388</c:v>
                </c:pt>
                <c:pt idx="910">
                  <c:v>39381</c:v>
                </c:pt>
                <c:pt idx="911">
                  <c:v>39374</c:v>
                </c:pt>
                <c:pt idx="912">
                  <c:v>39367</c:v>
                </c:pt>
                <c:pt idx="913">
                  <c:v>39360</c:v>
                </c:pt>
                <c:pt idx="914">
                  <c:v>39353</c:v>
                </c:pt>
                <c:pt idx="915">
                  <c:v>39346</c:v>
                </c:pt>
                <c:pt idx="916">
                  <c:v>39339</c:v>
                </c:pt>
                <c:pt idx="917">
                  <c:v>39332</c:v>
                </c:pt>
                <c:pt idx="918">
                  <c:v>39325</c:v>
                </c:pt>
                <c:pt idx="919">
                  <c:v>39318</c:v>
                </c:pt>
                <c:pt idx="920">
                  <c:v>39311</c:v>
                </c:pt>
                <c:pt idx="921">
                  <c:v>39304</c:v>
                </c:pt>
                <c:pt idx="922">
                  <c:v>39297</c:v>
                </c:pt>
                <c:pt idx="923">
                  <c:v>39290</c:v>
                </c:pt>
                <c:pt idx="924">
                  <c:v>39283</c:v>
                </c:pt>
                <c:pt idx="925">
                  <c:v>39276</c:v>
                </c:pt>
                <c:pt idx="926">
                  <c:v>39269</c:v>
                </c:pt>
                <c:pt idx="927">
                  <c:v>39262</c:v>
                </c:pt>
                <c:pt idx="928">
                  <c:v>39255</c:v>
                </c:pt>
                <c:pt idx="929">
                  <c:v>39248</c:v>
                </c:pt>
                <c:pt idx="930">
                  <c:v>39241</c:v>
                </c:pt>
                <c:pt idx="931">
                  <c:v>39234</c:v>
                </c:pt>
                <c:pt idx="932">
                  <c:v>39227</c:v>
                </c:pt>
                <c:pt idx="933">
                  <c:v>39220</c:v>
                </c:pt>
                <c:pt idx="934">
                  <c:v>39213</c:v>
                </c:pt>
                <c:pt idx="935">
                  <c:v>39206</c:v>
                </c:pt>
                <c:pt idx="936">
                  <c:v>39199</c:v>
                </c:pt>
                <c:pt idx="937">
                  <c:v>39192</c:v>
                </c:pt>
                <c:pt idx="938">
                  <c:v>39185</c:v>
                </c:pt>
                <c:pt idx="939">
                  <c:v>39178</c:v>
                </c:pt>
                <c:pt idx="940">
                  <c:v>39171</c:v>
                </c:pt>
                <c:pt idx="941">
                  <c:v>39164</c:v>
                </c:pt>
                <c:pt idx="942">
                  <c:v>39157</c:v>
                </c:pt>
                <c:pt idx="943">
                  <c:v>39150</c:v>
                </c:pt>
                <c:pt idx="944">
                  <c:v>39143</c:v>
                </c:pt>
                <c:pt idx="945">
                  <c:v>39136</c:v>
                </c:pt>
                <c:pt idx="946">
                  <c:v>39129</c:v>
                </c:pt>
                <c:pt idx="947">
                  <c:v>39122</c:v>
                </c:pt>
                <c:pt idx="948">
                  <c:v>39115</c:v>
                </c:pt>
                <c:pt idx="949">
                  <c:v>39108</c:v>
                </c:pt>
                <c:pt idx="950">
                  <c:v>39101</c:v>
                </c:pt>
                <c:pt idx="951">
                  <c:v>39094</c:v>
                </c:pt>
                <c:pt idx="952">
                  <c:v>39087</c:v>
                </c:pt>
              </c:numCache>
            </c:numRef>
          </c:cat>
          <c:val>
            <c:numRef>
              <c:f>'Chart+Data'!$B$3:$B$955</c:f>
              <c:numCache>
                <c:formatCode>General</c:formatCode>
                <c:ptCount val="953"/>
                <c:pt idx="0">
                  <c:v>7.0140708009999999</c:v>
                </c:pt>
                <c:pt idx="1">
                  <c:v>7.0140708009999999</c:v>
                </c:pt>
                <c:pt idx="2">
                  <c:v>7.0022749019999999</c:v>
                </c:pt>
                <c:pt idx="3">
                  <c:v>7.024018066</c:v>
                </c:pt>
                <c:pt idx="4">
                  <c:v>7.0253959960000003</c:v>
                </c:pt>
                <c:pt idx="5">
                  <c:v>6.9742460939999997</c:v>
                </c:pt>
                <c:pt idx="6">
                  <c:v>6.9137089839999994</c:v>
                </c:pt>
                <c:pt idx="7">
                  <c:v>6.9232597660000001</c:v>
                </c:pt>
                <c:pt idx="8">
                  <c:v>6.9177851559999999</c:v>
                </c:pt>
                <c:pt idx="9">
                  <c:v>6.8729111329999997</c:v>
                </c:pt>
                <c:pt idx="10">
                  <c:v>6.9032529299999998</c:v>
                </c:pt>
                <c:pt idx="11">
                  <c:v>6.8616040040000001</c:v>
                </c:pt>
                <c:pt idx="12">
                  <c:v>6.9164951170000002</c:v>
                </c:pt>
                <c:pt idx="13">
                  <c:v>6.8504160160000005</c:v>
                </c:pt>
                <c:pt idx="14">
                  <c:v>6.8057299799999997</c:v>
                </c:pt>
                <c:pt idx="15">
                  <c:v>6.7510278320000001</c:v>
                </c:pt>
                <c:pt idx="16">
                  <c:v>6.7706420899999999</c:v>
                </c:pt>
                <c:pt idx="17">
                  <c:v>6.7710942379999999</c:v>
                </c:pt>
                <c:pt idx="18">
                  <c:v>6.675234863</c:v>
                </c:pt>
                <c:pt idx="19">
                  <c:v>6.6484692379999997</c:v>
                </c:pt>
                <c:pt idx="20">
                  <c:v>6.6706801759999994</c:v>
                </c:pt>
                <c:pt idx="21">
                  <c:v>6.589262207</c:v>
                </c:pt>
                <c:pt idx="22">
                  <c:v>6.5096391599999999</c:v>
                </c:pt>
                <c:pt idx="23">
                  <c:v>6.5115332029999999</c:v>
                </c:pt>
                <c:pt idx="24">
                  <c:v>6.4704692379999997</c:v>
                </c:pt>
                <c:pt idx="25">
                  <c:v>6.4771230470000001</c:v>
                </c:pt>
                <c:pt idx="26">
                  <c:v>6.4659160160000004</c:v>
                </c:pt>
                <c:pt idx="27">
                  <c:v>6.4276538090000006</c:v>
                </c:pt>
                <c:pt idx="28">
                  <c:v>6.3067680660000001</c:v>
                </c:pt>
                <c:pt idx="29">
                  <c:v>6.3271269529999996</c:v>
                </c:pt>
                <c:pt idx="30">
                  <c:v>6.3037158200000007</c:v>
                </c:pt>
                <c:pt idx="31">
                  <c:v>6.2629438479999999</c:v>
                </c:pt>
                <c:pt idx="32">
                  <c:v>6.2418920900000003</c:v>
                </c:pt>
                <c:pt idx="33">
                  <c:v>6.2170009769999997</c:v>
                </c:pt>
                <c:pt idx="34">
                  <c:v>6.1877861329999995</c:v>
                </c:pt>
                <c:pt idx="35">
                  <c:v>6.1351318359999993</c:v>
                </c:pt>
                <c:pt idx="36">
                  <c:v>6.1451611329999993</c:v>
                </c:pt>
                <c:pt idx="37">
                  <c:v>6.153979004</c:v>
                </c:pt>
                <c:pt idx="38">
                  <c:v>6.1443481450000004</c:v>
                </c:pt>
                <c:pt idx="39">
                  <c:v>6.1546479490000001</c:v>
                </c:pt>
                <c:pt idx="40">
                  <c:v>6.1034047849999995</c:v>
                </c:pt>
                <c:pt idx="41">
                  <c:v>6.0984501950000007</c:v>
                </c:pt>
                <c:pt idx="42">
                  <c:v>6.1214399409999993</c:v>
                </c:pt>
                <c:pt idx="43">
                  <c:v>6.0926362300000001</c:v>
                </c:pt>
                <c:pt idx="44">
                  <c:v>6.0694921879999999</c:v>
                </c:pt>
                <c:pt idx="45">
                  <c:v>6.0656899409999996</c:v>
                </c:pt>
                <c:pt idx="46">
                  <c:v>6.0486088870000003</c:v>
                </c:pt>
                <c:pt idx="47">
                  <c:v>6.0322470700000004</c:v>
                </c:pt>
                <c:pt idx="48">
                  <c:v>6.00110791</c:v>
                </c:pt>
                <c:pt idx="49">
                  <c:v>5.9774912109999994</c:v>
                </c:pt>
                <c:pt idx="50">
                  <c:v>5.9683637699999998</c:v>
                </c:pt>
                <c:pt idx="51">
                  <c:v>6.0804399409999998</c:v>
                </c:pt>
                <c:pt idx="52">
                  <c:v>6.1118041989999998</c:v>
                </c:pt>
                <c:pt idx="53">
                  <c:v>6.0413408200000003</c:v>
                </c:pt>
                <c:pt idx="54">
                  <c:v>6.0467080079999995</c:v>
                </c:pt>
                <c:pt idx="55">
                  <c:v>6.1084448240000002</c:v>
                </c:pt>
                <c:pt idx="56">
                  <c:v>6.0771020509999998</c:v>
                </c:pt>
                <c:pt idx="57">
                  <c:v>6.0584501950000007</c:v>
                </c:pt>
                <c:pt idx="58">
                  <c:v>6.0088188479999998</c:v>
                </c:pt>
                <c:pt idx="59">
                  <c:v>6.01414502</c:v>
                </c:pt>
                <c:pt idx="60">
                  <c:v>6.463080078</c:v>
                </c:pt>
                <c:pt idx="61">
                  <c:v>6.0017412109999997</c:v>
                </c:pt>
                <c:pt idx="62">
                  <c:v>5.9600668949999998</c:v>
                </c:pt>
                <c:pt idx="63">
                  <c:v>5.9614580079999993</c:v>
                </c:pt>
                <c:pt idx="64">
                  <c:v>5.9755791019999993</c:v>
                </c:pt>
                <c:pt idx="65">
                  <c:v>5.9650551759999999</c:v>
                </c:pt>
                <c:pt idx="66">
                  <c:v>5.8864482420000002</c:v>
                </c:pt>
                <c:pt idx="67">
                  <c:v>5.8700952150000001</c:v>
                </c:pt>
                <c:pt idx="68">
                  <c:v>5.8861831049999997</c:v>
                </c:pt>
                <c:pt idx="69">
                  <c:v>5.8977280270000003</c:v>
                </c:pt>
                <c:pt idx="70">
                  <c:v>5.8360771480000002</c:v>
                </c:pt>
                <c:pt idx="71">
                  <c:v>5.7631000979999998</c:v>
                </c:pt>
                <c:pt idx="72">
                  <c:v>5.7339750980000002</c:v>
                </c:pt>
                <c:pt idx="73">
                  <c:v>5.7120620120000005</c:v>
                </c:pt>
                <c:pt idx="74">
                  <c:v>5.6951860349999999</c:v>
                </c:pt>
                <c:pt idx="75">
                  <c:v>5.6325029299999994</c:v>
                </c:pt>
                <c:pt idx="76">
                  <c:v>5.6076279299999996</c:v>
                </c:pt>
                <c:pt idx="77">
                  <c:v>5.7064638670000001</c:v>
                </c:pt>
                <c:pt idx="78">
                  <c:v>5.708028809</c:v>
                </c:pt>
                <c:pt idx="79">
                  <c:v>5.6439038090000002</c:v>
                </c:pt>
                <c:pt idx="80">
                  <c:v>5.6375927730000006</c:v>
                </c:pt>
                <c:pt idx="81">
                  <c:v>5.6449218749999996</c:v>
                </c:pt>
                <c:pt idx="82">
                  <c:v>5.6271152339999997</c:v>
                </c:pt>
                <c:pt idx="83">
                  <c:v>5.5830961909999992</c:v>
                </c:pt>
                <c:pt idx="84">
                  <c:v>5.5687260739999997</c:v>
                </c:pt>
                <c:pt idx="85">
                  <c:v>5.5698188479999997</c:v>
                </c:pt>
                <c:pt idx="86">
                  <c:v>5.5301240229999999</c:v>
                </c:pt>
                <c:pt idx="87">
                  <c:v>5.5157558589999995</c:v>
                </c:pt>
                <c:pt idx="88">
                  <c:v>5.4868032229999999</c:v>
                </c:pt>
                <c:pt idx="89">
                  <c:v>5.4584521480000001</c:v>
                </c:pt>
                <c:pt idx="90">
                  <c:v>5.454230957</c:v>
                </c:pt>
                <c:pt idx="91">
                  <c:v>5.4745961909999998</c:v>
                </c:pt>
                <c:pt idx="92">
                  <c:v>5.4308979490000002</c:v>
                </c:pt>
                <c:pt idx="93">
                  <c:v>5.4337900390000007</c:v>
                </c:pt>
                <c:pt idx="94">
                  <c:v>5.452016113</c:v>
                </c:pt>
                <c:pt idx="95">
                  <c:v>5.4566748049999996</c:v>
                </c:pt>
                <c:pt idx="96">
                  <c:v>5.4200468749999997</c:v>
                </c:pt>
                <c:pt idx="97">
                  <c:v>5.3883081050000001</c:v>
                </c:pt>
                <c:pt idx="98">
                  <c:v>5.3416362299999998</c:v>
                </c:pt>
                <c:pt idx="99">
                  <c:v>5.3280771480000002</c:v>
                </c:pt>
                <c:pt idx="100">
                  <c:v>5.3097490230000002</c:v>
                </c:pt>
                <c:pt idx="101">
                  <c:v>5.2625952150000002</c:v>
                </c:pt>
                <c:pt idx="102">
                  <c:v>5.2087612300000004</c:v>
                </c:pt>
                <c:pt idx="103">
                  <c:v>5.2774047849999999</c:v>
                </c:pt>
                <c:pt idx="104">
                  <c:v>5.2471289059999995</c:v>
                </c:pt>
                <c:pt idx="105">
                  <c:v>5.1980507810000001</c:v>
                </c:pt>
                <c:pt idx="106">
                  <c:v>5.1320610349999995</c:v>
                </c:pt>
                <c:pt idx="107">
                  <c:v>5.0146499020000004</c:v>
                </c:pt>
                <c:pt idx="108">
                  <c:v>4.8937202150000001</c:v>
                </c:pt>
                <c:pt idx="109">
                  <c:v>4.8937431640000009</c:v>
                </c:pt>
                <c:pt idx="110">
                  <c:v>4.8203598629999993</c:v>
                </c:pt>
                <c:pt idx="111">
                  <c:v>4.8150048829999994</c:v>
                </c:pt>
                <c:pt idx="112">
                  <c:v>4.8050180659999997</c:v>
                </c:pt>
                <c:pt idx="113">
                  <c:v>4.8213740230000006</c:v>
                </c:pt>
                <c:pt idx="114">
                  <c:v>4.8192329099999993</c:v>
                </c:pt>
                <c:pt idx="115">
                  <c:v>4.8031640619999996</c:v>
                </c:pt>
                <c:pt idx="116">
                  <c:v>4.80523291</c:v>
                </c:pt>
                <c:pt idx="117">
                  <c:v>4.8141020509999999</c:v>
                </c:pt>
                <c:pt idx="118">
                  <c:v>4.7349560549999996</c:v>
                </c:pt>
                <c:pt idx="119">
                  <c:v>4.7127709960000006</c:v>
                </c:pt>
                <c:pt idx="120">
                  <c:v>4.740948242</c:v>
                </c:pt>
                <c:pt idx="121">
                  <c:v>4.718374023</c:v>
                </c:pt>
                <c:pt idx="122">
                  <c:v>4.670652832</c:v>
                </c:pt>
                <c:pt idx="123">
                  <c:v>4.6407260739999998</c:v>
                </c:pt>
                <c:pt idx="124">
                  <c:v>4.624603027</c:v>
                </c:pt>
                <c:pt idx="125">
                  <c:v>4.6211611329999993</c:v>
                </c:pt>
                <c:pt idx="126">
                  <c:v>4.631799805</c:v>
                </c:pt>
                <c:pt idx="127">
                  <c:v>4.5843017579999996</c:v>
                </c:pt>
                <c:pt idx="128">
                  <c:v>4.5846708980000006</c:v>
                </c:pt>
                <c:pt idx="129">
                  <c:v>4.5883251950000004</c:v>
                </c:pt>
                <c:pt idx="130">
                  <c:v>4.5780332030000004</c:v>
                </c:pt>
                <c:pt idx="131">
                  <c:v>4.5901689450000003</c:v>
                </c:pt>
                <c:pt idx="132">
                  <c:v>4.583796875</c:v>
                </c:pt>
                <c:pt idx="133">
                  <c:v>4.5520322269999998</c:v>
                </c:pt>
                <c:pt idx="134">
                  <c:v>4.5643911130000001</c:v>
                </c:pt>
                <c:pt idx="135">
                  <c:v>4.5676640619999995</c:v>
                </c:pt>
                <c:pt idx="136">
                  <c:v>4.5701308589999998</c:v>
                </c:pt>
                <c:pt idx="137">
                  <c:v>4.562048828</c:v>
                </c:pt>
                <c:pt idx="138">
                  <c:v>4.5674677730000006</c:v>
                </c:pt>
                <c:pt idx="139">
                  <c:v>4.5754829099999998</c:v>
                </c:pt>
                <c:pt idx="140">
                  <c:v>4.5899667969999998</c:v>
                </c:pt>
                <c:pt idx="141">
                  <c:v>4.5825229490000003</c:v>
                </c:pt>
                <c:pt idx="142">
                  <c:v>4.5734941410000003</c:v>
                </c:pt>
                <c:pt idx="143">
                  <c:v>4.557466797</c:v>
                </c:pt>
                <c:pt idx="144">
                  <c:v>4.5310141599999998</c:v>
                </c:pt>
                <c:pt idx="145">
                  <c:v>4.5428398440000004</c:v>
                </c:pt>
                <c:pt idx="146">
                  <c:v>4.5409501950000006</c:v>
                </c:pt>
                <c:pt idx="147">
                  <c:v>4.5525961909999992</c:v>
                </c:pt>
                <c:pt idx="148">
                  <c:v>4.5262011720000004</c:v>
                </c:pt>
                <c:pt idx="149">
                  <c:v>4.5292729490000001</c:v>
                </c:pt>
                <c:pt idx="150">
                  <c:v>4.4855332030000001</c:v>
                </c:pt>
                <c:pt idx="151">
                  <c:v>4.501916016</c:v>
                </c:pt>
                <c:pt idx="152">
                  <c:v>4.5127260740000006</c:v>
                </c:pt>
                <c:pt idx="153">
                  <c:v>4.5103217769999997</c:v>
                </c:pt>
                <c:pt idx="154">
                  <c:v>4.4690410160000003</c:v>
                </c:pt>
                <c:pt idx="155">
                  <c:v>4.5301831049999999</c:v>
                </c:pt>
                <c:pt idx="156">
                  <c:v>4.5598300780000001</c:v>
                </c:pt>
                <c:pt idx="157">
                  <c:v>4.5909160160000004</c:v>
                </c:pt>
                <c:pt idx="158">
                  <c:v>4.5610180659999999</c:v>
                </c:pt>
                <c:pt idx="159">
                  <c:v>4.5589848630000001</c:v>
                </c:pt>
                <c:pt idx="160">
                  <c:v>4.5759819340000005</c:v>
                </c:pt>
                <c:pt idx="161">
                  <c:v>4.6065180659999996</c:v>
                </c:pt>
                <c:pt idx="162">
                  <c:v>4.5549169920000008</c:v>
                </c:pt>
                <c:pt idx="163">
                  <c:v>4.5502192379999995</c:v>
                </c:pt>
                <c:pt idx="164">
                  <c:v>4.594030762</c:v>
                </c:pt>
                <c:pt idx="165">
                  <c:v>4.6282167970000003</c:v>
                </c:pt>
                <c:pt idx="166">
                  <c:v>4.645976074</c:v>
                </c:pt>
                <c:pt idx="167">
                  <c:v>4.6177377929999999</c:v>
                </c:pt>
                <c:pt idx="168">
                  <c:v>4.6756782230000002</c:v>
                </c:pt>
                <c:pt idx="169">
                  <c:v>4.7025732420000006</c:v>
                </c:pt>
                <c:pt idx="170">
                  <c:v>4.7051538090000005</c:v>
                </c:pt>
                <c:pt idx="171">
                  <c:v>4.6661757809999997</c:v>
                </c:pt>
                <c:pt idx="172">
                  <c:v>4.6360112300000003</c:v>
                </c:pt>
                <c:pt idx="173">
                  <c:v>4.6359511720000004</c:v>
                </c:pt>
                <c:pt idx="174">
                  <c:v>4.6212499999999999</c:v>
                </c:pt>
                <c:pt idx="175">
                  <c:v>4.5996430659999996</c:v>
                </c:pt>
                <c:pt idx="176">
                  <c:v>4.5775307620000003</c:v>
                </c:pt>
                <c:pt idx="177">
                  <c:v>4.5688139650000004</c:v>
                </c:pt>
                <c:pt idx="178">
                  <c:v>4.5570991210000003</c:v>
                </c:pt>
                <c:pt idx="179">
                  <c:v>4.5629228519999998</c:v>
                </c:pt>
                <c:pt idx="180">
                  <c:v>4.5211782229999997</c:v>
                </c:pt>
                <c:pt idx="181">
                  <c:v>4.5280439450000003</c:v>
                </c:pt>
                <c:pt idx="182">
                  <c:v>4.5337690430000004</c:v>
                </c:pt>
                <c:pt idx="183">
                  <c:v>4.5479501950000003</c:v>
                </c:pt>
                <c:pt idx="184">
                  <c:v>4.5158168949999995</c:v>
                </c:pt>
                <c:pt idx="185">
                  <c:v>4.4658188479999996</c:v>
                </c:pt>
                <c:pt idx="186">
                  <c:v>4.5056738279999999</c:v>
                </c:pt>
                <c:pt idx="187">
                  <c:v>4.5109047850000001</c:v>
                </c:pt>
                <c:pt idx="188">
                  <c:v>4.5277539060000001</c:v>
                </c:pt>
                <c:pt idx="189">
                  <c:v>4.5232988279999997</c:v>
                </c:pt>
                <c:pt idx="190">
                  <c:v>4.5109418950000002</c:v>
                </c:pt>
                <c:pt idx="191">
                  <c:v>4.5015698239999997</c:v>
                </c:pt>
                <c:pt idx="192">
                  <c:v>4.5026308589999999</c:v>
                </c:pt>
                <c:pt idx="193">
                  <c:v>4.4876020509999996</c:v>
                </c:pt>
                <c:pt idx="194">
                  <c:v>4.4797270510000002</c:v>
                </c:pt>
                <c:pt idx="195">
                  <c:v>4.5107202150000001</c:v>
                </c:pt>
                <c:pt idx="196">
                  <c:v>4.5316362300000002</c:v>
                </c:pt>
                <c:pt idx="197">
                  <c:v>4.5468271480000002</c:v>
                </c:pt>
                <c:pt idx="198">
                  <c:v>4.5781840819999999</c:v>
                </c:pt>
                <c:pt idx="199">
                  <c:v>4.6051250000000001</c:v>
                </c:pt>
                <c:pt idx="200">
                  <c:v>4.6120258789999999</c:v>
                </c:pt>
                <c:pt idx="201">
                  <c:v>4.6086811519999999</c:v>
                </c:pt>
                <c:pt idx="202">
                  <c:v>4.5409550779999996</c:v>
                </c:pt>
                <c:pt idx="203">
                  <c:v>4.5156948240000006</c:v>
                </c:pt>
                <c:pt idx="204">
                  <c:v>4.5123242189999999</c:v>
                </c:pt>
                <c:pt idx="205">
                  <c:v>4.5295239259999995</c:v>
                </c:pt>
                <c:pt idx="206">
                  <c:v>4.4701699220000002</c:v>
                </c:pt>
                <c:pt idx="207">
                  <c:v>4.4544331049999997</c:v>
                </c:pt>
                <c:pt idx="208">
                  <c:v>4.4844780269999998</c:v>
                </c:pt>
                <c:pt idx="209">
                  <c:v>4.4968598630000001</c:v>
                </c:pt>
                <c:pt idx="210">
                  <c:v>4.4479560549999997</c:v>
                </c:pt>
                <c:pt idx="211">
                  <c:v>4.3858559569999995</c:v>
                </c:pt>
                <c:pt idx="212">
                  <c:v>4.3923701170000005</c:v>
                </c:pt>
                <c:pt idx="213">
                  <c:v>4.3626767579999992</c:v>
                </c:pt>
                <c:pt idx="214">
                  <c:v>4.34412793</c:v>
                </c:pt>
                <c:pt idx="215">
                  <c:v>4.3331909180000006</c:v>
                </c:pt>
                <c:pt idx="216">
                  <c:v>4.3171508789999997</c:v>
                </c:pt>
                <c:pt idx="217">
                  <c:v>4.310940918</c:v>
                </c:pt>
                <c:pt idx="218">
                  <c:v>4.3242622069999994</c:v>
                </c:pt>
                <c:pt idx="219">
                  <c:v>4.3048320310000001</c:v>
                </c:pt>
                <c:pt idx="220">
                  <c:v>4.3131137700000002</c:v>
                </c:pt>
                <c:pt idx="221">
                  <c:v>4.3070859380000002</c:v>
                </c:pt>
                <c:pt idx="222">
                  <c:v>4.2949721680000001</c:v>
                </c:pt>
                <c:pt idx="223">
                  <c:v>4.3180410160000005</c:v>
                </c:pt>
                <c:pt idx="224">
                  <c:v>4.2866640619999998</c:v>
                </c:pt>
                <c:pt idx="225">
                  <c:v>4.3410180659999993</c:v>
                </c:pt>
                <c:pt idx="226">
                  <c:v>4.3181430659999993</c:v>
                </c:pt>
                <c:pt idx="227">
                  <c:v>4.3220229489999999</c:v>
                </c:pt>
                <c:pt idx="228">
                  <c:v>4.326901855</c:v>
                </c:pt>
                <c:pt idx="229">
                  <c:v>4.3247680659999999</c:v>
                </c:pt>
                <c:pt idx="230">
                  <c:v>4.3351220700000006</c:v>
                </c:pt>
                <c:pt idx="231">
                  <c:v>4.3482719730000001</c:v>
                </c:pt>
                <c:pt idx="232">
                  <c:v>4.3556479489999997</c:v>
                </c:pt>
                <c:pt idx="233">
                  <c:v>4.3632358400000006</c:v>
                </c:pt>
                <c:pt idx="234">
                  <c:v>4.3822910159999999</c:v>
                </c:pt>
                <c:pt idx="235">
                  <c:v>4.4039301760000003</c:v>
                </c:pt>
                <c:pt idx="236">
                  <c:v>4.4142797849999997</c:v>
                </c:pt>
                <c:pt idx="237">
                  <c:v>4.4163891599999996</c:v>
                </c:pt>
                <c:pt idx="238">
                  <c:v>4.4682822269999996</c:v>
                </c:pt>
                <c:pt idx="239">
                  <c:v>4.4946909179999999</c:v>
                </c:pt>
                <c:pt idx="240">
                  <c:v>4.5399130859999994</c:v>
                </c:pt>
                <c:pt idx="241">
                  <c:v>4.5439731449999998</c:v>
                </c:pt>
                <c:pt idx="242">
                  <c:v>4.5545810549999999</c:v>
                </c:pt>
                <c:pt idx="243">
                  <c:v>4.575403809</c:v>
                </c:pt>
                <c:pt idx="244">
                  <c:v>4.5702060549999999</c:v>
                </c:pt>
                <c:pt idx="245">
                  <c:v>4.5884667969999997</c:v>
                </c:pt>
                <c:pt idx="246">
                  <c:v>4.5683071289999999</c:v>
                </c:pt>
                <c:pt idx="247">
                  <c:v>4.6556850590000005</c:v>
                </c:pt>
                <c:pt idx="248">
                  <c:v>4.6553598629999993</c:v>
                </c:pt>
                <c:pt idx="249">
                  <c:v>4.6830307620000005</c:v>
                </c:pt>
                <c:pt idx="250">
                  <c:v>4.6846137700000003</c:v>
                </c:pt>
                <c:pt idx="251">
                  <c:v>4.7177968750000003</c:v>
                </c:pt>
                <c:pt idx="252">
                  <c:v>4.7518442379999994</c:v>
                </c:pt>
                <c:pt idx="253">
                  <c:v>4.7881459959999999</c:v>
                </c:pt>
                <c:pt idx="254">
                  <c:v>4.7893540039999998</c:v>
                </c:pt>
                <c:pt idx="255">
                  <c:v>4.7879438480000003</c:v>
                </c:pt>
                <c:pt idx="256">
                  <c:v>4.7681689450000002</c:v>
                </c:pt>
                <c:pt idx="257">
                  <c:v>4.7338911129999994</c:v>
                </c:pt>
                <c:pt idx="258">
                  <c:v>4.6516850590000001</c:v>
                </c:pt>
                <c:pt idx="259">
                  <c:v>4.5241450199999997</c:v>
                </c:pt>
                <c:pt idx="260">
                  <c:v>4.4746191409999998</c:v>
                </c:pt>
                <c:pt idx="261">
                  <c:v>4.3969418950000003</c:v>
                </c:pt>
                <c:pt idx="262">
                  <c:v>4.2216538090000002</c:v>
                </c:pt>
                <c:pt idx="263">
                  <c:v>3.9359489749999996</c:v>
                </c:pt>
                <c:pt idx="264">
                  <c:v>3.7773249510000002</c:v>
                </c:pt>
                <c:pt idx="265">
                  <c:v>3.6833759770000003</c:v>
                </c:pt>
                <c:pt idx="266">
                  <c:v>3.6341159670000001</c:v>
                </c:pt>
                <c:pt idx="267">
                  <c:v>3.6334641109999999</c:v>
                </c:pt>
                <c:pt idx="268">
                  <c:v>3.6251220699999998</c:v>
                </c:pt>
                <c:pt idx="269">
                  <c:v>3.6172019039999999</c:v>
                </c:pt>
                <c:pt idx="270">
                  <c:v>3.6211069339999997</c:v>
                </c:pt>
                <c:pt idx="271">
                  <c:v>3.6338940429999997</c:v>
                </c:pt>
                <c:pt idx="272">
                  <c:v>3.6304050289999998</c:v>
                </c:pt>
                <c:pt idx="273">
                  <c:v>3.6375810550000001</c:v>
                </c:pt>
                <c:pt idx="274">
                  <c:v>3.6315590820000003</c:v>
                </c:pt>
                <c:pt idx="275">
                  <c:v>3.6043920899999997</c:v>
                </c:pt>
                <c:pt idx="276">
                  <c:v>3.5995209960000003</c:v>
                </c:pt>
                <c:pt idx="277">
                  <c:v>3.619072998</c:v>
                </c:pt>
                <c:pt idx="278">
                  <c:v>3.5789660640000003</c:v>
                </c:pt>
                <c:pt idx="279">
                  <c:v>3.5765979000000003</c:v>
                </c:pt>
                <c:pt idx="280">
                  <c:v>3.5261669919999998</c:v>
                </c:pt>
                <c:pt idx="281">
                  <c:v>3.572068115</c:v>
                </c:pt>
                <c:pt idx="282">
                  <c:v>3.5554628910000003</c:v>
                </c:pt>
                <c:pt idx="283">
                  <c:v>3.512959961</c:v>
                </c:pt>
                <c:pt idx="284">
                  <c:v>3.485688965</c:v>
                </c:pt>
                <c:pt idx="285">
                  <c:v>3.4681420899999997</c:v>
                </c:pt>
                <c:pt idx="286">
                  <c:v>3.4696931150000001</c:v>
                </c:pt>
                <c:pt idx="287">
                  <c:v>3.4629230959999999</c:v>
                </c:pt>
                <c:pt idx="288">
                  <c:v>3.4426879880000003</c:v>
                </c:pt>
                <c:pt idx="289">
                  <c:v>3.40223999</c:v>
                </c:pt>
                <c:pt idx="290">
                  <c:v>3.3973278810000003</c:v>
                </c:pt>
                <c:pt idx="291">
                  <c:v>3.3805610350000004</c:v>
                </c:pt>
                <c:pt idx="292">
                  <c:v>3.3638129880000003</c:v>
                </c:pt>
                <c:pt idx="293">
                  <c:v>3.3778789059999998</c:v>
                </c:pt>
                <c:pt idx="294">
                  <c:v>3.3544289549999999</c:v>
                </c:pt>
                <c:pt idx="295">
                  <c:v>3.3364069820000002</c:v>
                </c:pt>
                <c:pt idx="296">
                  <c:v>3.2787099610000001</c:v>
                </c:pt>
                <c:pt idx="297">
                  <c:v>3.2842199710000002</c:v>
                </c:pt>
                <c:pt idx="298">
                  <c:v>3.2618898930000002</c:v>
                </c:pt>
                <c:pt idx="299">
                  <c:v>3.2526088870000001</c:v>
                </c:pt>
                <c:pt idx="300">
                  <c:v>3.2384650879999999</c:v>
                </c:pt>
                <c:pt idx="301">
                  <c:v>3.192299072</c:v>
                </c:pt>
                <c:pt idx="302">
                  <c:v>3.1841999510000001</c:v>
                </c:pt>
                <c:pt idx="303">
                  <c:v>3.1715869140000001</c:v>
                </c:pt>
                <c:pt idx="304">
                  <c:v>3.162729004</c:v>
                </c:pt>
                <c:pt idx="305">
                  <c:v>3.1484699709999999</c:v>
                </c:pt>
                <c:pt idx="306">
                  <c:v>3.130504883</c:v>
                </c:pt>
                <c:pt idx="307">
                  <c:v>3.1005629880000001</c:v>
                </c:pt>
                <c:pt idx="308">
                  <c:v>3.0839599610000001</c:v>
                </c:pt>
                <c:pt idx="309">
                  <c:v>3.071694092</c:v>
                </c:pt>
                <c:pt idx="310">
                  <c:v>3.0499719239999998</c:v>
                </c:pt>
                <c:pt idx="311">
                  <c:v>3.0430090329999997</c:v>
                </c:pt>
                <c:pt idx="312">
                  <c:v>3.0983339839999999</c:v>
                </c:pt>
                <c:pt idx="313">
                  <c:v>3.10725293</c:v>
                </c:pt>
                <c:pt idx="314">
                  <c:v>3.1014680179999998</c:v>
                </c:pt>
                <c:pt idx="315">
                  <c:v>3.0649340820000002</c:v>
                </c:pt>
                <c:pt idx="316">
                  <c:v>3.1121411130000003</c:v>
                </c:pt>
                <c:pt idx="317">
                  <c:v>3.1128889159999997</c:v>
                </c:pt>
                <c:pt idx="318">
                  <c:v>3.0789929200000001</c:v>
                </c:pt>
                <c:pt idx="319">
                  <c:v>3.0720849609999998</c:v>
                </c:pt>
                <c:pt idx="320">
                  <c:v>3.079833984</c:v>
                </c:pt>
                <c:pt idx="321">
                  <c:v>3.0631918950000001</c:v>
                </c:pt>
                <c:pt idx="322">
                  <c:v>3.0380791020000002</c:v>
                </c:pt>
                <c:pt idx="323">
                  <c:v>3.05160791</c:v>
                </c:pt>
                <c:pt idx="324">
                  <c:v>3.0492070309999999</c:v>
                </c:pt>
                <c:pt idx="325">
                  <c:v>3.066509033</c:v>
                </c:pt>
                <c:pt idx="326">
                  <c:v>3.0474331050000001</c:v>
                </c:pt>
                <c:pt idx="327">
                  <c:v>3.0389260250000003</c:v>
                </c:pt>
                <c:pt idx="328">
                  <c:v>3.0084709469999997</c:v>
                </c:pt>
                <c:pt idx="329">
                  <c:v>3.002865967</c:v>
                </c:pt>
                <c:pt idx="330">
                  <c:v>2.9093679200000002</c:v>
                </c:pt>
                <c:pt idx="331">
                  <c:v>2.9438669430000002</c:v>
                </c:pt>
                <c:pt idx="332">
                  <c:v>2.9377099609999999</c:v>
                </c:pt>
                <c:pt idx="333">
                  <c:v>2.919920898</c:v>
                </c:pt>
                <c:pt idx="334">
                  <c:v>2.9076069339999999</c:v>
                </c:pt>
                <c:pt idx="335">
                  <c:v>2.8843869629999999</c:v>
                </c:pt>
                <c:pt idx="336">
                  <c:v>2.8817170409999999</c:v>
                </c:pt>
                <c:pt idx="337">
                  <c:v>2.8720139159999998</c:v>
                </c:pt>
                <c:pt idx="338">
                  <c:v>2.8868879390000002</c:v>
                </c:pt>
                <c:pt idx="339">
                  <c:v>2.8707890619999996</c:v>
                </c:pt>
                <c:pt idx="340">
                  <c:v>2.8834560549999999</c:v>
                </c:pt>
                <c:pt idx="341">
                  <c:v>2.8655300289999999</c:v>
                </c:pt>
                <c:pt idx="342">
                  <c:v>2.883416016</c:v>
                </c:pt>
                <c:pt idx="343">
                  <c:v>2.8831179200000001</c:v>
                </c:pt>
                <c:pt idx="344">
                  <c:v>2.865856934</c:v>
                </c:pt>
                <c:pt idx="345">
                  <c:v>2.86663501</c:v>
                </c:pt>
                <c:pt idx="346">
                  <c:v>2.862606934</c:v>
                </c:pt>
                <c:pt idx="347">
                  <c:v>2.8642141109999999</c:v>
                </c:pt>
                <c:pt idx="348">
                  <c:v>2.8512280270000003</c:v>
                </c:pt>
                <c:pt idx="349">
                  <c:v>2.8425991210000001</c:v>
                </c:pt>
                <c:pt idx="350">
                  <c:v>2.8456159670000001</c:v>
                </c:pt>
                <c:pt idx="351">
                  <c:v>2.8508259280000003</c:v>
                </c:pt>
                <c:pt idx="352">
                  <c:v>2.8217780760000002</c:v>
                </c:pt>
                <c:pt idx="353">
                  <c:v>2.8250458979999999</c:v>
                </c:pt>
                <c:pt idx="354">
                  <c:v>2.8023940429999996</c:v>
                </c:pt>
                <c:pt idx="355">
                  <c:v>2.8549479980000001</c:v>
                </c:pt>
                <c:pt idx="356">
                  <c:v>2.8777548830000002</c:v>
                </c:pt>
                <c:pt idx="357">
                  <c:v>2.8402561039999998</c:v>
                </c:pt>
                <c:pt idx="358">
                  <c:v>2.8252829589999999</c:v>
                </c:pt>
                <c:pt idx="359">
                  <c:v>2.8244650879999997</c:v>
                </c:pt>
                <c:pt idx="360">
                  <c:v>2.8129431149999999</c:v>
                </c:pt>
                <c:pt idx="361">
                  <c:v>2.8060759280000003</c:v>
                </c:pt>
                <c:pt idx="362">
                  <c:v>2.7986679690000003</c:v>
                </c:pt>
                <c:pt idx="363">
                  <c:v>2.7962338870000001</c:v>
                </c:pt>
                <c:pt idx="364">
                  <c:v>2.8272041020000001</c:v>
                </c:pt>
                <c:pt idx="365">
                  <c:v>2.832349121</c:v>
                </c:pt>
                <c:pt idx="366">
                  <c:v>2.8292109380000001</c:v>
                </c:pt>
                <c:pt idx="367">
                  <c:v>2.825270996</c:v>
                </c:pt>
                <c:pt idx="368">
                  <c:v>2.8202319339999997</c:v>
                </c:pt>
                <c:pt idx="369">
                  <c:v>2.8579890140000002</c:v>
                </c:pt>
                <c:pt idx="370">
                  <c:v>2.8436499020000001</c:v>
                </c:pt>
                <c:pt idx="371">
                  <c:v>2.8456918949999999</c:v>
                </c:pt>
                <c:pt idx="372">
                  <c:v>2.8300739749999999</c:v>
                </c:pt>
                <c:pt idx="373">
                  <c:v>2.8280700680000002</c:v>
                </c:pt>
                <c:pt idx="374">
                  <c:v>2.8004169919999997</c:v>
                </c:pt>
                <c:pt idx="375">
                  <c:v>2.825816895</c:v>
                </c:pt>
                <c:pt idx="376">
                  <c:v>2.8174020999999998</c:v>
                </c:pt>
                <c:pt idx="377">
                  <c:v>2.8375239259999998</c:v>
                </c:pt>
                <c:pt idx="378">
                  <c:v>2.8393979490000003</c:v>
                </c:pt>
                <c:pt idx="379">
                  <c:v>2.8474541019999999</c:v>
                </c:pt>
                <c:pt idx="380">
                  <c:v>2.8229460450000001</c:v>
                </c:pt>
                <c:pt idx="381">
                  <c:v>2.8424829100000002</c:v>
                </c:pt>
                <c:pt idx="382">
                  <c:v>2.808715088</c:v>
                </c:pt>
                <c:pt idx="383">
                  <c:v>2.8003190920000001</c:v>
                </c:pt>
                <c:pt idx="384">
                  <c:v>2.7622028810000003</c:v>
                </c:pt>
                <c:pt idx="385">
                  <c:v>2.7403110350000004</c:v>
                </c:pt>
                <c:pt idx="386">
                  <c:v>2.7417250979999999</c:v>
                </c:pt>
                <c:pt idx="387">
                  <c:v>2.7311699219999999</c:v>
                </c:pt>
                <c:pt idx="388">
                  <c:v>2.7476430660000002</c:v>
                </c:pt>
                <c:pt idx="389">
                  <c:v>2.7440290530000002</c:v>
                </c:pt>
                <c:pt idx="390">
                  <c:v>2.7411489259999997</c:v>
                </c:pt>
                <c:pt idx="391">
                  <c:v>2.7408688959999998</c:v>
                </c:pt>
                <c:pt idx="392">
                  <c:v>2.740486084</c:v>
                </c:pt>
                <c:pt idx="393">
                  <c:v>2.7243898930000001</c:v>
                </c:pt>
                <c:pt idx="394">
                  <c:v>2.738960938</c:v>
                </c:pt>
                <c:pt idx="395">
                  <c:v>2.7221918949999999</c:v>
                </c:pt>
                <c:pt idx="396">
                  <c:v>2.7111840820000004</c:v>
                </c:pt>
                <c:pt idx="397">
                  <c:v>2.730899902</c:v>
                </c:pt>
                <c:pt idx="398">
                  <c:v>2.7011210939999999</c:v>
                </c:pt>
                <c:pt idx="399">
                  <c:v>2.6886230470000001</c:v>
                </c:pt>
                <c:pt idx="400">
                  <c:v>2.655718018</c:v>
                </c:pt>
                <c:pt idx="401">
                  <c:v>2.6399880370000002</c:v>
                </c:pt>
                <c:pt idx="402">
                  <c:v>2.6166699220000003</c:v>
                </c:pt>
                <c:pt idx="403">
                  <c:v>2.626547119</c:v>
                </c:pt>
                <c:pt idx="404">
                  <c:v>2.626710938</c:v>
                </c:pt>
                <c:pt idx="405">
                  <c:v>2.6219719239999999</c:v>
                </c:pt>
                <c:pt idx="406">
                  <c:v>2.6178029789999999</c:v>
                </c:pt>
                <c:pt idx="407">
                  <c:v>2.633957031</c:v>
                </c:pt>
                <c:pt idx="408">
                  <c:v>2.6589851069999999</c:v>
                </c:pt>
                <c:pt idx="409">
                  <c:v>2.6535129390000001</c:v>
                </c:pt>
                <c:pt idx="410">
                  <c:v>2.6485019529999998</c:v>
                </c:pt>
                <c:pt idx="411">
                  <c:v>2.6447709960000001</c:v>
                </c:pt>
                <c:pt idx="412">
                  <c:v>2.6499008789999996</c:v>
                </c:pt>
                <c:pt idx="413">
                  <c:v>2.6437429200000002</c:v>
                </c:pt>
                <c:pt idx="414">
                  <c:v>2.6421140140000001</c:v>
                </c:pt>
                <c:pt idx="415">
                  <c:v>2.6266950680000001</c:v>
                </c:pt>
                <c:pt idx="416">
                  <c:v>2.6435710450000003</c:v>
                </c:pt>
                <c:pt idx="417">
                  <c:v>2.6476879879999999</c:v>
                </c:pt>
                <c:pt idx="418">
                  <c:v>2.6537009280000001</c:v>
                </c:pt>
                <c:pt idx="419">
                  <c:v>2.6538149410000003</c:v>
                </c:pt>
                <c:pt idx="420">
                  <c:v>2.6770778810000002</c:v>
                </c:pt>
                <c:pt idx="421">
                  <c:v>2.6883798830000001</c:v>
                </c:pt>
                <c:pt idx="422">
                  <c:v>2.6782099609999999</c:v>
                </c:pt>
                <c:pt idx="423">
                  <c:v>2.6801789549999997</c:v>
                </c:pt>
                <c:pt idx="424">
                  <c:v>2.6746550290000002</c:v>
                </c:pt>
                <c:pt idx="425">
                  <c:v>2.676683105</c:v>
                </c:pt>
                <c:pt idx="426">
                  <c:v>2.679913086</c:v>
                </c:pt>
                <c:pt idx="427">
                  <c:v>2.6855610350000001</c:v>
                </c:pt>
                <c:pt idx="428">
                  <c:v>2.6659030760000002</c:v>
                </c:pt>
                <c:pt idx="429">
                  <c:v>2.6906831050000002</c:v>
                </c:pt>
                <c:pt idx="430">
                  <c:v>2.7131621089999998</c:v>
                </c:pt>
                <c:pt idx="431">
                  <c:v>2.729239014</c:v>
                </c:pt>
                <c:pt idx="432">
                  <c:v>2.713219971</c:v>
                </c:pt>
                <c:pt idx="433">
                  <c:v>2.7341640619999996</c:v>
                </c:pt>
                <c:pt idx="434">
                  <c:v>2.738256104</c:v>
                </c:pt>
                <c:pt idx="435">
                  <c:v>2.7207241210000004</c:v>
                </c:pt>
                <c:pt idx="436">
                  <c:v>2.7052749020000002</c:v>
                </c:pt>
                <c:pt idx="437">
                  <c:v>2.686513916</c:v>
                </c:pt>
                <c:pt idx="438">
                  <c:v>2.6831940920000004</c:v>
                </c:pt>
                <c:pt idx="439">
                  <c:v>2.677258057</c:v>
                </c:pt>
                <c:pt idx="440">
                  <c:v>2.6510830080000001</c:v>
                </c:pt>
                <c:pt idx="441">
                  <c:v>2.6349838869999997</c:v>
                </c:pt>
                <c:pt idx="442">
                  <c:v>2.648446045</c:v>
                </c:pt>
                <c:pt idx="443">
                  <c:v>2.655349121</c:v>
                </c:pt>
                <c:pt idx="444">
                  <c:v>2.6804130860000002</c:v>
                </c:pt>
                <c:pt idx="445">
                  <c:v>2.6699040530000002</c:v>
                </c:pt>
                <c:pt idx="446">
                  <c:v>2.6591831049999999</c:v>
                </c:pt>
                <c:pt idx="447">
                  <c:v>2.6977060550000003</c:v>
                </c:pt>
                <c:pt idx="448">
                  <c:v>2.7241369629999999</c:v>
                </c:pt>
                <c:pt idx="449">
                  <c:v>2.7346389159999998</c:v>
                </c:pt>
                <c:pt idx="450">
                  <c:v>2.7099951170000001</c:v>
                </c:pt>
                <c:pt idx="451">
                  <c:v>2.7447770999999999</c:v>
                </c:pt>
                <c:pt idx="452">
                  <c:v>2.738740967</c:v>
                </c:pt>
                <c:pt idx="453">
                  <c:v>2.7147099610000001</c:v>
                </c:pt>
                <c:pt idx="454">
                  <c:v>2.7145749509999999</c:v>
                </c:pt>
                <c:pt idx="455">
                  <c:v>2.7201599120000002</c:v>
                </c:pt>
                <c:pt idx="456">
                  <c:v>2.700677979</c:v>
                </c:pt>
                <c:pt idx="457">
                  <c:v>2.7180869140000001</c:v>
                </c:pt>
                <c:pt idx="458">
                  <c:v>2.7032270509999998</c:v>
                </c:pt>
                <c:pt idx="459">
                  <c:v>2.7068530270000002</c:v>
                </c:pt>
                <c:pt idx="460">
                  <c:v>2.725407959</c:v>
                </c:pt>
                <c:pt idx="461">
                  <c:v>2.7334099119999999</c:v>
                </c:pt>
                <c:pt idx="462">
                  <c:v>2.733443115</c:v>
                </c:pt>
                <c:pt idx="463">
                  <c:v>2.7192370609999998</c:v>
                </c:pt>
                <c:pt idx="464">
                  <c:v>2.714936035</c:v>
                </c:pt>
                <c:pt idx="465">
                  <c:v>2.7092648929999998</c:v>
                </c:pt>
                <c:pt idx="466">
                  <c:v>2.7089860840000002</c:v>
                </c:pt>
                <c:pt idx="467">
                  <c:v>2.6982561039999999</c:v>
                </c:pt>
                <c:pt idx="468">
                  <c:v>2.731106934</c:v>
                </c:pt>
                <c:pt idx="469">
                  <c:v>2.7387990719999999</c:v>
                </c:pt>
                <c:pt idx="470">
                  <c:v>2.7654999999999998</c:v>
                </c:pt>
                <c:pt idx="471">
                  <c:v>2.7516430660000002</c:v>
                </c:pt>
                <c:pt idx="472">
                  <c:v>2.766376953</c:v>
                </c:pt>
                <c:pt idx="473">
                  <c:v>2.8064389649999999</c:v>
                </c:pt>
                <c:pt idx="474">
                  <c:v>2.8072780760000002</c:v>
                </c:pt>
                <c:pt idx="475">
                  <c:v>2.7808159179999996</c:v>
                </c:pt>
                <c:pt idx="476">
                  <c:v>2.7654980469999999</c:v>
                </c:pt>
                <c:pt idx="477">
                  <c:v>2.7578100590000001</c:v>
                </c:pt>
                <c:pt idx="478">
                  <c:v>2.754591064</c:v>
                </c:pt>
                <c:pt idx="479">
                  <c:v>2.7562690429999996</c:v>
                </c:pt>
                <c:pt idx="480">
                  <c:v>2.7424880370000002</c:v>
                </c:pt>
                <c:pt idx="481">
                  <c:v>2.7419489749999997</c:v>
                </c:pt>
                <c:pt idx="482">
                  <c:v>2.7340029299999999</c:v>
                </c:pt>
                <c:pt idx="483">
                  <c:v>2.7585148930000001</c:v>
                </c:pt>
                <c:pt idx="484">
                  <c:v>2.7423449710000001</c:v>
                </c:pt>
                <c:pt idx="485">
                  <c:v>2.731352051</c:v>
                </c:pt>
                <c:pt idx="486">
                  <c:v>2.7535190429999998</c:v>
                </c:pt>
                <c:pt idx="487">
                  <c:v>2.7407900390000002</c:v>
                </c:pt>
                <c:pt idx="488">
                  <c:v>2.722945068</c:v>
                </c:pt>
                <c:pt idx="489">
                  <c:v>2.711166016</c:v>
                </c:pt>
                <c:pt idx="490">
                  <c:v>2.7137119140000001</c:v>
                </c:pt>
                <c:pt idx="491">
                  <c:v>2.7015739749999996</c:v>
                </c:pt>
                <c:pt idx="492">
                  <c:v>2.716283936</c:v>
                </c:pt>
                <c:pt idx="493">
                  <c:v>2.6980019529999999</c:v>
                </c:pt>
                <c:pt idx="494">
                  <c:v>2.6972329100000003</c:v>
                </c:pt>
                <c:pt idx="495">
                  <c:v>2.6877399899999999</c:v>
                </c:pt>
                <c:pt idx="496">
                  <c:v>2.6683139649999998</c:v>
                </c:pt>
                <c:pt idx="497">
                  <c:v>2.6597971189999998</c:v>
                </c:pt>
                <c:pt idx="498">
                  <c:v>2.6458068849999998</c:v>
                </c:pt>
                <c:pt idx="499">
                  <c:v>2.6620139159999998</c:v>
                </c:pt>
                <c:pt idx="500">
                  <c:v>2.6775791020000002</c:v>
                </c:pt>
                <c:pt idx="501">
                  <c:v>2.6936730959999999</c:v>
                </c:pt>
                <c:pt idx="502">
                  <c:v>2.6850700679999999</c:v>
                </c:pt>
                <c:pt idx="503">
                  <c:v>2.6740649410000001</c:v>
                </c:pt>
                <c:pt idx="504">
                  <c:v>2.6687351069999998</c:v>
                </c:pt>
                <c:pt idx="505">
                  <c:v>2.6473989259999997</c:v>
                </c:pt>
                <c:pt idx="506">
                  <c:v>2.6479770509999998</c:v>
                </c:pt>
                <c:pt idx="507">
                  <c:v>2.6317949220000001</c:v>
                </c:pt>
                <c:pt idx="508">
                  <c:v>2.6331440429999997</c:v>
                </c:pt>
                <c:pt idx="509">
                  <c:v>2.6148020019999998</c:v>
                </c:pt>
                <c:pt idx="510">
                  <c:v>2.6009829100000004</c:v>
                </c:pt>
                <c:pt idx="511">
                  <c:v>2.5983081050000001</c:v>
                </c:pt>
                <c:pt idx="512">
                  <c:v>2.609356934</c:v>
                </c:pt>
                <c:pt idx="513">
                  <c:v>2.6170581049999999</c:v>
                </c:pt>
                <c:pt idx="514">
                  <c:v>2.613938965</c:v>
                </c:pt>
                <c:pt idx="515">
                  <c:v>2.6093920899999996</c:v>
                </c:pt>
                <c:pt idx="516">
                  <c:v>2.588773926</c:v>
                </c:pt>
                <c:pt idx="517">
                  <c:v>2.5902128910000002</c:v>
                </c:pt>
                <c:pt idx="518">
                  <c:v>2.5816079100000002</c:v>
                </c:pt>
                <c:pt idx="519">
                  <c:v>2.587616943</c:v>
                </c:pt>
                <c:pt idx="520">
                  <c:v>2.5943540039999999</c:v>
                </c:pt>
                <c:pt idx="521">
                  <c:v>2.6329299320000001</c:v>
                </c:pt>
                <c:pt idx="522">
                  <c:v>2.633573975</c:v>
                </c:pt>
                <c:pt idx="523">
                  <c:v>2.6807399900000002</c:v>
                </c:pt>
                <c:pt idx="524">
                  <c:v>2.6637770999999999</c:v>
                </c:pt>
                <c:pt idx="525">
                  <c:v>2.6828259280000002</c:v>
                </c:pt>
                <c:pt idx="526">
                  <c:v>2.6646569819999999</c:v>
                </c:pt>
                <c:pt idx="527">
                  <c:v>2.6836708979999999</c:v>
                </c:pt>
                <c:pt idx="528">
                  <c:v>2.6723640140000002</c:v>
                </c:pt>
                <c:pt idx="529">
                  <c:v>2.6819650880000001</c:v>
                </c:pt>
                <c:pt idx="530">
                  <c:v>2.6778540039999998</c:v>
                </c:pt>
                <c:pt idx="531">
                  <c:v>2.69436499</c:v>
                </c:pt>
                <c:pt idx="532">
                  <c:v>2.6969509280000001</c:v>
                </c:pt>
                <c:pt idx="533">
                  <c:v>2.6977119140000001</c:v>
                </c:pt>
                <c:pt idx="534">
                  <c:v>2.7069130860000001</c:v>
                </c:pt>
                <c:pt idx="535">
                  <c:v>2.7257390140000002</c:v>
                </c:pt>
                <c:pt idx="536">
                  <c:v>2.7064541020000004</c:v>
                </c:pt>
                <c:pt idx="537">
                  <c:v>2.6862309570000003</c:v>
                </c:pt>
                <c:pt idx="538">
                  <c:v>2.7002141109999998</c:v>
                </c:pt>
                <c:pt idx="539">
                  <c:v>2.6820690920000003</c:v>
                </c:pt>
                <c:pt idx="540">
                  <c:v>2.6566599120000003</c:v>
                </c:pt>
                <c:pt idx="541">
                  <c:v>2.6486169429999999</c:v>
                </c:pt>
                <c:pt idx="542">
                  <c:v>2.6390581050000002</c:v>
                </c:pt>
                <c:pt idx="543">
                  <c:v>2.6304079590000002</c:v>
                </c:pt>
                <c:pt idx="544">
                  <c:v>2.6276999509999999</c:v>
                </c:pt>
                <c:pt idx="545">
                  <c:v>2.6190991210000001</c:v>
                </c:pt>
                <c:pt idx="546">
                  <c:v>2.6062141109999999</c:v>
                </c:pt>
                <c:pt idx="547">
                  <c:v>2.628212891</c:v>
                </c:pt>
                <c:pt idx="548">
                  <c:v>2.6108200679999998</c:v>
                </c:pt>
                <c:pt idx="549">
                  <c:v>2.5881059570000002</c:v>
                </c:pt>
                <c:pt idx="550">
                  <c:v>2.5731740719999996</c:v>
                </c:pt>
                <c:pt idx="551">
                  <c:v>2.589945068</c:v>
                </c:pt>
                <c:pt idx="552">
                  <c:v>2.583329102</c:v>
                </c:pt>
                <c:pt idx="553">
                  <c:v>2.5922150880000001</c:v>
                </c:pt>
                <c:pt idx="554">
                  <c:v>2.5815219730000001</c:v>
                </c:pt>
                <c:pt idx="555">
                  <c:v>2.5749951169999998</c:v>
                </c:pt>
                <c:pt idx="556">
                  <c:v>2.5645280760000002</c:v>
                </c:pt>
                <c:pt idx="557">
                  <c:v>2.5517429200000001</c:v>
                </c:pt>
                <c:pt idx="558">
                  <c:v>2.5607089839999997</c:v>
                </c:pt>
                <c:pt idx="559">
                  <c:v>2.5629689939999998</c:v>
                </c:pt>
                <c:pt idx="560">
                  <c:v>2.573187012</c:v>
                </c:pt>
                <c:pt idx="561">
                  <c:v>2.5678120120000001</c:v>
                </c:pt>
                <c:pt idx="562">
                  <c:v>2.5546850590000001</c:v>
                </c:pt>
                <c:pt idx="563">
                  <c:v>2.5490759280000002</c:v>
                </c:pt>
                <c:pt idx="564">
                  <c:v>2.580396973</c:v>
                </c:pt>
                <c:pt idx="565">
                  <c:v>2.5779440920000001</c:v>
                </c:pt>
                <c:pt idx="566">
                  <c:v>2.5851740719999996</c:v>
                </c:pt>
                <c:pt idx="567">
                  <c:v>2.581948975</c:v>
                </c:pt>
                <c:pt idx="568">
                  <c:v>2.5860830080000001</c:v>
                </c:pt>
                <c:pt idx="569">
                  <c:v>2.589531982</c:v>
                </c:pt>
                <c:pt idx="570">
                  <c:v>2.572829102</c:v>
                </c:pt>
                <c:pt idx="571">
                  <c:v>2.583230957</c:v>
                </c:pt>
                <c:pt idx="572">
                  <c:v>2.5759790039999997</c:v>
                </c:pt>
                <c:pt idx="573">
                  <c:v>2.611093018</c:v>
                </c:pt>
                <c:pt idx="574">
                  <c:v>2.6287019040000001</c:v>
                </c:pt>
                <c:pt idx="575">
                  <c:v>2.641920898</c:v>
                </c:pt>
                <c:pt idx="576">
                  <c:v>2.6452700199999999</c:v>
                </c:pt>
                <c:pt idx="577">
                  <c:v>2.676815918</c:v>
                </c:pt>
                <c:pt idx="578">
                  <c:v>2.6788120119999999</c:v>
                </c:pt>
                <c:pt idx="579">
                  <c:v>2.6829189449999999</c:v>
                </c:pt>
                <c:pt idx="580">
                  <c:v>2.6627958979999997</c:v>
                </c:pt>
                <c:pt idx="581">
                  <c:v>2.7122600100000001</c:v>
                </c:pt>
                <c:pt idx="582">
                  <c:v>2.7041918950000001</c:v>
                </c:pt>
                <c:pt idx="583">
                  <c:v>2.7052119139999999</c:v>
                </c:pt>
                <c:pt idx="584">
                  <c:v>2.7068520509999998</c:v>
                </c:pt>
                <c:pt idx="585">
                  <c:v>2.7005959469999996</c:v>
                </c:pt>
                <c:pt idx="586">
                  <c:v>2.714581055</c:v>
                </c:pt>
                <c:pt idx="587">
                  <c:v>2.7188549800000001</c:v>
                </c:pt>
                <c:pt idx="588">
                  <c:v>2.6947858890000003</c:v>
                </c:pt>
                <c:pt idx="589">
                  <c:v>2.675343018</c:v>
                </c:pt>
                <c:pt idx="590">
                  <c:v>2.7098168949999999</c:v>
                </c:pt>
                <c:pt idx="591">
                  <c:v>2.7023310550000001</c:v>
                </c:pt>
                <c:pt idx="592">
                  <c:v>2.678156006</c:v>
                </c:pt>
                <c:pt idx="593">
                  <c:v>2.663106934</c:v>
                </c:pt>
                <c:pt idx="594">
                  <c:v>2.668816895</c:v>
                </c:pt>
                <c:pt idx="595">
                  <c:v>2.6719470209999998</c:v>
                </c:pt>
                <c:pt idx="596">
                  <c:v>2.668053955</c:v>
                </c:pt>
                <c:pt idx="597">
                  <c:v>2.6668229980000002</c:v>
                </c:pt>
                <c:pt idx="598">
                  <c:v>2.6136621089999998</c:v>
                </c:pt>
                <c:pt idx="599">
                  <c:v>2.6660349120000002</c:v>
                </c:pt>
                <c:pt idx="600">
                  <c:v>2.6857570799999997</c:v>
                </c:pt>
                <c:pt idx="601">
                  <c:v>2.6942080079999999</c:v>
                </c:pt>
                <c:pt idx="602">
                  <c:v>2.6582648930000001</c:v>
                </c:pt>
                <c:pt idx="603">
                  <c:v>2.658945068</c:v>
                </c:pt>
                <c:pt idx="604">
                  <c:v>2.6389318849999999</c:v>
                </c:pt>
                <c:pt idx="605">
                  <c:v>2.6437429200000002</c:v>
                </c:pt>
                <c:pt idx="606">
                  <c:v>2.637256104</c:v>
                </c:pt>
                <c:pt idx="607">
                  <c:v>2.6218559570000002</c:v>
                </c:pt>
                <c:pt idx="608">
                  <c:v>2.6195100099999999</c:v>
                </c:pt>
                <c:pt idx="609">
                  <c:v>2.611875977</c:v>
                </c:pt>
                <c:pt idx="610">
                  <c:v>2.6214880370000002</c:v>
                </c:pt>
                <c:pt idx="611">
                  <c:v>2.6311970209999997</c:v>
                </c:pt>
                <c:pt idx="612">
                  <c:v>2.62275708</c:v>
                </c:pt>
                <c:pt idx="613">
                  <c:v>2.5988601070000001</c:v>
                </c:pt>
                <c:pt idx="614">
                  <c:v>2.5969809570000004</c:v>
                </c:pt>
                <c:pt idx="615">
                  <c:v>2.5890629880000002</c:v>
                </c:pt>
                <c:pt idx="616">
                  <c:v>2.61413501</c:v>
                </c:pt>
                <c:pt idx="617">
                  <c:v>2.612823975</c:v>
                </c:pt>
                <c:pt idx="618">
                  <c:v>2.6153269040000002</c:v>
                </c:pt>
                <c:pt idx="619">
                  <c:v>2.6030800780000001</c:v>
                </c:pt>
                <c:pt idx="620">
                  <c:v>2.583459961</c:v>
                </c:pt>
                <c:pt idx="621">
                  <c:v>2.5845380860000002</c:v>
                </c:pt>
                <c:pt idx="622">
                  <c:v>2.5643701169999997</c:v>
                </c:pt>
                <c:pt idx="623">
                  <c:v>2.5941970209999998</c:v>
                </c:pt>
                <c:pt idx="624">
                  <c:v>2.5957260740000003</c:v>
                </c:pt>
                <c:pt idx="625">
                  <c:v>2.622878906</c:v>
                </c:pt>
                <c:pt idx="626">
                  <c:v>2.6317170409999999</c:v>
                </c:pt>
                <c:pt idx="627">
                  <c:v>2.6289379880000001</c:v>
                </c:pt>
                <c:pt idx="628">
                  <c:v>2.6252858890000002</c:v>
                </c:pt>
                <c:pt idx="629">
                  <c:v>2.6520839839999999</c:v>
                </c:pt>
                <c:pt idx="630">
                  <c:v>2.6467639159999998</c:v>
                </c:pt>
                <c:pt idx="631">
                  <c:v>2.6625539549999999</c:v>
                </c:pt>
                <c:pt idx="632">
                  <c:v>2.656666016</c:v>
                </c:pt>
                <c:pt idx="633">
                  <c:v>2.6807141109999999</c:v>
                </c:pt>
                <c:pt idx="634">
                  <c:v>2.693180908</c:v>
                </c:pt>
                <c:pt idx="635">
                  <c:v>2.6967729490000001</c:v>
                </c:pt>
                <c:pt idx="636">
                  <c:v>2.6972050780000001</c:v>
                </c:pt>
                <c:pt idx="637">
                  <c:v>2.7019860840000001</c:v>
                </c:pt>
                <c:pt idx="638">
                  <c:v>2.7172958979999997</c:v>
                </c:pt>
                <c:pt idx="639">
                  <c:v>2.7057758789999999</c:v>
                </c:pt>
                <c:pt idx="640">
                  <c:v>2.6678701170000001</c:v>
                </c:pt>
                <c:pt idx="641">
                  <c:v>2.6375800780000001</c:v>
                </c:pt>
                <c:pt idx="642">
                  <c:v>2.6467438959999998</c:v>
                </c:pt>
                <c:pt idx="643">
                  <c:v>2.6451999509999999</c:v>
                </c:pt>
                <c:pt idx="644">
                  <c:v>2.6130119629999999</c:v>
                </c:pt>
                <c:pt idx="645">
                  <c:v>2.603066895</c:v>
                </c:pt>
                <c:pt idx="646">
                  <c:v>2.576572021</c:v>
                </c:pt>
                <c:pt idx="647">
                  <c:v>2.579063965</c:v>
                </c:pt>
                <c:pt idx="648">
                  <c:v>2.5476979980000003</c:v>
                </c:pt>
                <c:pt idx="649">
                  <c:v>2.5704270019999997</c:v>
                </c:pt>
                <c:pt idx="650">
                  <c:v>2.5694609380000002</c:v>
                </c:pt>
                <c:pt idx="651">
                  <c:v>2.5637600099999998</c:v>
                </c:pt>
                <c:pt idx="652">
                  <c:v>2.5651210940000002</c:v>
                </c:pt>
                <c:pt idx="653">
                  <c:v>2.5770590820000003</c:v>
                </c:pt>
                <c:pt idx="654">
                  <c:v>2.5687561040000002</c:v>
                </c:pt>
                <c:pt idx="655">
                  <c:v>2.5789331049999999</c:v>
                </c:pt>
                <c:pt idx="656">
                  <c:v>2.57086792</c:v>
                </c:pt>
                <c:pt idx="657">
                  <c:v>2.5717199709999998</c:v>
                </c:pt>
                <c:pt idx="658">
                  <c:v>2.5740749510000001</c:v>
                </c:pt>
                <c:pt idx="659">
                  <c:v>2.5740019529999998</c:v>
                </c:pt>
                <c:pt idx="660">
                  <c:v>2.5622128910000002</c:v>
                </c:pt>
                <c:pt idx="661">
                  <c:v>2.5512629390000003</c:v>
                </c:pt>
                <c:pt idx="662">
                  <c:v>2.555221924</c:v>
                </c:pt>
                <c:pt idx="663">
                  <c:v>2.5392280270000001</c:v>
                </c:pt>
                <c:pt idx="664">
                  <c:v>2.5515568850000001</c:v>
                </c:pt>
                <c:pt idx="665">
                  <c:v>2.533177979</c:v>
                </c:pt>
                <c:pt idx="666">
                  <c:v>2.538470947</c:v>
                </c:pt>
                <c:pt idx="667">
                  <c:v>2.5350458979999999</c:v>
                </c:pt>
                <c:pt idx="668">
                  <c:v>2.5552041020000003</c:v>
                </c:pt>
                <c:pt idx="669">
                  <c:v>2.5657790530000004</c:v>
                </c:pt>
                <c:pt idx="670">
                  <c:v>2.573563965</c:v>
                </c:pt>
                <c:pt idx="671">
                  <c:v>2.5658310550000003</c:v>
                </c:pt>
                <c:pt idx="672">
                  <c:v>2.5644990229999998</c:v>
                </c:pt>
                <c:pt idx="673">
                  <c:v>2.5698300779999999</c:v>
                </c:pt>
                <c:pt idx="674">
                  <c:v>2.5686489259999998</c:v>
                </c:pt>
                <c:pt idx="675">
                  <c:v>2.583420898</c:v>
                </c:pt>
                <c:pt idx="676">
                  <c:v>2.5840539549999999</c:v>
                </c:pt>
                <c:pt idx="677">
                  <c:v>2.585177979</c:v>
                </c:pt>
                <c:pt idx="678">
                  <c:v>2.5913439939999998</c:v>
                </c:pt>
                <c:pt idx="679">
                  <c:v>2.606547119</c:v>
                </c:pt>
                <c:pt idx="680">
                  <c:v>2.6237070309999999</c:v>
                </c:pt>
                <c:pt idx="681">
                  <c:v>2.638383057</c:v>
                </c:pt>
                <c:pt idx="682">
                  <c:v>2.6460539549999997</c:v>
                </c:pt>
                <c:pt idx="683">
                  <c:v>2.6531440429999997</c:v>
                </c:pt>
                <c:pt idx="684">
                  <c:v>2.6662460939999999</c:v>
                </c:pt>
                <c:pt idx="685">
                  <c:v>2.6600910640000004</c:v>
                </c:pt>
                <c:pt idx="686">
                  <c:v>2.6574399410000002</c:v>
                </c:pt>
                <c:pt idx="687">
                  <c:v>2.6583020020000001</c:v>
                </c:pt>
                <c:pt idx="688">
                  <c:v>2.6796240229999997</c:v>
                </c:pt>
                <c:pt idx="689">
                  <c:v>2.6940129390000003</c:v>
                </c:pt>
                <c:pt idx="690">
                  <c:v>2.7067729490000003</c:v>
                </c:pt>
                <c:pt idx="691">
                  <c:v>2.6961040039999999</c:v>
                </c:pt>
                <c:pt idx="692">
                  <c:v>2.697436035</c:v>
                </c:pt>
                <c:pt idx="693">
                  <c:v>2.694975098</c:v>
                </c:pt>
                <c:pt idx="694">
                  <c:v>2.6784221189999999</c:v>
                </c:pt>
                <c:pt idx="695">
                  <c:v>2.6784660640000002</c:v>
                </c:pt>
                <c:pt idx="696">
                  <c:v>2.6528898930000002</c:v>
                </c:pt>
                <c:pt idx="697">
                  <c:v>2.6468229980000002</c:v>
                </c:pt>
                <c:pt idx="698">
                  <c:v>2.645612061</c:v>
                </c:pt>
                <c:pt idx="699">
                  <c:v>2.6392070309999998</c:v>
                </c:pt>
                <c:pt idx="700">
                  <c:v>2.6227958979999997</c:v>
                </c:pt>
                <c:pt idx="701">
                  <c:v>2.6348200679999998</c:v>
                </c:pt>
                <c:pt idx="702">
                  <c:v>2.634895996</c:v>
                </c:pt>
                <c:pt idx="703">
                  <c:v>2.637</c:v>
                </c:pt>
                <c:pt idx="704">
                  <c:v>2.6399140619999999</c:v>
                </c:pt>
                <c:pt idx="705">
                  <c:v>2.6343400880000001</c:v>
                </c:pt>
                <c:pt idx="706">
                  <c:v>2.6211040039999998</c:v>
                </c:pt>
                <c:pt idx="707">
                  <c:v>2.6328989259999998</c:v>
                </c:pt>
                <c:pt idx="708">
                  <c:v>2.6493420409999997</c:v>
                </c:pt>
                <c:pt idx="709">
                  <c:v>2.6423669429999999</c:v>
                </c:pt>
                <c:pt idx="710">
                  <c:v>2.6339741210000001</c:v>
                </c:pt>
                <c:pt idx="711">
                  <c:v>2.6362810060000004</c:v>
                </c:pt>
                <c:pt idx="712">
                  <c:v>2.6258979490000001</c:v>
                </c:pt>
                <c:pt idx="713">
                  <c:v>2.5726689449999998</c:v>
                </c:pt>
                <c:pt idx="714">
                  <c:v>2.6387141109999996</c:v>
                </c:pt>
                <c:pt idx="715">
                  <c:v>2.6763181149999999</c:v>
                </c:pt>
                <c:pt idx="716">
                  <c:v>2.7007060549999999</c:v>
                </c:pt>
                <c:pt idx="717">
                  <c:v>2.6910090329999998</c:v>
                </c:pt>
                <c:pt idx="718">
                  <c:v>2.6869108890000004</c:v>
                </c:pt>
                <c:pt idx="719">
                  <c:v>2.7039741210000003</c:v>
                </c:pt>
                <c:pt idx="720">
                  <c:v>2.7119289549999999</c:v>
                </c:pt>
                <c:pt idx="721">
                  <c:v>2.7463789059999999</c:v>
                </c:pt>
                <c:pt idx="722">
                  <c:v>2.7306799320000001</c:v>
                </c:pt>
                <c:pt idx="723">
                  <c:v>2.752500977</c:v>
                </c:pt>
                <c:pt idx="724">
                  <c:v>2.7429208979999999</c:v>
                </c:pt>
                <c:pt idx="725">
                  <c:v>2.7544560549999999</c:v>
                </c:pt>
                <c:pt idx="726">
                  <c:v>2.7304299319999998</c:v>
                </c:pt>
                <c:pt idx="727">
                  <c:v>2.730701904</c:v>
                </c:pt>
                <c:pt idx="728">
                  <c:v>2.7137600100000001</c:v>
                </c:pt>
                <c:pt idx="729">
                  <c:v>2.7496020509999997</c:v>
                </c:pt>
                <c:pt idx="730">
                  <c:v>2.7473579100000003</c:v>
                </c:pt>
                <c:pt idx="731">
                  <c:v>2.7389230960000002</c:v>
                </c:pt>
                <c:pt idx="732">
                  <c:v>2.7351520999999996</c:v>
                </c:pt>
                <c:pt idx="733">
                  <c:v>2.7427670899999996</c:v>
                </c:pt>
                <c:pt idx="734">
                  <c:v>2.7532829590000003</c:v>
                </c:pt>
                <c:pt idx="735">
                  <c:v>2.7546779790000002</c:v>
                </c:pt>
                <c:pt idx="736">
                  <c:v>2.7541999509999999</c:v>
                </c:pt>
                <c:pt idx="737">
                  <c:v>2.759295898</c:v>
                </c:pt>
                <c:pt idx="738">
                  <c:v>2.7536931149999999</c:v>
                </c:pt>
                <c:pt idx="739">
                  <c:v>2.7436169430000001</c:v>
                </c:pt>
                <c:pt idx="740">
                  <c:v>2.7643479000000002</c:v>
                </c:pt>
                <c:pt idx="741">
                  <c:v>2.7682780760000001</c:v>
                </c:pt>
                <c:pt idx="742">
                  <c:v>2.8032849120000001</c:v>
                </c:pt>
                <c:pt idx="743">
                  <c:v>2.8055019529999998</c:v>
                </c:pt>
                <c:pt idx="744">
                  <c:v>2.8167680660000003</c:v>
                </c:pt>
                <c:pt idx="745">
                  <c:v>2.7942709960000003</c:v>
                </c:pt>
                <c:pt idx="746">
                  <c:v>2.8042619630000001</c:v>
                </c:pt>
                <c:pt idx="747">
                  <c:v>2.8422360840000001</c:v>
                </c:pt>
                <c:pt idx="748">
                  <c:v>2.8175668950000001</c:v>
                </c:pt>
                <c:pt idx="749">
                  <c:v>2.820480957</c:v>
                </c:pt>
                <c:pt idx="750">
                  <c:v>2.8046030270000002</c:v>
                </c:pt>
                <c:pt idx="751">
                  <c:v>2.8087590329999998</c:v>
                </c:pt>
                <c:pt idx="752">
                  <c:v>2.8067958979999998</c:v>
                </c:pt>
                <c:pt idx="753">
                  <c:v>2.813486084</c:v>
                </c:pt>
                <c:pt idx="754">
                  <c:v>2.788481934</c:v>
                </c:pt>
                <c:pt idx="755">
                  <c:v>2.80525293</c:v>
                </c:pt>
                <c:pt idx="756">
                  <c:v>2.810812012</c:v>
                </c:pt>
                <c:pt idx="757">
                  <c:v>2.8110959469999997</c:v>
                </c:pt>
                <c:pt idx="758">
                  <c:v>2.8095349120000002</c:v>
                </c:pt>
                <c:pt idx="759">
                  <c:v>2.8201289059999999</c:v>
                </c:pt>
                <c:pt idx="760">
                  <c:v>2.8448229980000002</c:v>
                </c:pt>
                <c:pt idx="761">
                  <c:v>2.8343339839999997</c:v>
                </c:pt>
                <c:pt idx="762">
                  <c:v>2.8401889649999998</c:v>
                </c:pt>
                <c:pt idx="763">
                  <c:v>2.8366450199999997</c:v>
                </c:pt>
                <c:pt idx="764">
                  <c:v>2.8321359859999999</c:v>
                </c:pt>
                <c:pt idx="765">
                  <c:v>2.8268339839999999</c:v>
                </c:pt>
                <c:pt idx="766">
                  <c:v>2.8076779790000002</c:v>
                </c:pt>
                <c:pt idx="767">
                  <c:v>2.8051569820000002</c:v>
                </c:pt>
                <c:pt idx="768">
                  <c:v>2.8231059570000001</c:v>
                </c:pt>
                <c:pt idx="769">
                  <c:v>2.8367419429999998</c:v>
                </c:pt>
                <c:pt idx="770">
                  <c:v>2.8190471189999999</c:v>
                </c:pt>
                <c:pt idx="771">
                  <c:v>2.8250180660000002</c:v>
                </c:pt>
                <c:pt idx="772">
                  <c:v>2.8134121089999997</c:v>
                </c:pt>
                <c:pt idx="773">
                  <c:v>2.8473100589999998</c:v>
                </c:pt>
                <c:pt idx="774">
                  <c:v>2.8466621089999999</c:v>
                </c:pt>
                <c:pt idx="775">
                  <c:v>2.8565170899999996</c:v>
                </c:pt>
                <c:pt idx="776">
                  <c:v>2.8507780760000001</c:v>
                </c:pt>
                <c:pt idx="777">
                  <c:v>2.8833120119999998</c:v>
                </c:pt>
                <c:pt idx="778">
                  <c:v>2.859599121</c:v>
                </c:pt>
                <c:pt idx="779">
                  <c:v>2.878003906</c:v>
                </c:pt>
                <c:pt idx="780">
                  <c:v>2.8843859859999998</c:v>
                </c:pt>
                <c:pt idx="781">
                  <c:v>2.9192919919999998</c:v>
                </c:pt>
                <c:pt idx="782">
                  <c:v>2.9702561040000002</c:v>
                </c:pt>
                <c:pt idx="783">
                  <c:v>2.9884980470000002</c:v>
                </c:pt>
                <c:pt idx="784">
                  <c:v>3.0189208979999997</c:v>
                </c:pt>
                <c:pt idx="785">
                  <c:v>3.0235029300000003</c:v>
                </c:pt>
                <c:pt idx="786">
                  <c:v>3.0966469729999999</c:v>
                </c:pt>
                <c:pt idx="787">
                  <c:v>3.1328369139999999</c:v>
                </c:pt>
                <c:pt idx="788">
                  <c:v>3.1725148930000002</c:v>
                </c:pt>
                <c:pt idx="789">
                  <c:v>3.173782959</c:v>
                </c:pt>
                <c:pt idx="790">
                  <c:v>3.2112351069999998</c:v>
                </c:pt>
                <c:pt idx="791">
                  <c:v>3.21724707</c:v>
                </c:pt>
                <c:pt idx="792">
                  <c:v>3.2305029300000001</c:v>
                </c:pt>
                <c:pt idx="793">
                  <c:v>3.2520349120000001</c:v>
                </c:pt>
                <c:pt idx="794">
                  <c:v>3.2976010740000001</c:v>
                </c:pt>
                <c:pt idx="795">
                  <c:v>3.3195109859999996</c:v>
                </c:pt>
                <c:pt idx="796">
                  <c:v>3.3038950200000001</c:v>
                </c:pt>
                <c:pt idx="797">
                  <c:v>3.282207031</c:v>
                </c:pt>
                <c:pt idx="798">
                  <c:v>3.2841210940000001</c:v>
                </c:pt>
                <c:pt idx="799">
                  <c:v>3.3347199710000002</c:v>
                </c:pt>
                <c:pt idx="800">
                  <c:v>3.3320349120000001</c:v>
                </c:pt>
                <c:pt idx="801">
                  <c:v>3.3416860350000004</c:v>
                </c:pt>
                <c:pt idx="802">
                  <c:v>3.3518830570000002</c:v>
                </c:pt>
                <c:pt idx="803">
                  <c:v>3.3484050289999998</c:v>
                </c:pt>
                <c:pt idx="804">
                  <c:v>3.3514140619999999</c:v>
                </c:pt>
                <c:pt idx="805">
                  <c:v>3.3827561040000003</c:v>
                </c:pt>
                <c:pt idx="806">
                  <c:v>3.3851699220000002</c:v>
                </c:pt>
                <c:pt idx="807">
                  <c:v>3.4119999999999999</c:v>
                </c:pt>
                <c:pt idx="808">
                  <c:v>3.4533000490000001</c:v>
                </c:pt>
                <c:pt idx="809">
                  <c:v>3.4363420410000001</c:v>
                </c:pt>
                <c:pt idx="810">
                  <c:v>3.4892189939999998</c:v>
                </c:pt>
                <c:pt idx="811">
                  <c:v>3.489736084</c:v>
                </c:pt>
                <c:pt idx="812">
                  <c:v>3.5522390140000004</c:v>
                </c:pt>
                <c:pt idx="813">
                  <c:v>3.5675639649999997</c:v>
                </c:pt>
                <c:pt idx="814">
                  <c:v>3.5879460450000003</c:v>
                </c:pt>
                <c:pt idx="815">
                  <c:v>3.5847280270000002</c:v>
                </c:pt>
                <c:pt idx="816">
                  <c:v>3.6006599120000002</c:v>
                </c:pt>
                <c:pt idx="817">
                  <c:v>3.612812012</c:v>
                </c:pt>
                <c:pt idx="818">
                  <c:v>3.6404318849999999</c:v>
                </c:pt>
                <c:pt idx="819">
                  <c:v>3.6620520019999998</c:v>
                </c:pt>
                <c:pt idx="820">
                  <c:v>3.6533830570000001</c:v>
                </c:pt>
                <c:pt idx="821">
                  <c:v>3.6749699709999999</c:v>
                </c:pt>
                <c:pt idx="822">
                  <c:v>3.6705739749999999</c:v>
                </c:pt>
                <c:pt idx="823">
                  <c:v>3.7160590820000001</c:v>
                </c:pt>
                <c:pt idx="824">
                  <c:v>3.6817089839999997</c:v>
                </c:pt>
                <c:pt idx="825">
                  <c:v>3.7544899900000002</c:v>
                </c:pt>
                <c:pt idx="826">
                  <c:v>3.7707209469999996</c:v>
                </c:pt>
                <c:pt idx="827">
                  <c:v>3.7959960939999999</c:v>
                </c:pt>
                <c:pt idx="828">
                  <c:v>3.780500977</c:v>
                </c:pt>
                <c:pt idx="829">
                  <c:v>3.7967380369999999</c:v>
                </c:pt>
                <c:pt idx="830">
                  <c:v>3.7941110840000003</c:v>
                </c:pt>
                <c:pt idx="831">
                  <c:v>3.8042609859999996</c:v>
                </c:pt>
                <c:pt idx="832">
                  <c:v>3.8116140140000003</c:v>
                </c:pt>
                <c:pt idx="833">
                  <c:v>3.8229350589999997</c:v>
                </c:pt>
                <c:pt idx="834">
                  <c:v>3.8512829590000002</c:v>
                </c:pt>
                <c:pt idx="835">
                  <c:v>3.8391000979999998</c:v>
                </c:pt>
                <c:pt idx="836">
                  <c:v>3.8614289550000001</c:v>
                </c:pt>
                <c:pt idx="837">
                  <c:v>3.8655849610000002</c:v>
                </c:pt>
                <c:pt idx="838">
                  <c:v>3.9079360350000001</c:v>
                </c:pt>
                <c:pt idx="839">
                  <c:v>3.9072189939999999</c:v>
                </c:pt>
                <c:pt idx="840">
                  <c:v>3.889321045</c:v>
                </c:pt>
                <c:pt idx="841">
                  <c:v>3.8800690920000003</c:v>
                </c:pt>
                <c:pt idx="842">
                  <c:v>3.903802979</c:v>
                </c:pt>
                <c:pt idx="843">
                  <c:v>3.9071540530000002</c:v>
                </c:pt>
                <c:pt idx="844">
                  <c:v>3.9053068849999999</c:v>
                </c:pt>
                <c:pt idx="845">
                  <c:v>3.8937849120000001</c:v>
                </c:pt>
                <c:pt idx="846">
                  <c:v>3.9232028810000004</c:v>
                </c:pt>
                <c:pt idx="847">
                  <c:v>3.8960991210000002</c:v>
                </c:pt>
                <c:pt idx="848">
                  <c:v>3.8400529790000002</c:v>
                </c:pt>
                <c:pt idx="849">
                  <c:v>3.8169650879999999</c:v>
                </c:pt>
                <c:pt idx="850">
                  <c:v>3.782818115</c:v>
                </c:pt>
                <c:pt idx="851">
                  <c:v>3.786207031</c:v>
                </c:pt>
                <c:pt idx="852">
                  <c:v>3.7513779300000003</c:v>
                </c:pt>
                <c:pt idx="853">
                  <c:v>3.7220590820000004</c:v>
                </c:pt>
                <c:pt idx="854">
                  <c:v>3.6884528810000003</c:v>
                </c:pt>
                <c:pt idx="855">
                  <c:v>3.6452119139999999</c:v>
                </c:pt>
                <c:pt idx="856">
                  <c:v>3.622520996</c:v>
                </c:pt>
                <c:pt idx="857">
                  <c:v>3.6020119629999998</c:v>
                </c:pt>
                <c:pt idx="858">
                  <c:v>3.598560059</c:v>
                </c:pt>
                <c:pt idx="859">
                  <c:v>3.578371094</c:v>
                </c:pt>
                <c:pt idx="860">
                  <c:v>3.5161530760000002</c:v>
                </c:pt>
                <c:pt idx="861">
                  <c:v>3.4573249509999999</c:v>
                </c:pt>
                <c:pt idx="862">
                  <c:v>3.4533549799999999</c:v>
                </c:pt>
                <c:pt idx="863">
                  <c:v>3.4562529300000002</c:v>
                </c:pt>
                <c:pt idx="864">
                  <c:v>3.576427002</c:v>
                </c:pt>
                <c:pt idx="865">
                  <c:v>3.5807858890000004</c:v>
                </c:pt>
                <c:pt idx="866">
                  <c:v>3.5675930180000002</c:v>
                </c:pt>
                <c:pt idx="867">
                  <c:v>3.5671169429999998</c:v>
                </c:pt>
                <c:pt idx="868">
                  <c:v>3.5679809570000001</c:v>
                </c:pt>
                <c:pt idx="869">
                  <c:v>3.553493896</c:v>
                </c:pt>
                <c:pt idx="870">
                  <c:v>3.5189470209999998</c:v>
                </c:pt>
                <c:pt idx="871">
                  <c:v>3.5223659670000003</c:v>
                </c:pt>
                <c:pt idx="872">
                  <c:v>3.5149689939999997</c:v>
                </c:pt>
                <c:pt idx="873">
                  <c:v>3.5226250000000001</c:v>
                </c:pt>
                <c:pt idx="874">
                  <c:v>3.47164209</c:v>
                </c:pt>
                <c:pt idx="875">
                  <c:v>3.472149902</c:v>
                </c:pt>
                <c:pt idx="876">
                  <c:v>3.4911970210000001</c:v>
                </c:pt>
                <c:pt idx="877">
                  <c:v>3.5289899899999999</c:v>
                </c:pt>
                <c:pt idx="878">
                  <c:v>3.5342509770000001</c:v>
                </c:pt>
                <c:pt idx="879">
                  <c:v>3.5153540039999998</c:v>
                </c:pt>
                <c:pt idx="880">
                  <c:v>3.5218159179999997</c:v>
                </c:pt>
                <c:pt idx="881">
                  <c:v>3.5102229</c:v>
                </c:pt>
                <c:pt idx="882">
                  <c:v>3.4831540530000002</c:v>
                </c:pt>
                <c:pt idx="883">
                  <c:v>3.4299199219999998</c:v>
                </c:pt>
                <c:pt idx="884">
                  <c:v>3.4930810550000002</c:v>
                </c:pt>
                <c:pt idx="885">
                  <c:v>3.496787109</c:v>
                </c:pt>
                <c:pt idx="886">
                  <c:v>3.5475949710000001</c:v>
                </c:pt>
                <c:pt idx="887">
                  <c:v>3.5117980960000001</c:v>
                </c:pt>
                <c:pt idx="888">
                  <c:v>3.5186149900000001</c:v>
                </c:pt>
                <c:pt idx="889">
                  <c:v>3.4804870609999998</c:v>
                </c:pt>
                <c:pt idx="890">
                  <c:v>3.4659970699999998</c:v>
                </c:pt>
                <c:pt idx="891">
                  <c:v>3.4604519040000001</c:v>
                </c:pt>
                <c:pt idx="892">
                  <c:v>3.4373920899999999</c:v>
                </c:pt>
                <c:pt idx="893">
                  <c:v>3.4186120609999997</c:v>
                </c:pt>
                <c:pt idx="894">
                  <c:v>3.3970549320000001</c:v>
                </c:pt>
                <c:pt idx="895">
                  <c:v>3.3722060549999999</c:v>
                </c:pt>
                <c:pt idx="896">
                  <c:v>3.3250839839999999</c:v>
                </c:pt>
                <c:pt idx="897">
                  <c:v>3.284697998</c:v>
                </c:pt>
                <c:pt idx="898">
                  <c:v>3.2199418949999998</c:v>
                </c:pt>
                <c:pt idx="899">
                  <c:v>3.209258057</c:v>
                </c:pt>
                <c:pt idx="900">
                  <c:v>3.1559589839999997</c:v>
                </c:pt>
                <c:pt idx="901">
                  <c:v>3.1465739749999999</c:v>
                </c:pt>
                <c:pt idx="902">
                  <c:v>3.1428210450000003</c:v>
                </c:pt>
                <c:pt idx="903">
                  <c:v>3.146383057</c:v>
                </c:pt>
                <c:pt idx="904">
                  <c:v>3.138568115</c:v>
                </c:pt>
                <c:pt idx="905">
                  <c:v>3.088952881</c:v>
                </c:pt>
                <c:pt idx="906">
                  <c:v>3.0629099120000003</c:v>
                </c:pt>
                <c:pt idx="907">
                  <c:v>3.0403688959999999</c:v>
                </c:pt>
                <c:pt idx="908">
                  <c:v>3.0155820310000001</c:v>
                </c:pt>
                <c:pt idx="909">
                  <c:v>2.9558410640000004</c:v>
                </c:pt>
                <c:pt idx="910">
                  <c:v>2.9776110840000003</c:v>
                </c:pt>
                <c:pt idx="911">
                  <c:v>2.9356979980000002</c:v>
                </c:pt>
                <c:pt idx="912">
                  <c:v>2.9168730470000002</c:v>
                </c:pt>
                <c:pt idx="913">
                  <c:v>2.9000249020000002</c:v>
                </c:pt>
                <c:pt idx="914">
                  <c:v>2.8554340820000004</c:v>
                </c:pt>
                <c:pt idx="915">
                  <c:v>2.8276508789999997</c:v>
                </c:pt>
                <c:pt idx="916">
                  <c:v>2.8305061039999999</c:v>
                </c:pt>
                <c:pt idx="917">
                  <c:v>2.802939941</c:v>
                </c:pt>
                <c:pt idx="918">
                  <c:v>2.763936035</c:v>
                </c:pt>
                <c:pt idx="919">
                  <c:v>2.7786389159999998</c:v>
                </c:pt>
                <c:pt idx="920">
                  <c:v>2.7022509770000003</c:v>
                </c:pt>
                <c:pt idx="921">
                  <c:v>2.6527829590000001</c:v>
                </c:pt>
                <c:pt idx="922">
                  <c:v>2.6027529300000003</c:v>
                </c:pt>
                <c:pt idx="923">
                  <c:v>2.5817770999999996</c:v>
                </c:pt>
                <c:pt idx="924">
                  <c:v>2.5695219730000001</c:v>
                </c:pt>
                <c:pt idx="925">
                  <c:v>2.576456055</c:v>
                </c:pt>
                <c:pt idx="926">
                  <c:v>2.5559628910000001</c:v>
                </c:pt>
                <c:pt idx="927">
                  <c:v>2.5324108890000003</c:v>
                </c:pt>
                <c:pt idx="928">
                  <c:v>2.5292849120000001</c:v>
                </c:pt>
                <c:pt idx="929">
                  <c:v>2.5273029789999999</c:v>
                </c:pt>
                <c:pt idx="930">
                  <c:v>2.523772949</c:v>
                </c:pt>
                <c:pt idx="931">
                  <c:v>2.4742299800000001</c:v>
                </c:pt>
                <c:pt idx="932">
                  <c:v>2.4837609859999996</c:v>
                </c:pt>
                <c:pt idx="933">
                  <c:v>2.4726918950000001</c:v>
                </c:pt>
                <c:pt idx="934">
                  <c:v>2.4545539549999997</c:v>
                </c:pt>
                <c:pt idx="935">
                  <c:v>2.434834961</c:v>
                </c:pt>
                <c:pt idx="936">
                  <c:v>2.422616943</c:v>
                </c:pt>
                <c:pt idx="937">
                  <c:v>2.4278339839999998</c:v>
                </c:pt>
                <c:pt idx="938">
                  <c:v>2.4545568850000001</c:v>
                </c:pt>
                <c:pt idx="939">
                  <c:v>2.44010791</c:v>
                </c:pt>
                <c:pt idx="940">
                  <c:v>2.4214099120000001</c:v>
                </c:pt>
                <c:pt idx="941">
                  <c:v>2.4205290530000001</c:v>
                </c:pt>
                <c:pt idx="942">
                  <c:v>2.4143449709999998</c:v>
                </c:pt>
                <c:pt idx="943">
                  <c:v>2.4231440429999997</c:v>
                </c:pt>
                <c:pt idx="944">
                  <c:v>2.3884729</c:v>
                </c:pt>
                <c:pt idx="945">
                  <c:v>2.4086289060000001</c:v>
                </c:pt>
                <c:pt idx="946">
                  <c:v>2.3846120609999999</c:v>
                </c:pt>
                <c:pt idx="947">
                  <c:v>2.375759033</c:v>
                </c:pt>
                <c:pt idx="948">
                  <c:v>2.3474729000000001</c:v>
                </c:pt>
                <c:pt idx="949">
                  <c:v>2.381824951</c:v>
                </c:pt>
                <c:pt idx="950">
                  <c:v>2.3720480959999999</c:v>
                </c:pt>
                <c:pt idx="951">
                  <c:v>2.3828059079999999</c:v>
                </c:pt>
                <c:pt idx="952">
                  <c:v>2.384690918</c:v>
                </c:pt>
              </c:numCache>
            </c:numRef>
          </c:val>
          <c:extLst>
            <c:ext xmlns:c16="http://schemas.microsoft.com/office/drawing/2014/chart" uri="{C3380CC4-5D6E-409C-BE32-E72D297353CC}">
              <c16:uniqueId val="{00000000-5633-BA4A-B8E5-F57D93EB5F2A}"/>
            </c:ext>
          </c:extLst>
        </c:ser>
        <c:dLbls>
          <c:showLegendKey val="0"/>
          <c:showVal val="0"/>
          <c:showCatName val="0"/>
          <c:showSerName val="0"/>
          <c:showPercent val="0"/>
          <c:showBubbleSize val="0"/>
        </c:dLbls>
        <c:axId val="1041222736"/>
        <c:axId val="1041209424"/>
      </c:areaChart>
      <c:lineChart>
        <c:grouping val="standard"/>
        <c:varyColors val="0"/>
        <c:ser>
          <c:idx val="1"/>
          <c:order val="1"/>
          <c:tx>
            <c:strRef>
              <c:f>'Chart+Data'!$C$2</c:f>
              <c:strCache>
                <c:ptCount val="1"/>
                <c:pt idx="0">
                  <c:v>Peak and trough</c:v>
                </c:pt>
              </c:strCache>
            </c:strRef>
          </c:tx>
          <c:spPr>
            <a:ln>
              <a:noFill/>
            </a:ln>
          </c:spPr>
          <c:marker>
            <c:symbol val="none"/>
          </c:marker>
          <c:cat>
            <c:numRef>
              <c:f>'Chart+Data'!$A$3:$A$955</c:f>
              <c:numCache>
                <c:formatCode>yyyy\-mm\-dd;@</c:formatCode>
                <c:ptCount val="953"/>
                <c:pt idx="0">
                  <c:v>45747</c:v>
                </c:pt>
                <c:pt idx="1">
                  <c:v>45744</c:v>
                </c:pt>
                <c:pt idx="2">
                  <c:v>45737</c:v>
                </c:pt>
                <c:pt idx="3">
                  <c:v>45730</c:v>
                </c:pt>
                <c:pt idx="4">
                  <c:v>45723</c:v>
                </c:pt>
                <c:pt idx="5">
                  <c:v>45716</c:v>
                </c:pt>
                <c:pt idx="6">
                  <c:v>45709</c:v>
                </c:pt>
                <c:pt idx="7">
                  <c:v>45702</c:v>
                </c:pt>
                <c:pt idx="8">
                  <c:v>45695</c:v>
                </c:pt>
                <c:pt idx="9">
                  <c:v>45688</c:v>
                </c:pt>
                <c:pt idx="10">
                  <c:v>45681</c:v>
                </c:pt>
                <c:pt idx="11">
                  <c:v>45674</c:v>
                </c:pt>
                <c:pt idx="12">
                  <c:v>45667</c:v>
                </c:pt>
                <c:pt idx="13">
                  <c:v>45660</c:v>
                </c:pt>
                <c:pt idx="14">
                  <c:v>45653</c:v>
                </c:pt>
                <c:pt idx="15">
                  <c:v>45646</c:v>
                </c:pt>
                <c:pt idx="16">
                  <c:v>45639</c:v>
                </c:pt>
                <c:pt idx="17">
                  <c:v>45632</c:v>
                </c:pt>
                <c:pt idx="18">
                  <c:v>45625</c:v>
                </c:pt>
                <c:pt idx="19">
                  <c:v>45618</c:v>
                </c:pt>
                <c:pt idx="20">
                  <c:v>45611</c:v>
                </c:pt>
                <c:pt idx="21">
                  <c:v>45604</c:v>
                </c:pt>
                <c:pt idx="22">
                  <c:v>45597</c:v>
                </c:pt>
                <c:pt idx="23">
                  <c:v>45590</c:v>
                </c:pt>
                <c:pt idx="24">
                  <c:v>45583</c:v>
                </c:pt>
                <c:pt idx="25">
                  <c:v>45576</c:v>
                </c:pt>
                <c:pt idx="26">
                  <c:v>45569</c:v>
                </c:pt>
                <c:pt idx="27">
                  <c:v>45562</c:v>
                </c:pt>
                <c:pt idx="28">
                  <c:v>45555</c:v>
                </c:pt>
                <c:pt idx="29">
                  <c:v>45548</c:v>
                </c:pt>
                <c:pt idx="30">
                  <c:v>45541</c:v>
                </c:pt>
                <c:pt idx="31">
                  <c:v>45534</c:v>
                </c:pt>
                <c:pt idx="32">
                  <c:v>45527</c:v>
                </c:pt>
                <c:pt idx="33">
                  <c:v>45520</c:v>
                </c:pt>
                <c:pt idx="34">
                  <c:v>45513</c:v>
                </c:pt>
                <c:pt idx="35">
                  <c:v>45506</c:v>
                </c:pt>
                <c:pt idx="36">
                  <c:v>45499</c:v>
                </c:pt>
                <c:pt idx="37">
                  <c:v>45492</c:v>
                </c:pt>
                <c:pt idx="38">
                  <c:v>45485</c:v>
                </c:pt>
                <c:pt idx="39">
                  <c:v>45478</c:v>
                </c:pt>
                <c:pt idx="40">
                  <c:v>45471</c:v>
                </c:pt>
                <c:pt idx="41">
                  <c:v>45464</c:v>
                </c:pt>
                <c:pt idx="42">
                  <c:v>45457</c:v>
                </c:pt>
                <c:pt idx="43">
                  <c:v>45450</c:v>
                </c:pt>
                <c:pt idx="44">
                  <c:v>45443</c:v>
                </c:pt>
                <c:pt idx="45">
                  <c:v>45436</c:v>
                </c:pt>
                <c:pt idx="46">
                  <c:v>45429</c:v>
                </c:pt>
                <c:pt idx="47">
                  <c:v>45422</c:v>
                </c:pt>
                <c:pt idx="48">
                  <c:v>45415</c:v>
                </c:pt>
                <c:pt idx="49">
                  <c:v>45408</c:v>
                </c:pt>
                <c:pt idx="50">
                  <c:v>45401</c:v>
                </c:pt>
                <c:pt idx="51">
                  <c:v>45394</c:v>
                </c:pt>
                <c:pt idx="52">
                  <c:v>45387</c:v>
                </c:pt>
                <c:pt idx="53">
                  <c:v>45380</c:v>
                </c:pt>
                <c:pt idx="54">
                  <c:v>45373</c:v>
                </c:pt>
                <c:pt idx="55">
                  <c:v>45366</c:v>
                </c:pt>
                <c:pt idx="56">
                  <c:v>45359</c:v>
                </c:pt>
                <c:pt idx="57">
                  <c:v>45352</c:v>
                </c:pt>
                <c:pt idx="58">
                  <c:v>45345</c:v>
                </c:pt>
                <c:pt idx="59">
                  <c:v>45338</c:v>
                </c:pt>
                <c:pt idx="60">
                  <c:v>45331</c:v>
                </c:pt>
                <c:pt idx="61">
                  <c:v>45324</c:v>
                </c:pt>
                <c:pt idx="62">
                  <c:v>45317</c:v>
                </c:pt>
                <c:pt idx="63">
                  <c:v>45310</c:v>
                </c:pt>
                <c:pt idx="64">
                  <c:v>45303</c:v>
                </c:pt>
                <c:pt idx="65">
                  <c:v>45296</c:v>
                </c:pt>
                <c:pt idx="66">
                  <c:v>45289</c:v>
                </c:pt>
                <c:pt idx="67">
                  <c:v>45282</c:v>
                </c:pt>
                <c:pt idx="68">
                  <c:v>45275</c:v>
                </c:pt>
                <c:pt idx="69">
                  <c:v>45268</c:v>
                </c:pt>
                <c:pt idx="70">
                  <c:v>45261</c:v>
                </c:pt>
                <c:pt idx="71">
                  <c:v>45254</c:v>
                </c:pt>
                <c:pt idx="72">
                  <c:v>45247</c:v>
                </c:pt>
                <c:pt idx="73">
                  <c:v>45240</c:v>
                </c:pt>
                <c:pt idx="74">
                  <c:v>45233</c:v>
                </c:pt>
                <c:pt idx="75">
                  <c:v>45226</c:v>
                </c:pt>
                <c:pt idx="76">
                  <c:v>45219</c:v>
                </c:pt>
                <c:pt idx="77">
                  <c:v>45212</c:v>
                </c:pt>
                <c:pt idx="78">
                  <c:v>45205</c:v>
                </c:pt>
                <c:pt idx="79">
                  <c:v>45198</c:v>
                </c:pt>
                <c:pt idx="80">
                  <c:v>45191</c:v>
                </c:pt>
                <c:pt idx="81">
                  <c:v>45184</c:v>
                </c:pt>
                <c:pt idx="82">
                  <c:v>45177</c:v>
                </c:pt>
                <c:pt idx="83">
                  <c:v>45170</c:v>
                </c:pt>
                <c:pt idx="84">
                  <c:v>45163</c:v>
                </c:pt>
                <c:pt idx="85">
                  <c:v>45156</c:v>
                </c:pt>
                <c:pt idx="86">
                  <c:v>45149</c:v>
                </c:pt>
                <c:pt idx="87">
                  <c:v>45142</c:v>
                </c:pt>
                <c:pt idx="88">
                  <c:v>45135</c:v>
                </c:pt>
                <c:pt idx="89">
                  <c:v>45128</c:v>
                </c:pt>
                <c:pt idx="90">
                  <c:v>45121</c:v>
                </c:pt>
                <c:pt idx="91">
                  <c:v>45114</c:v>
                </c:pt>
                <c:pt idx="92">
                  <c:v>45107</c:v>
                </c:pt>
                <c:pt idx="93">
                  <c:v>45100</c:v>
                </c:pt>
                <c:pt idx="94">
                  <c:v>45093</c:v>
                </c:pt>
                <c:pt idx="95">
                  <c:v>45086</c:v>
                </c:pt>
                <c:pt idx="96">
                  <c:v>45079</c:v>
                </c:pt>
                <c:pt idx="97">
                  <c:v>45072</c:v>
                </c:pt>
                <c:pt idx="98">
                  <c:v>45065</c:v>
                </c:pt>
                <c:pt idx="99">
                  <c:v>45058</c:v>
                </c:pt>
                <c:pt idx="100">
                  <c:v>45051</c:v>
                </c:pt>
                <c:pt idx="101">
                  <c:v>45044</c:v>
                </c:pt>
                <c:pt idx="102">
                  <c:v>45037</c:v>
                </c:pt>
                <c:pt idx="103">
                  <c:v>45030</c:v>
                </c:pt>
                <c:pt idx="104">
                  <c:v>45023</c:v>
                </c:pt>
                <c:pt idx="105">
                  <c:v>45016</c:v>
                </c:pt>
                <c:pt idx="106">
                  <c:v>45009</c:v>
                </c:pt>
                <c:pt idx="107">
                  <c:v>45002</c:v>
                </c:pt>
                <c:pt idx="108">
                  <c:v>44995</c:v>
                </c:pt>
                <c:pt idx="109">
                  <c:v>44988</c:v>
                </c:pt>
                <c:pt idx="110">
                  <c:v>44981</c:v>
                </c:pt>
                <c:pt idx="111">
                  <c:v>44974</c:v>
                </c:pt>
                <c:pt idx="112">
                  <c:v>44967</c:v>
                </c:pt>
                <c:pt idx="113">
                  <c:v>44960</c:v>
                </c:pt>
                <c:pt idx="114">
                  <c:v>44953</c:v>
                </c:pt>
                <c:pt idx="115">
                  <c:v>44946</c:v>
                </c:pt>
                <c:pt idx="116">
                  <c:v>44939</c:v>
                </c:pt>
                <c:pt idx="117">
                  <c:v>44932</c:v>
                </c:pt>
                <c:pt idx="118">
                  <c:v>44925</c:v>
                </c:pt>
                <c:pt idx="119">
                  <c:v>44918</c:v>
                </c:pt>
                <c:pt idx="120">
                  <c:v>44911</c:v>
                </c:pt>
                <c:pt idx="121">
                  <c:v>44904</c:v>
                </c:pt>
                <c:pt idx="122">
                  <c:v>44897</c:v>
                </c:pt>
                <c:pt idx="123">
                  <c:v>44890</c:v>
                </c:pt>
                <c:pt idx="124">
                  <c:v>44883</c:v>
                </c:pt>
                <c:pt idx="125">
                  <c:v>44876</c:v>
                </c:pt>
                <c:pt idx="126">
                  <c:v>44869</c:v>
                </c:pt>
                <c:pt idx="127">
                  <c:v>44862</c:v>
                </c:pt>
                <c:pt idx="128">
                  <c:v>44855</c:v>
                </c:pt>
                <c:pt idx="129">
                  <c:v>44848</c:v>
                </c:pt>
                <c:pt idx="130">
                  <c:v>44841</c:v>
                </c:pt>
                <c:pt idx="131">
                  <c:v>44834</c:v>
                </c:pt>
                <c:pt idx="132">
                  <c:v>44827</c:v>
                </c:pt>
                <c:pt idx="133">
                  <c:v>44820</c:v>
                </c:pt>
                <c:pt idx="134">
                  <c:v>44813</c:v>
                </c:pt>
                <c:pt idx="135">
                  <c:v>44806</c:v>
                </c:pt>
                <c:pt idx="136">
                  <c:v>44799</c:v>
                </c:pt>
                <c:pt idx="137">
                  <c:v>44792</c:v>
                </c:pt>
                <c:pt idx="138">
                  <c:v>44785</c:v>
                </c:pt>
                <c:pt idx="139">
                  <c:v>44778</c:v>
                </c:pt>
                <c:pt idx="140">
                  <c:v>44771</c:v>
                </c:pt>
                <c:pt idx="141">
                  <c:v>44764</c:v>
                </c:pt>
                <c:pt idx="142">
                  <c:v>44757</c:v>
                </c:pt>
                <c:pt idx="143">
                  <c:v>44750</c:v>
                </c:pt>
                <c:pt idx="144">
                  <c:v>44743</c:v>
                </c:pt>
                <c:pt idx="145">
                  <c:v>44736</c:v>
                </c:pt>
                <c:pt idx="146">
                  <c:v>44729</c:v>
                </c:pt>
                <c:pt idx="147">
                  <c:v>44722</c:v>
                </c:pt>
                <c:pt idx="148">
                  <c:v>44715</c:v>
                </c:pt>
                <c:pt idx="149">
                  <c:v>44708</c:v>
                </c:pt>
                <c:pt idx="150">
                  <c:v>44701</c:v>
                </c:pt>
                <c:pt idx="151">
                  <c:v>44694</c:v>
                </c:pt>
                <c:pt idx="152">
                  <c:v>44687</c:v>
                </c:pt>
                <c:pt idx="153">
                  <c:v>44680</c:v>
                </c:pt>
                <c:pt idx="154">
                  <c:v>44673</c:v>
                </c:pt>
                <c:pt idx="155">
                  <c:v>44666</c:v>
                </c:pt>
                <c:pt idx="156">
                  <c:v>44659</c:v>
                </c:pt>
                <c:pt idx="157">
                  <c:v>44652</c:v>
                </c:pt>
                <c:pt idx="158">
                  <c:v>44645</c:v>
                </c:pt>
                <c:pt idx="159">
                  <c:v>44638</c:v>
                </c:pt>
                <c:pt idx="160">
                  <c:v>44631</c:v>
                </c:pt>
                <c:pt idx="161">
                  <c:v>44624</c:v>
                </c:pt>
                <c:pt idx="162">
                  <c:v>44617</c:v>
                </c:pt>
                <c:pt idx="163">
                  <c:v>44610</c:v>
                </c:pt>
                <c:pt idx="164">
                  <c:v>44603</c:v>
                </c:pt>
                <c:pt idx="165">
                  <c:v>44596</c:v>
                </c:pt>
                <c:pt idx="166">
                  <c:v>44589</c:v>
                </c:pt>
                <c:pt idx="167">
                  <c:v>44582</c:v>
                </c:pt>
                <c:pt idx="168">
                  <c:v>44575</c:v>
                </c:pt>
                <c:pt idx="169">
                  <c:v>44568</c:v>
                </c:pt>
                <c:pt idx="170">
                  <c:v>44561</c:v>
                </c:pt>
                <c:pt idx="171">
                  <c:v>44554</c:v>
                </c:pt>
                <c:pt idx="172">
                  <c:v>44547</c:v>
                </c:pt>
                <c:pt idx="173">
                  <c:v>44540</c:v>
                </c:pt>
                <c:pt idx="174">
                  <c:v>44533</c:v>
                </c:pt>
                <c:pt idx="175">
                  <c:v>44526</c:v>
                </c:pt>
                <c:pt idx="176">
                  <c:v>44519</c:v>
                </c:pt>
                <c:pt idx="177">
                  <c:v>44512</c:v>
                </c:pt>
                <c:pt idx="178">
                  <c:v>44505</c:v>
                </c:pt>
                <c:pt idx="179">
                  <c:v>44498</c:v>
                </c:pt>
                <c:pt idx="180">
                  <c:v>44491</c:v>
                </c:pt>
                <c:pt idx="181">
                  <c:v>44484</c:v>
                </c:pt>
                <c:pt idx="182">
                  <c:v>44477</c:v>
                </c:pt>
                <c:pt idx="183">
                  <c:v>44470</c:v>
                </c:pt>
                <c:pt idx="184">
                  <c:v>44463</c:v>
                </c:pt>
                <c:pt idx="185">
                  <c:v>44456</c:v>
                </c:pt>
                <c:pt idx="186">
                  <c:v>44449</c:v>
                </c:pt>
                <c:pt idx="187">
                  <c:v>44442</c:v>
                </c:pt>
                <c:pt idx="188">
                  <c:v>44435</c:v>
                </c:pt>
                <c:pt idx="189">
                  <c:v>44428</c:v>
                </c:pt>
                <c:pt idx="190">
                  <c:v>44421</c:v>
                </c:pt>
                <c:pt idx="191">
                  <c:v>44414</c:v>
                </c:pt>
                <c:pt idx="192">
                  <c:v>44407</c:v>
                </c:pt>
                <c:pt idx="193">
                  <c:v>44400</c:v>
                </c:pt>
                <c:pt idx="194">
                  <c:v>44393</c:v>
                </c:pt>
                <c:pt idx="195">
                  <c:v>44386</c:v>
                </c:pt>
                <c:pt idx="196">
                  <c:v>44379</c:v>
                </c:pt>
                <c:pt idx="197">
                  <c:v>44372</c:v>
                </c:pt>
                <c:pt idx="198">
                  <c:v>44365</c:v>
                </c:pt>
                <c:pt idx="199">
                  <c:v>44358</c:v>
                </c:pt>
                <c:pt idx="200">
                  <c:v>44351</c:v>
                </c:pt>
                <c:pt idx="201">
                  <c:v>44344</c:v>
                </c:pt>
                <c:pt idx="202">
                  <c:v>44337</c:v>
                </c:pt>
                <c:pt idx="203">
                  <c:v>44330</c:v>
                </c:pt>
                <c:pt idx="204">
                  <c:v>44323</c:v>
                </c:pt>
                <c:pt idx="205">
                  <c:v>44316</c:v>
                </c:pt>
                <c:pt idx="206">
                  <c:v>44309</c:v>
                </c:pt>
                <c:pt idx="207">
                  <c:v>44302</c:v>
                </c:pt>
                <c:pt idx="208">
                  <c:v>44295</c:v>
                </c:pt>
                <c:pt idx="209">
                  <c:v>44288</c:v>
                </c:pt>
                <c:pt idx="210">
                  <c:v>44281</c:v>
                </c:pt>
                <c:pt idx="211">
                  <c:v>44274</c:v>
                </c:pt>
                <c:pt idx="212">
                  <c:v>44267</c:v>
                </c:pt>
                <c:pt idx="213">
                  <c:v>44260</c:v>
                </c:pt>
                <c:pt idx="214">
                  <c:v>44253</c:v>
                </c:pt>
                <c:pt idx="215">
                  <c:v>44246</c:v>
                </c:pt>
                <c:pt idx="216">
                  <c:v>44239</c:v>
                </c:pt>
                <c:pt idx="217">
                  <c:v>44232</c:v>
                </c:pt>
                <c:pt idx="218">
                  <c:v>44225</c:v>
                </c:pt>
                <c:pt idx="219">
                  <c:v>44218</c:v>
                </c:pt>
                <c:pt idx="220">
                  <c:v>44211</c:v>
                </c:pt>
                <c:pt idx="221">
                  <c:v>44204</c:v>
                </c:pt>
                <c:pt idx="222">
                  <c:v>44197</c:v>
                </c:pt>
                <c:pt idx="223">
                  <c:v>44190</c:v>
                </c:pt>
                <c:pt idx="224">
                  <c:v>44183</c:v>
                </c:pt>
                <c:pt idx="225">
                  <c:v>44176</c:v>
                </c:pt>
                <c:pt idx="226">
                  <c:v>44169</c:v>
                </c:pt>
                <c:pt idx="227">
                  <c:v>44162</c:v>
                </c:pt>
                <c:pt idx="228">
                  <c:v>44155</c:v>
                </c:pt>
                <c:pt idx="229">
                  <c:v>44148</c:v>
                </c:pt>
                <c:pt idx="230">
                  <c:v>44141</c:v>
                </c:pt>
                <c:pt idx="231">
                  <c:v>44134</c:v>
                </c:pt>
                <c:pt idx="232">
                  <c:v>44127</c:v>
                </c:pt>
                <c:pt idx="233">
                  <c:v>44120</c:v>
                </c:pt>
                <c:pt idx="234">
                  <c:v>44113</c:v>
                </c:pt>
                <c:pt idx="235">
                  <c:v>44106</c:v>
                </c:pt>
                <c:pt idx="236">
                  <c:v>44099</c:v>
                </c:pt>
                <c:pt idx="237">
                  <c:v>44092</c:v>
                </c:pt>
                <c:pt idx="238">
                  <c:v>44085</c:v>
                </c:pt>
                <c:pt idx="239">
                  <c:v>44078</c:v>
                </c:pt>
                <c:pt idx="240">
                  <c:v>44071</c:v>
                </c:pt>
                <c:pt idx="241">
                  <c:v>44064</c:v>
                </c:pt>
                <c:pt idx="242">
                  <c:v>44057</c:v>
                </c:pt>
                <c:pt idx="243">
                  <c:v>44050</c:v>
                </c:pt>
                <c:pt idx="244">
                  <c:v>44043</c:v>
                </c:pt>
                <c:pt idx="245">
                  <c:v>44036</c:v>
                </c:pt>
                <c:pt idx="246">
                  <c:v>44029</c:v>
                </c:pt>
                <c:pt idx="247">
                  <c:v>44022</c:v>
                </c:pt>
                <c:pt idx="248">
                  <c:v>44015</c:v>
                </c:pt>
                <c:pt idx="249">
                  <c:v>44008</c:v>
                </c:pt>
                <c:pt idx="250">
                  <c:v>44001</c:v>
                </c:pt>
                <c:pt idx="251">
                  <c:v>43994</c:v>
                </c:pt>
                <c:pt idx="252">
                  <c:v>43987</c:v>
                </c:pt>
                <c:pt idx="253">
                  <c:v>43980</c:v>
                </c:pt>
                <c:pt idx="254">
                  <c:v>43973</c:v>
                </c:pt>
                <c:pt idx="255">
                  <c:v>43966</c:v>
                </c:pt>
                <c:pt idx="256">
                  <c:v>43959</c:v>
                </c:pt>
                <c:pt idx="257">
                  <c:v>43952</c:v>
                </c:pt>
                <c:pt idx="258">
                  <c:v>43945</c:v>
                </c:pt>
                <c:pt idx="259">
                  <c:v>43938</c:v>
                </c:pt>
                <c:pt idx="260">
                  <c:v>43931</c:v>
                </c:pt>
                <c:pt idx="261">
                  <c:v>43924</c:v>
                </c:pt>
                <c:pt idx="262">
                  <c:v>43917</c:v>
                </c:pt>
                <c:pt idx="263">
                  <c:v>43910</c:v>
                </c:pt>
                <c:pt idx="264">
                  <c:v>43903</c:v>
                </c:pt>
                <c:pt idx="265">
                  <c:v>43896</c:v>
                </c:pt>
                <c:pt idx="266">
                  <c:v>43889</c:v>
                </c:pt>
                <c:pt idx="267">
                  <c:v>43882</c:v>
                </c:pt>
                <c:pt idx="268">
                  <c:v>43875</c:v>
                </c:pt>
                <c:pt idx="269">
                  <c:v>43868</c:v>
                </c:pt>
                <c:pt idx="270">
                  <c:v>43861</c:v>
                </c:pt>
                <c:pt idx="271">
                  <c:v>43854</c:v>
                </c:pt>
                <c:pt idx="272">
                  <c:v>43847</c:v>
                </c:pt>
                <c:pt idx="273">
                  <c:v>43840</c:v>
                </c:pt>
                <c:pt idx="274">
                  <c:v>43833</c:v>
                </c:pt>
                <c:pt idx="275">
                  <c:v>43826</c:v>
                </c:pt>
                <c:pt idx="276">
                  <c:v>43819</c:v>
                </c:pt>
                <c:pt idx="277">
                  <c:v>43812</c:v>
                </c:pt>
                <c:pt idx="278">
                  <c:v>43805</c:v>
                </c:pt>
                <c:pt idx="279">
                  <c:v>43798</c:v>
                </c:pt>
                <c:pt idx="280">
                  <c:v>43791</c:v>
                </c:pt>
                <c:pt idx="281">
                  <c:v>43784</c:v>
                </c:pt>
                <c:pt idx="282">
                  <c:v>43777</c:v>
                </c:pt>
                <c:pt idx="283">
                  <c:v>43770</c:v>
                </c:pt>
                <c:pt idx="284">
                  <c:v>43763</c:v>
                </c:pt>
                <c:pt idx="285">
                  <c:v>43756</c:v>
                </c:pt>
                <c:pt idx="286">
                  <c:v>43749</c:v>
                </c:pt>
                <c:pt idx="287">
                  <c:v>43742</c:v>
                </c:pt>
                <c:pt idx="288">
                  <c:v>43735</c:v>
                </c:pt>
                <c:pt idx="289">
                  <c:v>43728</c:v>
                </c:pt>
                <c:pt idx="290">
                  <c:v>43721</c:v>
                </c:pt>
                <c:pt idx="291">
                  <c:v>43714</c:v>
                </c:pt>
                <c:pt idx="292">
                  <c:v>43707</c:v>
                </c:pt>
                <c:pt idx="293">
                  <c:v>43700</c:v>
                </c:pt>
                <c:pt idx="294">
                  <c:v>43693</c:v>
                </c:pt>
                <c:pt idx="295">
                  <c:v>43686</c:v>
                </c:pt>
                <c:pt idx="296">
                  <c:v>43679</c:v>
                </c:pt>
                <c:pt idx="297">
                  <c:v>43672</c:v>
                </c:pt>
                <c:pt idx="298">
                  <c:v>43665</c:v>
                </c:pt>
                <c:pt idx="299">
                  <c:v>43658</c:v>
                </c:pt>
                <c:pt idx="300">
                  <c:v>43651</c:v>
                </c:pt>
                <c:pt idx="301">
                  <c:v>43644</c:v>
                </c:pt>
                <c:pt idx="302">
                  <c:v>43637</c:v>
                </c:pt>
                <c:pt idx="303">
                  <c:v>43630</c:v>
                </c:pt>
                <c:pt idx="304">
                  <c:v>43623</c:v>
                </c:pt>
                <c:pt idx="305">
                  <c:v>43616</c:v>
                </c:pt>
                <c:pt idx="306">
                  <c:v>43609</c:v>
                </c:pt>
                <c:pt idx="307">
                  <c:v>43602</c:v>
                </c:pt>
                <c:pt idx="308">
                  <c:v>43595</c:v>
                </c:pt>
                <c:pt idx="309">
                  <c:v>43588</c:v>
                </c:pt>
                <c:pt idx="310">
                  <c:v>43581</c:v>
                </c:pt>
                <c:pt idx="311">
                  <c:v>43574</c:v>
                </c:pt>
                <c:pt idx="312">
                  <c:v>43567</c:v>
                </c:pt>
                <c:pt idx="313">
                  <c:v>43560</c:v>
                </c:pt>
                <c:pt idx="314">
                  <c:v>43553</c:v>
                </c:pt>
                <c:pt idx="315">
                  <c:v>43546</c:v>
                </c:pt>
                <c:pt idx="316">
                  <c:v>43539</c:v>
                </c:pt>
                <c:pt idx="317">
                  <c:v>43532</c:v>
                </c:pt>
                <c:pt idx="318">
                  <c:v>43525</c:v>
                </c:pt>
                <c:pt idx="319">
                  <c:v>43518</c:v>
                </c:pt>
                <c:pt idx="320">
                  <c:v>43511</c:v>
                </c:pt>
                <c:pt idx="321">
                  <c:v>43504</c:v>
                </c:pt>
                <c:pt idx="322">
                  <c:v>43497</c:v>
                </c:pt>
                <c:pt idx="323">
                  <c:v>43490</c:v>
                </c:pt>
                <c:pt idx="324">
                  <c:v>43483</c:v>
                </c:pt>
                <c:pt idx="325">
                  <c:v>43476</c:v>
                </c:pt>
                <c:pt idx="326">
                  <c:v>43469</c:v>
                </c:pt>
                <c:pt idx="327">
                  <c:v>43462</c:v>
                </c:pt>
                <c:pt idx="328">
                  <c:v>43455</c:v>
                </c:pt>
                <c:pt idx="329">
                  <c:v>43448</c:v>
                </c:pt>
                <c:pt idx="330">
                  <c:v>43441</c:v>
                </c:pt>
                <c:pt idx="331">
                  <c:v>43434</c:v>
                </c:pt>
                <c:pt idx="332">
                  <c:v>43427</c:v>
                </c:pt>
                <c:pt idx="333">
                  <c:v>43420</c:v>
                </c:pt>
                <c:pt idx="334">
                  <c:v>43413</c:v>
                </c:pt>
                <c:pt idx="335">
                  <c:v>43406</c:v>
                </c:pt>
                <c:pt idx="336">
                  <c:v>43399</c:v>
                </c:pt>
                <c:pt idx="337">
                  <c:v>43392</c:v>
                </c:pt>
                <c:pt idx="338">
                  <c:v>43385</c:v>
                </c:pt>
                <c:pt idx="339">
                  <c:v>43378</c:v>
                </c:pt>
                <c:pt idx="340">
                  <c:v>43371</c:v>
                </c:pt>
                <c:pt idx="341">
                  <c:v>43364</c:v>
                </c:pt>
                <c:pt idx="342">
                  <c:v>43357</c:v>
                </c:pt>
                <c:pt idx="343">
                  <c:v>43350</c:v>
                </c:pt>
                <c:pt idx="344">
                  <c:v>43343</c:v>
                </c:pt>
                <c:pt idx="345">
                  <c:v>43336</c:v>
                </c:pt>
                <c:pt idx="346">
                  <c:v>43329</c:v>
                </c:pt>
                <c:pt idx="347">
                  <c:v>43322</c:v>
                </c:pt>
                <c:pt idx="348">
                  <c:v>43315</c:v>
                </c:pt>
                <c:pt idx="349">
                  <c:v>43308</c:v>
                </c:pt>
                <c:pt idx="350">
                  <c:v>43301</c:v>
                </c:pt>
                <c:pt idx="351">
                  <c:v>43294</c:v>
                </c:pt>
                <c:pt idx="352">
                  <c:v>43287</c:v>
                </c:pt>
                <c:pt idx="353">
                  <c:v>43280</c:v>
                </c:pt>
                <c:pt idx="354">
                  <c:v>43273</c:v>
                </c:pt>
                <c:pt idx="355">
                  <c:v>43266</c:v>
                </c:pt>
                <c:pt idx="356">
                  <c:v>43259</c:v>
                </c:pt>
                <c:pt idx="357">
                  <c:v>43252</c:v>
                </c:pt>
                <c:pt idx="358">
                  <c:v>43245</c:v>
                </c:pt>
                <c:pt idx="359">
                  <c:v>43238</c:v>
                </c:pt>
                <c:pt idx="360">
                  <c:v>43231</c:v>
                </c:pt>
                <c:pt idx="361">
                  <c:v>43224</c:v>
                </c:pt>
                <c:pt idx="362">
                  <c:v>43217</c:v>
                </c:pt>
                <c:pt idx="363">
                  <c:v>43210</c:v>
                </c:pt>
                <c:pt idx="364">
                  <c:v>43203</c:v>
                </c:pt>
                <c:pt idx="365">
                  <c:v>43196</c:v>
                </c:pt>
                <c:pt idx="366">
                  <c:v>43189</c:v>
                </c:pt>
                <c:pt idx="367">
                  <c:v>43182</c:v>
                </c:pt>
                <c:pt idx="368">
                  <c:v>43175</c:v>
                </c:pt>
                <c:pt idx="369">
                  <c:v>43168</c:v>
                </c:pt>
                <c:pt idx="370">
                  <c:v>43161</c:v>
                </c:pt>
                <c:pt idx="371">
                  <c:v>43154</c:v>
                </c:pt>
                <c:pt idx="372">
                  <c:v>43147</c:v>
                </c:pt>
                <c:pt idx="373">
                  <c:v>43140</c:v>
                </c:pt>
                <c:pt idx="374">
                  <c:v>43133</c:v>
                </c:pt>
                <c:pt idx="375">
                  <c:v>43126</c:v>
                </c:pt>
                <c:pt idx="376">
                  <c:v>43119</c:v>
                </c:pt>
                <c:pt idx="377">
                  <c:v>43112</c:v>
                </c:pt>
                <c:pt idx="378">
                  <c:v>43105</c:v>
                </c:pt>
                <c:pt idx="379">
                  <c:v>43098</c:v>
                </c:pt>
                <c:pt idx="380">
                  <c:v>43091</c:v>
                </c:pt>
                <c:pt idx="381">
                  <c:v>43084</c:v>
                </c:pt>
                <c:pt idx="382">
                  <c:v>43077</c:v>
                </c:pt>
                <c:pt idx="383">
                  <c:v>43070</c:v>
                </c:pt>
                <c:pt idx="384">
                  <c:v>43063</c:v>
                </c:pt>
                <c:pt idx="385">
                  <c:v>43056</c:v>
                </c:pt>
                <c:pt idx="386">
                  <c:v>43049</c:v>
                </c:pt>
                <c:pt idx="387">
                  <c:v>43042</c:v>
                </c:pt>
                <c:pt idx="388">
                  <c:v>43035</c:v>
                </c:pt>
                <c:pt idx="389">
                  <c:v>43028</c:v>
                </c:pt>
                <c:pt idx="390">
                  <c:v>43021</c:v>
                </c:pt>
                <c:pt idx="391">
                  <c:v>43014</c:v>
                </c:pt>
                <c:pt idx="392">
                  <c:v>43007</c:v>
                </c:pt>
                <c:pt idx="393">
                  <c:v>43000</c:v>
                </c:pt>
                <c:pt idx="394">
                  <c:v>42993</c:v>
                </c:pt>
                <c:pt idx="395">
                  <c:v>42986</c:v>
                </c:pt>
                <c:pt idx="396">
                  <c:v>42979</c:v>
                </c:pt>
                <c:pt idx="397">
                  <c:v>42972</c:v>
                </c:pt>
                <c:pt idx="398">
                  <c:v>42965</c:v>
                </c:pt>
                <c:pt idx="399">
                  <c:v>42958</c:v>
                </c:pt>
                <c:pt idx="400">
                  <c:v>42951</c:v>
                </c:pt>
                <c:pt idx="401">
                  <c:v>42944</c:v>
                </c:pt>
                <c:pt idx="402">
                  <c:v>42937</c:v>
                </c:pt>
                <c:pt idx="403">
                  <c:v>42930</c:v>
                </c:pt>
                <c:pt idx="404">
                  <c:v>42923</c:v>
                </c:pt>
                <c:pt idx="405">
                  <c:v>42916</c:v>
                </c:pt>
                <c:pt idx="406">
                  <c:v>42909</c:v>
                </c:pt>
                <c:pt idx="407">
                  <c:v>42902</c:v>
                </c:pt>
                <c:pt idx="408">
                  <c:v>42895</c:v>
                </c:pt>
                <c:pt idx="409">
                  <c:v>42888</c:v>
                </c:pt>
                <c:pt idx="410">
                  <c:v>42881</c:v>
                </c:pt>
                <c:pt idx="411">
                  <c:v>42874</c:v>
                </c:pt>
                <c:pt idx="412">
                  <c:v>42867</c:v>
                </c:pt>
                <c:pt idx="413">
                  <c:v>42860</c:v>
                </c:pt>
                <c:pt idx="414">
                  <c:v>42853</c:v>
                </c:pt>
                <c:pt idx="415">
                  <c:v>42846</c:v>
                </c:pt>
                <c:pt idx="416">
                  <c:v>42839</c:v>
                </c:pt>
                <c:pt idx="417">
                  <c:v>42832</c:v>
                </c:pt>
                <c:pt idx="418">
                  <c:v>42825</c:v>
                </c:pt>
                <c:pt idx="419">
                  <c:v>42818</c:v>
                </c:pt>
                <c:pt idx="420">
                  <c:v>42811</c:v>
                </c:pt>
                <c:pt idx="421">
                  <c:v>42804</c:v>
                </c:pt>
                <c:pt idx="422">
                  <c:v>42797</c:v>
                </c:pt>
                <c:pt idx="423">
                  <c:v>42790</c:v>
                </c:pt>
                <c:pt idx="424">
                  <c:v>42783</c:v>
                </c:pt>
                <c:pt idx="425">
                  <c:v>42776</c:v>
                </c:pt>
                <c:pt idx="426">
                  <c:v>42769</c:v>
                </c:pt>
                <c:pt idx="427">
                  <c:v>42762</c:v>
                </c:pt>
                <c:pt idx="428">
                  <c:v>42755</c:v>
                </c:pt>
                <c:pt idx="429">
                  <c:v>42748</c:v>
                </c:pt>
                <c:pt idx="430">
                  <c:v>42741</c:v>
                </c:pt>
                <c:pt idx="431">
                  <c:v>42734</c:v>
                </c:pt>
                <c:pt idx="432">
                  <c:v>42727</c:v>
                </c:pt>
                <c:pt idx="433">
                  <c:v>42720</c:v>
                </c:pt>
                <c:pt idx="434">
                  <c:v>42713</c:v>
                </c:pt>
                <c:pt idx="435">
                  <c:v>42706</c:v>
                </c:pt>
                <c:pt idx="436">
                  <c:v>42699</c:v>
                </c:pt>
                <c:pt idx="437">
                  <c:v>42692</c:v>
                </c:pt>
                <c:pt idx="438">
                  <c:v>42685</c:v>
                </c:pt>
                <c:pt idx="439">
                  <c:v>42678</c:v>
                </c:pt>
                <c:pt idx="440">
                  <c:v>42671</c:v>
                </c:pt>
                <c:pt idx="441">
                  <c:v>42664</c:v>
                </c:pt>
                <c:pt idx="442">
                  <c:v>42657</c:v>
                </c:pt>
                <c:pt idx="443">
                  <c:v>42650</c:v>
                </c:pt>
                <c:pt idx="444">
                  <c:v>42643</c:v>
                </c:pt>
                <c:pt idx="445">
                  <c:v>42636</c:v>
                </c:pt>
                <c:pt idx="446">
                  <c:v>42629</c:v>
                </c:pt>
                <c:pt idx="447">
                  <c:v>42622</c:v>
                </c:pt>
                <c:pt idx="448">
                  <c:v>42615</c:v>
                </c:pt>
                <c:pt idx="449">
                  <c:v>42608</c:v>
                </c:pt>
                <c:pt idx="450">
                  <c:v>42601</c:v>
                </c:pt>
                <c:pt idx="451">
                  <c:v>42594</c:v>
                </c:pt>
                <c:pt idx="452">
                  <c:v>42587</c:v>
                </c:pt>
                <c:pt idx="453">
                  <c:v>42580</c:v>
                </c:pt>
                <c:pt idx="454">
                  <c:v>42573</c:v>
                </c:pt>
                <c:pt idx="455">
                  <c:v>42566</c:v>
                </c:pt>
                <c:pt idx="456">
                  <c:v>42559</c:v>
                </c:pt>
                <c:pt idx="457">
                  <c:v>42552</c:v>
                </c:pt>
                <c:pt idx="458">
                  <c:v>42545</c:v>
                </c:pt>
                <c:pt idx="459">
                  <c:v>42538</c:v>
                </c:pt>
                <c:pt idx="460">
                  <c:v>42531</c:v>
                </c:pt>
                <c:pt idx="461">
                  <c:v>42524</c:v>
                </c:pt>
                <c:pt idx="462">
                  <c:v>42517</c:v>
                </c:pt>
                <c:pt idx="463">
                  <c:v>42510</c:v>
                </c:pt>
                <c:pt idx="464">
                  <c:v>42503</c:v>
                </c:pt>
                <c:pt idx="465">
                  <c:v>42496</c:v>
                </c:pt>
                <c:pt idx="466">
                  <c:v>42489</c:v>
                </c:pt>
                <c:pt idx="467">
                  <c:v>42482</c:v>
                </c:pt>
                <c:pt idx="468">
                  <c:v>42475</c:v>
                </c:pt>
                <c:pt idx="469">
                  <c:v>42468</c:v>
                </c:pt>
                <c:pt idx="470">
                  <c:v>42461</c:v>
                </c:pt>
                <c:pt idx="471">
                  <c:v>42454</c:v>
                </c:pt>
                <c:pt idx="472">
                  <c:v>42447</c:v>
                </c:pt>
                <c:pt idx="473">
                  <c:v>42440</c:v>
                </c:pt>
                <c:pt idx="474">
                  <c:v>42433</c:v>
                </c:pt>
                <c:pt idx="475">
                  <c:v>42426</c:v>
                </c:pt>
                <c:pt idx="476">
                  <c:v>42419</c:v>
                </c:pt>
                <c:pt idx="477">
                  <c:v>42412</c:v>
                </c:pt>
                <c:pt idx="478">
                  <c:v>42405</c:v>
                </c:pt>
                <c:pt idx="479">
                  <c:v>42398</c:v>
                </c:pt>
                <c:pt idx="480">
                  <c:v>42391</c:v>
                </c:pt>
                <c:pt idx="481">
                  <c:v>42384</c:v>
                </c:pt>
                <c:pt idx="482">
                  <c:v>42377</c:v>
                </c:pt>
                <c:pt idx="483">
                  <c:v>42370</c:v>
                </c:pt>
                <c:pt idx="484">
                  <c:v>42363</c:v>
                </c:pt>
                <c:pt idx="485">
                  <c:v>42356</c:v>
                </c:pt>
                <c:pt idx="486">
                  <c:v>42349</c:v>
                </c:pt>
                <c:pt idx="487">
                  <c:v>42342</c:v>
                </c:pt>
                <c:pt idx="488">
                  <c:v>42335</c:v>
                </c:pt>
                <c:pt idx="489">
                  <c:v>42328</c:v>
                </c:pt>
                <c:pt idx="490">
                  <c:v>42321</c:v>
                </c:pt>
                <c:pt idx="491">
                  <c:v>42314</c:v>
                </c:pt>
                <c:pt idx="492">
                  <c:v>42307</c:v>
                </c:pt>
                <c:pt idx="493">
                  <c:v>42300</c:v>
                </c:pt>
                <c:pt idx="494">
                  <c:v>42293</c:v>
                </c:pt>
                <c:pt idx="495">
                  <c:v>42286</c:v>
                </c:pt>
                <c:pt idx="496">
                  <c:v>42279</c:v>
                </c:pt>
                <c:pt idx="497">
                  <c:v>42272</c:v>
                </c:pt>
                <c:pt idx="498">
                  <c:v>42265</c:v>
                </c:pt>
                <c:pt idx="499">
                  <c:v>42258</c:v>
                </c:pt>
                <c:pt idx="500">
                  <c:v>42251</c:v>
                </c:pt>
                <c:pt idx="501">
                  <c:v>42244</c:v>
                </c:pt>
                <c:pt idx="502">
                  <c:v>42237</c:v>
                </c:pt>
                <c:pt idx="503">
                  <c:v>42230</c:v>
                </c:pt>
                <c:pt idx="504">
                  <c:v>42223</c:v>
                </c:pt>
                <c:pt idx="505">
                  <c:v>42216</c:v>
                </c:pt>
                <c:pt idx="506">
                  <c:v>42209</c:v>
                </c:pt>
                <c:pt idx="507">
                  <c:v>42202</c:v>
                </c:pt>
                <c:pt idx="508">
                  <c:v>42195</c:v>
                </c:pt>
                <c:pt idx="509">
                  <c:v>42188</c:v>
                </c:pt>
                <c:pt idx="510">
                  <c:v>42181</c:v>
                </c:pt>
                <c:pt idx="511">
                  <c:v>42174</c:v>
                </c:pt>
                <c:pt idx="512">
                  <c:v>42167</c:v>
                </c:pt>
                <c:pt idx="513">
                  <c:v>42160</c:v>
                </c:pt>
                <c:pt idx="514">
                  <c:v>42153</c:v>
                </c:pt>
                <c:pt idx="515">
                  <c:v>42146</c:v>
                </c:pt>
                <c:pt idx="516">
                  <c:v>42139</c:v>
                </c:pt>
                <c:pt idx="517">
                  <c:v>42132</c:v>
                </c:pt>
                <c:pt idx="518">
                  <c:v>42125</c:v>
                </c:pt>
                <c:pt idx="519">
                  <c:v>42118</c:v>
                </c:pt>
                <c:pt idx="520">
                  <c:v>42111</c:v>
                </c:pt>
                <c:pt idx="521">
                  <c:v>42104</c:v>
                </c:pt>
                <c:pt idx="522">
                  <c:v>42097</c:v>
                </c:pt>
                <c:pt idx="523">
                  <c:v>42090</c:v>
                </c:pt>
                <c:pt idx="524">
                  <c:v>42083</c:v>
                </c:pt>
                <c:pt idx="525">
                  <c:v>42076</c:v>
                </c:pt>
                <c:pt idx="526">
                  <c:v>42069</c:v>
                </c:pt>
                <c:pt idx="527">
                  <c:v>42062</c:v>
                </c:pt>
                <c:pt idx="528">
                  <c:v>42055</c:v>
                </c:pt>
                <c:pt idx="529">
                  <c:v>42048</c:v>
                </c:pt>
                <c:pt idx="530">
                  <c:v>42041</c:v>
                </c:pt>
                <c:pt idx="531">
                  <c:v>42034</c:v>
                </c:pt>
                <c:pt idx="532">
                  <c:v>42027</c:v>
                </c:pt>
                <c:pt idx="533">
                  <c:v>42020</c:v>
                </c:pt>
                <c:pt idx="534">
                  <c:v>42013</c:v>
                </c:pt>
                <c:pt idx="535">
                  <c:v>42006</c:v>
                </c:pt>
                <c:pt idx="536">
                  <c:v>41999</c:v>
                </c:pt>
                <c:pt idx="537">
                  <c:v>41992</c:v>
                </c:pt>
                <c:pt idx="538">
                  <c:v>41985</c:v>
                </c:pt>
                <c:pt idx="539">
                  <c:v>41978</c:v>
                </c:pt>
                <c:pt idx="540">
                  <c:v>41971</c:v>
                </c:pt>
                <c:pt idx="541">
                  <c:v>41964</c:v>
                </c:pt>
                <c:pt idx="542">
                  <c:v>41957</c:v>
                </c:pt>
                <c:pt idx="543">
                  <c:v>41950</c:v>
                </c:pt>
                <c:pt idx="544">
                  <c:v>41943</c:v>
                </c:pt>
                <c:pt idx="545">
                  <c:v>41936</c:v>
                </c:pt>
                <c:pt idx="546">
                  <c:v>41929</c:v>
                </c:pt>
                <c:pt idx="547">
                  <c:v>41922</c:v>
                </c:pt>
                <c:pt idx="548">
                  <c:v>41915</c:v>
                </c:pt>
                <c:pt idx="549">
                  <c:v>41908</c:v>
                </c:pt>
                <c:pt idx="550">
                  <c:v>41901</c:v>
                </c:pt>
                <c:pt idx="551">
                  <c:v>41894</c:v>
                </c:pt>
                <c:pt idx="552">
                  <c:v>41887</c:v>
                </c:pt>
                <c:pt idx="553">
                  <c:v>41880</c:v>
                </c:pt>
                <c:pt idx="554">
                  <c:v>41873</c:v>
                </c:pt>
                <c:pt idx="555">
                  <c:v>41866</c:v>
                </c:pt>
                <c:pt idx="556">
                  <c:v>41859</c:v>
                </c:pt>
                <c:pt idx="557">
                  <c:v>41852</c:v>
                </c:pt>
                <c:pt idx="558">
                  <c:v>41845</c:v>
                </c:pt>
                <c:pt idx="559">
                  <c:v>41838</c:v>
                </c:pt>
                <c:pt idx="560">
                  <c:v>41831</c:v>
                </c:pt>
                <c:pt idx="561">
                  <c:v>41824</c:v>
                </c:pt>
                <c:pt idx="562">
                  <c:v>41817</c:v>
                </c:pt>
                <c:pt idx="563">
                  <c:v>41810</c:v>
                </c:pt>
                <c:pt idx="564">
                  <c:v>41803</c:v>
                </c:pt>
                <c:pt idx="565">
                  <c:v>41796</c:v>
                </c:pt>
                <c:pt idx="566">
                  <c:v>41789</c:v>
                </c:pt>
                <c:pt idx="567">
                  <c:v>41782</c:v>
                </c:pt>
                <c:pt idx="568">
                  <c:v>41775</c:v>
                </c:pt>
                <c:pt idx="569">
                  <c:v>41768</c:v>
                </c:pt>
                <c:pt idx="570">
                  <c:v>41761</c:v>
                </c:pt>
                <c:pt idx="571">
                  <c:v>41754</c:v>
                </c:pt>
                <c:pt idx="572">
                  <c:v>41747</c:v>
                </c:pt>
                <c:pt idx="573">
                  <c:v>41740</c:v>
                </c:pt>
                <c:pt idx="574">
                  <c:v>41733</c:v>
                </c:pt>
                <c:pt idx="575">
                  <c:v>41726</c:v>
                </c:pt>
                <c:pt idx="576">
                  <c:v>41719</c:v>
                </c:pt>
                <c:pt idx="577">
                  <c:v>41712</c:v>
                </c:pt>
                <c:pt idx="578">
                  <c:v>41705</c:v>
                </c:pt>
                <c:pt idx="579">
                  <c:v>41698</c:v>
                </c:pt>
                <c:pt idx="580">
                  <c:v>41691</c:v>
                </c:pt>
                <c:pt idx="581">
                  <c:v>41684</c:v>
                </c:pt>
                <c:pt idx="582">
                  <c:v>41677</c:v>
                </c:pt>
                <c:pt idx="583">
                  <c:v>41670</c:v>
                </c:pt>
                <c:pt idx="584">
                  <c:v>41663</c:v>
                </c:pt>
                <c:pt idx="585">
                  <c:v>41656</c:v>
                </c:pt>
                <c:pt idx="586">
                  <c:v>41649</c:v>
                </c:pt>
                <c:pt idx="587">
                  <c:v>41642</c:v>
                </c:pt>
                <c:pt idx="588">
                  <c:v>41635</c:v>
                </c:pt>
                <c:pt idx="589">
                  <c:v>41628</c:v>
                </c:pt>
                <c:pt idx="590">
                  <c:v>41621</c:v>
                </c:pt>
                <c:pt idx="591">
                  <c:v>41614</c:v>
                </c:pt>
                <c:pt idx="592">
                  <c:v>41607</c:v>
                </c:pt>
                <c:pt idx="593">
                  <c:v>41600</c:v>
                </c:pt>
                <c:pt idx="594">
                  <c:v>41593</c:v>
                </c:pt>
                <c:pt idx="595">
                  <c:v>41586</c:v>
                </c:pt>
                <c:pt idx="596">
                  <c:v>41579</c:v>
                </c:pt>
                <c:pt idx="597">
                  <c:v>41572</c:v>
                </c:pt>
                <c:pt idx="598">
                  <c:v>41565</c:v>
                </c:pt>
                <c:pt idx="599">
                  <c:v>41558</c:v>
                </c:pt>
                <c:pt idx="600">
                  <c:v>41551</c:v>
                </c:pt>
                <c:pt idx="601">
                  <c:v>41544</c:v>
                </c:pt>
                <c:pt idx="602">
                  <c:v>41537</c:v>
                </c:pt>
                <c:pt idx="603">
                  <c:v>41530</c:v>
                </c:pt>
                <c:pt idx="604">
                  <c:v>41523</c:v>
                </c:pt>
                <c:pt idx="605">
                  <c:v>41516</c:v>
                </c:pt>
                <c:pt idx="606">
                  <c:v>41509</c:v>
                </c:pt>
                <c:pt idx="607">
                  <c:v>41502</c:v>
                </c:pt>
                <c:pt idx="608">
                  <c:v>41495</c:v>
                </c:pt>
                <c:pt idx="609">
                  <c:v>41488</c:v>
                </c:pt>
                <c:pt idx="610">
                  <c:v>41481</c:v>
                </c:pt>
                <c:pt idx="611">
                  <c:v>41474</c:v>
                </c:pt>
                <c:pt idx="612">
                  <c:v>41467</c:v>
                </c:pt>
                <c:pt idx="613">
                  <c:v>41460</c:v>
                </c:pt>
                <c:pt idx="614">
                  <c:v>41453</c:v>
                </c:pt>
                <c:pt idx="615">
                  <c:v>41446</c:v>
                </c:pt>
                <c:pt idx="616">
                  <c:v>41439</c:v>
                </c:pt>
                <c:pt idx="617">
                  <c:v>41432</c:v>
                </c:pt>
                <c:pt idx="618">
                  <c:v>41425</c:v>
                </c:pt>
                <c:pt idx="619">
                  <c:v>41418</c:v>
                </c:pt>
                <c:pt idx="620">
                  <c:v>41411</c:v>
                </c:pt>
                <c:pt idx="621">
                  <c:v>41404</c:v>
                </c:pt>
                <c:pt idx="622">
                  <c:v>41397</c:v>
                </c:pt>
                <c:pt idx="623">
                  <c:v>41390</c:v>
                </c:pt>
                <c:pt idx="624">
                  <c:v>41383</c:v>
                </c:pt>
                <c:pt idx="625">
                  <c:v>41376</c:v>
                </c:pt>
                <c:pt idx="626">
                  <c:v>41369</c:v>
                </c:pt>
                <c:pt idx="627">
                  <c:v>41362</c:v>
                </c:pt>
                <c:pt idx="628">
                  <c:v>41355</c:v>
                </c:pt>
                <c:pt idx="629">
                  <c:v>41348</c:v>
                </c:pt>
                <c:pt idx="630">
                  <c:v>41341</c:v>
                </c:pt>
                <c:pt idx="631">
                  <c:v>41334</c:v>
                </c:pt>
                <c:pt idx="632">
                  <c:v>41327</c:v>
                </c:pt>
                <c:pt idx="633">
                  <c:v>41320</c:v>
                </c:pt>
                <c:pt idx="634">
                  <c:v>41313</c:v>
                </c:pt>
                <c:pt idx="635">
                  <c:v>41306</c:v>
                </c:pt>
                <c:pt idx="636">
                  <c:v>41299</c:v>
                </c:pt>
                <c:pt idx="637">
                  <c:v>41292</c:v>
                </c:pt>
                <c:pt idx="638">
                  <c:v>41285</c:v>
                </c:pt>
                <c:pt idx="639">
                  <c:v>41278</c:v>
                </c:pt>
                <c:pt idx="640">
                  <c:v>41271</c:v>
                </c:pt>
                <c:pt idx="641">
                  <c:v>41264</c:v>
                </c:pt>
                <c:pt idx="642">
                  <c:v>41257</c:v>
                </c:pt>
                <c:pt idx="643">
                  <c:v>41250</c:v>
                </c:pt>
                <c:pt idx="644">
                  <c:v>41243</c:v>
                </c:pt>
                <c:pt idx="645">
                  <c:v>41236</c:v>
                </c:pt>
                <c:pt idx="646">
                  <c:v>41229</c:v>
                </c:pt>
                <c:pt idx="647">
                  <c:v>41222</c:v>
                </c:pt>
                <c:pt idx="648">
                  <c:v>41215</c:v>
                </c:pt>
                <c:pt idx="649">
                  <c:v>41208</c:v>
                </c:pt>
                <c:pt idx="650">
                  <c:v>41201</c:v>
                </c:pt>
                <c:pt idx="651">
                  <c:v>41194</c:v>
                </c:pt>
                <c:pt idx="652">
                  <c:v>41187</c:v>
                </c:pt>
                <c:pt idx="653">
                  <c:v>41180</c:v>
                </c:pt>
                <c:pt idx="654">
                  <c:v>41173</c:v>
                </c:pt>
                <c:pt idx="655">
                  <c:v>41166</c:v>
                </c:pt>
                <c:pt idx="656">
                  <c:v>41159</c:v>
                </c:pt>
                <c:pt idx="657">
                  <c:v>41152</c:v>
                </c:pt>
                <c:pt idx="658">
                  <c:v>41145</c:v>
                </c:pt>
                <c:pt idx="659">
                  <c:v>41138</c:v>
                </c:pt>
                <c:pt idx="660">
                  <c:v>41131</c:v>
                </c:pt>
                <c:pt idx="661">
                  <c:v>41124</c:v>
                </c:pt>
                <c:pt idx="662">
                  <c:v>41117</c:v>
                </c:pt>
                <c:pt idx="663">
                  <c:v>41110</c:v>
                </c:pt>
                <c:pt idx="664">
                  <c:v>41103</c:v>
                </c:pt>
                <c:pt idx="665">
                  <c:v>41096</c:v>
                </c:pt>
                <c:pt idx="666">
                  <c:v>41089</c:v>
                </c:pt>
                <c:pt idx="667">
                  <c:v>41082</c:v>
                </c:pt>
                <c:pt idx="668">
                  <c:v>41075</c:v>
                </c:pt>
                <c:pt idx="669">
                  <c:v>41068</c:v>
                </c:pt>
                <c:pt idx="670">
                  <c:v>41061</c:v>
                </c:pt>
                <c:pt idx="671">
                  <c:v>41054</c:v>
                </c:pt>
                <c:pt idx="672">
                  <c:v>41047</c:v>
                </c:pt>
                <c:pt idx="673">
                  <c:v>41040</c:v>
                </c:pt>
                <c:pt idx="674">
                  <c:v>41033</c:v>
                </c:pt>
                <c:pt idx="675">
                  <c:v>41026</c:v>
                </c:pt>
                <c:pt idx="676">
                  <c:v>41019</c:v>
                </c:pt>
                <c:pt idx="677">
                  <c:v>41012</c:v>
                </c:pt>
                <c:pt idx="678">
                  <c:v>41005</c:v>
                </c:pt>
                <c:pt idx="679">
                  <c:v>40998</c:v>
                </c:pt>
                <c:pt idx="680">
                  <c:v>40991</c:v>
                </c:pt>
                <c:pt idx="681">
                  <c:v>40984</c:v>
                </c:pt>
                <c:pt idx="682">
                  <c:v>40977</c:v>
                </c:pt>
                <c:pt idx="683">
                  <c:v>40970</c:v>
                </c:pt>
                <c:pt idx="684">
                  <c:v>40963</c:v>
                </c:pt>
                <c:pt idx="685">
                  <c:v>40956</c:v>
                </c:pt>
                <c:pt idx="686">
                  <c:v>40949</c:v>
                </c:pt>
                <c:pt idx="687">
                  <c:v>40942</c:v>
                </c:pt>
                <c:pt idx="688">
                  <c:v>40935</c:v>
                </c:pt>
                <c:pt idx="689">
                  <c:v>40928</c:v>
                </c:pt>
                <c:pt idx="690">
                  <c:v>40921</c:v>
                </c:pt>
                <c:pt idx="691">
                  <c:v>40914</c:v>
                </c:pt>
                <c:pt idx="692">
                  <c:v>40907</c:v>
                </c:pt>
                <c:pt idx="693">
                  <c:v>40900</c:v>
                </c:pt>
                <c:pt idx="694">
                  <c:v>40893</c:v>
                </c:pt>
                <c:pt idx="695">
                  <c:v>40886</c:v>
                </c:pt>
                <c:pt idx="696">
                  <c:v>40879</c:v>
                </c:pt>
                <c:pt idx="697">
                  <c:v>40872</c:v>
                </c:pt>
                <c:pt idx="698">
                  <c:v>40865</c:v>
                </c:pt>
                <c:pt idx="699">
                  <c:v>40858</c:v>
                </c:pt>
                <c:pt idx="700">
                  <c:v>40851</c:v>
                </c:pt>
                <c:pt idx="701">
                  <c:v>40844</c:v>
                </c:pt>
                <c:pt idx="702">
                  <c:v>40837</c:v>
                </c:pt>
                <c:pt idx="703">
                  <c:v>40830</c:v>
                </c:pt>
                <c:pt idx="704">
                  <c:v>40823</c:v>
                </c:pt>
                <c:pt idx="705">
                  <c:v>40816</c:v>
                </c:pt>
                <c:pt idx="706">
                  <c:v>40809</c:v>
                </c:pt>
                <c:pt idx="707">
                  <c:v>40802</c:v>
                </c:pt>
                <c:pt idx="708">
                  <c:v>40795</c:v>
                </c:pt>
                <c:pt idx="709">
                  <c:v>40788</c:v>
                </c:pt>
                <c:pt idx="710">
                  <c:v>40781</c:v>
                </c:pt>
                <c:pt idx="711">
                  <c:v>40774</c:v>
                </c:pt>
                <c:pt idx="712">
                  <c:v>40767</c:v>
                </c:pt>
                <c:pt idx="713">
                  <c:v>40760</c:v>
                </c:pt>
                <c:pt idx="714">
                  <c:v>40753</c:v>
                </c:pt>
                <c:pt idx="715">
                  <c:v>40746</c:v>
                </c:pt>
                <c:pt idx="716">
                  <c:v>40739</c:v>
                </c:pt>
                <c:pt idx="717">
                  <c:v>40732</c:v>
                </c:pt>
                <c:pt idx="718">
                  <c:v>40725</c:v>
                </c:pt>
                <c:pt idx="719">
                  <c:v>40718</c:v>
                </c:pt>
                <c:pt idx="720">
                  <c:v>40711</c:v>
                </c:pt>
                <c:pt idx="721">
                  <c:v>40704</c:v>
                </c:pt>
                <c:pt idx="722">
                  <c:v>40697</c:v>
                </c:pt>
                <c:pt idx="723">
                  <c:v>40690</c:v>
                </c:pt>
                <c:pt idx="724">
                  <c:v>40683</c:v>
                </c:pt>
                <c:pt idx="725">
                  <c:v>40676</c:v>
                </c:pt>
                <c:pt idx="726">
                  <c:v>40669</c:v>
                </c:pt>
                <c:pt idx="727">
                  <c:v>40662</c:v>
                </c:pt>
                <c:pt idx="728">
                  <c:v>40655</c:v>
                </c:pt>
                <c:pt idx="729">
                  <c:v>40648</c:v>
                </c:pt>
                <c:pt idx="730">
                  <c:v>40641</c:v>
                </c:pt>
                <c:pt idx="731">
                  <c:v>40634</c:v>
                </c:pt>
                <c:pt idx="732">
                  <c:v>40627</c:v>
                </c:pt>
                <c:pt idx="733">
                  <c:v>40620</c:v>
                </c:pt>
                <c:pt idx="734">
                  <c:v>40613</c:v>
                </c:pt>
                <c:pt idx="735">
                  <c:v>40606</c:v>
                </c:pt>
                <c:pt idx="736">
                  <c:v>40599</c:v>
                </c:pt>
                <c:pt idx="737">
                  <c:v>40592</c:v>
                </c:pt>
                <c:pt idx="738">
                  <c:v>40585</c:v>
                </c:pt>
                <c:pt idx="739">
                  <c:v>40578</c:v>
                </c:pt>
                <c:pt idx="740">
                  <c:v>40571</c:v>
                </c:pt>
                <c:pt idx="741">
                  <c:v>40564</c:v>
                </c:pt>
                <c:pt idx="742">
                  <c:v>40557</c:v>
                </c:pt>
                <c:pt idx="743">
                  <c:v>40550</c:v>
                </c:pt>
                <c:pt idx="744">
                  <c:v>40543</c:v>
                </c:pt>
                <c:pt idx="745">
                  <c:v>40536</c:v>
                </c:pt>
                <c:pt idx="746">
                  <c:v>40529</c:v>
                </c:pt>
                <c:pt idx="747">
                  <c:v>40522</c:v>
                </c:pt>
                <c:pt idx="748">
                  <c:v>40515</c:v>
                </c:pt>
                <c:pt idx="749">
                  <c:v>40508</c:v>
                </c:pt>
                <c:pt idx="750">
                  <c:v>40501</c:v>
                </c:pt>
                <c:pt idx="751">
                  <c:v>40494</c:v>
                </c:pt>
                <c:pt idx="752">
                  <c:v>40487</c:v>
                </c:pt>
                <c:pt idx="753">
                  <c:v>40480</c:v>
                </c:pt>
                <c:pt idx="754">
                  <c:v>40473</c:v>
                </c:pt>
                <c:pt idx="755">
                  <c:v>40466</c:v>
                </c:pt>
                <c:pt idx="756">
                  <c:v>40459</c:v>
                </c:pt>
                <c:pt idx="757">
                  <c:v>40452</c:v>
                </c:pt>
                <c:pt idx="758">
                  <c:v>40445</c:v>
                </c:pt>
                <c:pt idx="759">
                  <c:v>40438</c:v>
                </c:pt>
                <c:pt idx="760">
                  <c:v>40431</c:v>
                </c:pt>
                <c:pt idx="761">
                  <c:v>40424</c:v>
                </c:pt>
                <c:pt idx="762">
                  <c:v>40417</c:v>
                </c:pt>
                <c:pt idx="763">
                  <c:v>40410</c:v>
                </c:pt>
                <c:pt idx="764">
                  <c:v>40403</c:v>
                </c:pt>
                <c:pt idx="765">
                  <c:v>40396</c:v>
                </c:pt>
                <c:pt idx="766">
                  <c:v>40389</c:v>
                </c:pt>
                <c:pt idx="767">
                  <c:v>40382</c:v>
                </c:pt>
                <c:pt idx="768">
                  <c:v>40375</c:v>
                </c:pt>
                <c:pt idx="769">
                  <c:v>40368</c:v>
                </c:pt>
                <c:pt idx="770">
                  <c:v>40361</c:v>
                </c:pt>
                <c:pt idx="771">
                  <c:v>40354</c:v>
                </c:pt>
                <c:pt idx="772">
                  <c:v>40347</c:v>
                </c:pt>
                <c:pt idx="773">
                  <c:v>40340</c:v>
                </c:pt>
                <c:pt idx="774">
                  <c:v>40333</c:v>
                </c:pt>
                <c:pt idx="775">
                  <c:v>40326</c:v>
                </c:pt>
                <c:pt idx="776">
                  <c:v>40319</c:v>
                </c:pt>
                <c:pt idx="777">
                  <c:v>40312</c:v>
                </c:pt>
                <c:pt idx="778">
                  <c:v>40305</c:v>
                </c:pt>
                <c:pt idx="779">
                  <c:v>40298</c:v>
                </c:pt>
                <c:pt idx="780">
                  <c:v>40291</c:v>
                </c:pt>
                <c:pt idx="781">
                  <c:v>40284</c:v>
                </c:pt>
                <c:pt idx="782">
                  <c:v>40277</c:v>
                </c:pt>
                <c:pt idx="783">
                  <c:v>40270</c:v>
                </c:pt>
                <c:pt idx="784">
                  <c:v>40263</c:v>
                </c:pt>
                <c:pt idx="785">
                  <c:v>40256</c:v>
                </c:pt>
                <c:pt idx="786">
                  <c:v>40249</c:v>
                </c:pt>
                <c:pt idx="787">
                  <c:v>40242</c:v>
                </c:pt>
                <c:pt idx="788">
                  <c:v>40235</c:v>
                </c:pt>
                <c:pt idx="789">
                  <c:v>40228</c:v>
                </c:pt>
                <c:pt idx="790">
                  <c:v>40221</c:v>
                </c:pt>
                <c:pt idx="791">
                  <c:v>40214</c:v>
                </c:pt>
                <c:pt idx="792">
                  <c:v>40207</c:v>
                </c:pt>
                <c:pt idx="793">
                  <c:v>40200</c:v>
                </c:pt>
                <c:pt idx="794">
                  <c:v>40193</c:v>
                </c:pt>
                <c:pt idx="795">
                  <c:v>40186</c:v>
                </c:pt>
                <c:pt idx="796">
                  <c:v>40179</c:v>
                </c:pt>
                <c:pt idx="797">
                  <c:v>40172</c:v>
                </c:pt>
                <c:pt idx="798">
                  <c:v>40165</c:v>
                </c:pt>
                <c:pt idx="799">
                  <c:v>40158</c:v>
                </c:pt>
                <c:pt idx="800">
                  <c:v>40151</c:v>
                </c:pt>
                <c:pt idx="801">
                  <c:v>40144</c:v>
                </c:pt>
                <c:pt idx="802">
                  <c:v>40137</c:v>
                </c:pt>
                <c:pt idx="803">
                  <c:v>40130</c:v>
                </c:pt>
                <c:pt idx="804">
                  <c:v>40123</c:v>
                </c:pt>
                <c:pt idx="805">
                  <c:v>40116</c:v>
                </c:pt>
                <c:pt idx="806">
                  <c:v>40109</c:v>
                </c:pt>
                <c:pt idx="807">
                  <c:v>40102</c:v>
                </c:pt>
                <c:pt idx="808">
                  <c:v>40095</c:v>
                </c:pt>
                <c:pt idx="809">
                  <c:v>40088</c:v>
                </c:pt>
                <c:pt idx="810">
                  <c:v>40081</c:v>
                </c:pt>
                <c:pt idx="811">
                  <c:v>40074</c:v>
                </c:pt>
                <c:pt idx="812">
                  <c:v>40067</c:v>
                </c:pt>
                <c:pt idx="813">
                  <c:v>40060</c:v>
                </c:pt>
                <c:pt idx="814">
                  <c:v>40053</c:v>
                </c:pt>
                <c:pt idx="815">
                  <c:v>40046</c:v>
                </c:pt>
                <c:pt idx="816">
                  <c:v>40039</c:v>
                </c:pt>
                <c:pt idx="817">
                  <c:v>40032</c:v>
                </c:pt>
                <c:pt idx="818">
                  <c:v>40025</c:v>
                </c:pt>
                <c:pt idx="819">
                  <c:v>40018</c:v>
                </c:pt>
                <c:pt idx="820">
                  <c:v>40011</c:v>
                </c:pt>
                <c:pt idx="821">
                  <c:v>40004</c:v>
                </c:pt>
                <c:pt idx="822">
                  <c:v>39997</c:v>
                </c:pt>
                <c:pt idx="823">
                  <c:v>39990</c:v>
                </c:pt>
                <c:pt idx="824">
                  <c:v>39983</c:v>
                </c:pt>
                <c:pt idx="825">
                  <c:v>39976</c:v>
                </c:pt>
                <c:pt idx="826">
                  <c:v>39969</c:v>
                </c:pt>
                <c:pt idx="827">
                  <c:v>39962</c:v>
                </c:pt>
                <c:pt idx="828">
                  <c:v>39955</c:v>
                </c:pt>
                <c:pt idx="829">
                  <c:v>39948</c:v>
                </c:pt>
                <c:pt idx="830">
                  <c:v>39941</c:v>
                </c:pt>
                <c:pt idx="831">
                  <c:v>39934</c:v>
                </c:pt>
                <c:pt idx="832">
                  <c:v>39927</c:v>
                </c:pt>
                <c:pt idx="833">
                  <c:v>39920</c:v>
                </c:pt>
                <c:pt idx="834">
                  <c:v>39913</c:v>
                </c:pt>
                <c:pt idx="835">
                  <c:v>39906</c:v>
                </c:pt>
                <c:pt idx="836">
                  <c:v>39899</c:v>
                </c:pt>
                <c:pt idx="837">
                  <c:v>39892</c:v>
                </c:pt>
                <c:pt idx="838">
                  <c:v>39885</c:v>
                </c:pt>
                <c:pt idx="839">
                  <c:v>39878</c:v>
                </c:pt>
                <c:pt idx="840">
                  <c:v>39871</c:v>
                </c:pt>
                <c:pt idx="841">
                  <c:v>39864</c:v>
                </c:pt>
                <c:pt idx="842">
                  <c:v>39857</c:v>
                </c:pt>
                <c:pt idx="843">
                  <c:v>39850</c:v>
                </c:pt>
                <c:pt idx="844">
                  <c:v>39843</c:v>
                </c:pt>
                <c:pt idx="845">
                  <c:v>39836</c:v>
                </c:pt>
                <c:pt idx="846">
                  <c:v>39829</c:v>
                </c:pt>
                <c:pt idx="847">
                  <c:v>39822</c:v>
                </c:pt>
                <c:pt idx="848">
                  <c:v>39815</c:v>
                </c:pt>
                <c:pt idx="849">
                  <c:v>39808</c:v>
                </c:pt>
                <c:pt idx="850">
                  <c:v>39801</c:v>
                </c:pt>
                <c:pt idx="851">
                  <c:v>39794</c:v>
                </c:pt>
                <c:pt idx="852">
                  <c:v>39787</c:v>
                </c:pt>
                <c:pt idx="853">
                  <c:v>39780</c:v>
                </c:pt>
                <c:pt idx="854">
                  <c:v>39773</c:v>
                </c:pt>
                <c:pt idx="855">
                  <c:v>39766</c:v>
                </c:pt>
                <c:pt idx="856">
                  <c:v>39759</c:v>
                </c:pt>
                <c:pt idx="857">
                  <c:v>39752</c:v>
                </c:pt>
                <c:pt idx="858">
                  <c:v>39745</c:v>
                </c:pt>
                <c:pt idx="859">
                  <c:v>39738</c:v>
                </c:pt>
                <c:pt idx="860">
                  <c:v>39731</c:v>
                </c:pt>
                <c:pt idx="861">
                  <c:v>39724</c:v>
                </c:pt>
                <c:pt idx="862">
                  <c:v>39717</c:v>
                </c:pt>
                <c:pt idx="863">
                  <c:v>39710</c:v>
                </c:pt>
                <c:pt idx="864">
                  <c:v>39703</c:v>
                </c:pt>
                <c:pt idx="865">
                  <c:v>39696</c:v>
                </c:pt>
                <c:pt idx="866">
                  <c:v>39689</c:v>
                </c:pt>
                <c:pt idx="867">
                  <c:v>39682</c:v>
                </c:pt>
                <c:pt idx="868">
                  <c:v>39675</c:v>
                </c:pt>
                <c:pt idx="869">
                  <c:v>39668</c:v>
                </c:pt>
                <c:pt idx="870">
                  <c:v>39661</c:v>
                </c:pt>
                <c:pt idx="871">
                  <c:v>39654</c:v>
                </c:pt>
                <c:pt idx="872">
                  <c:v>39647</c:v>
                </c:pt>
                <c:pt idx="873">
                  <c:v>39640</c:v>
                </c:pt>
                <c:pt idx="874">
                  <c:v>39633</c:v>
                </c:pt>
                <c:pt idx="875">
                  <c:v>39626</c:v>
                </c:pt>
                <c:pt idx="876">
                  <c:v>39619</c:v>
                </c:pt>
                <c:pt idx="877">
                  <c:v>39612</c:v>
                </c:pt>
                <c:pt idx="878">
                  <c:v>39605</c:v>
                </c:pt>
                <c:pt idx="879">
                  <c:v>39598</c:v>
                </c:pt>
                <c:pt idx="880">
                  <c:v>39591</c:v>
                </c:pt>
                <c:pt idx="881">
                  <c:v>39584</c:v>
                </c:pt>
                <c:pt idx="882">
                  <c:v>39577</c:v>
                </c:pt>
                <c:pt idx="883">
                  <c:v>39570</c:v>
                </c:pt>
                <c:pt idx="884">
                  <c:v>39563</c:v>
                </c:pt>
                <c:pt idx="885">
                  <c:v>39556</c:v>
                </c:pt>
                <c:pt idx="886">
                  <c:v>39549</c:v>
                </c:pt>
                <c:pt idx="887">
                  <c:v>39542</c:v>
                </c:pt>
                <c:pt idx="888">
                  <c:v>39535</c:v>
                </c:pt>
                <c:pt idx="889">
                  <c:v>39528</c:v>
                </c:pt>
                <c:pt idx="890">
                  <c:v>39521</c:v>
                </c:pt>
                <c:pt idx="891">
                  <c:v>39514</c:v>
                </c:pt>
                <c:pt idx="892">
                  <c:v>39507</c:v>
                </c:pt>
                <c:pt idx="893">
                  <c:v>39500</c:v>
                </c:pt>
                <c:pt idx="894">
                  <c:v>39493</c:v>
                </c:pt>
                <c:pt idx="895">
                  <c:v>39486</c:v>
                </c:pt>
                <c:pt idx="896">
                  <c:v>39479</c:v>
                </c:pt>
                <c:pt idx="897">
                  <c:v>39472</c:v>
                </c:pt>
                <c:pt idx="898">
                  <c:v>39465</c:v>
                </c:pt>
                <c:pt idx="899">
                  <c:v>39458</c:v>
                </c:pt>
                <c:pt idx="900">
                  <c:v>39451</c:v>
                </c:pt>
                <c:pt idx="901">
                  <c:v>39444</c:v>
                </c:pt>
                <c:pt idx="902">
                  <c:v>39437</c:v>
                </c:pt>
                <c:pt idx="903">
                  <c:v>39430</c:v>
                </c:pt>
                <c:pt idx="904">
                  <c:v>39423</c:v>
                </c:pt>
                <c:pt idx="905">
                  <c:v>39416</c:v>
                </c:pt>
                <c:pt idx="906">
                  <c:v>39409</c:v>
                </c:pt>
                <c:pt idx="907">
                  <c:v>39402</c:v>
                </c:pt>
                <c:pt idx="908">
                  <c:v>39395</c:v>
                </c:pt>
                <c:pt idx="909">
                  <c:v>39388</c:v>
                </c:pt>
                <c:pt idx="910">
                  <c:v>39381</c:v>
                </c:pt>
                <c:pt idx="911">
                  <c:v>39374</c:v>
                </c:pt>
                <c:pt idx="912">
                  <c:v>39367</c:v>
                </c:pt>
                <c:pt idx="913">
                  <c:v>39360</c:v>
                </c:pt>
                <c:pt idx="914">
                  <c:v>39353</c:v>
                </c:pt>
                <c:pt idx="915">
                  <c:v>39346</c:v>
                </c:pt>
                <c:pt idx="916">
                  <c:v>39339</c:v>
                </c:pt>
                <c:pt idx="917">
                  <c:v>39332</c:v>
                </c:pt>
                <c:pt idx="918">
                  <c:v>39325</c:v>
                </c:pt>
                <c:pt idx="919">
                  <c:v>39318</c:v>
                </c:pt>
                <c:pt idx="920">
                  <c:v>39311</c:v>
                </c:pt>
                <c:pt idx="921">
                  <c:v>39304</c:v>
                </c:pt>
                <c:pt idx="922">
                  <c:v>39297</c:v>
                </c:pt>
                <c:pt idx="923">
                  <c:v>39290</c:v>
                </c:pt>
                <c:pt idx="924">
                  <c:v>39283</c:v>
                </c:pt>
                <c:pt idx="925">
                  <c:v>39276</c:v>
                </c:pt>
                <c:pt idx="926">
                  <c:v>39269</c:v>
                </c:pt>
                <c:pt idx="927">
                  <c:v>39262</c:v>
                </c:pt>
                <c:pt idx="928">
                  <c:v>39255</c:v>
                </c:pt>
                <c:pt idx="929">
                  <c:v>39248</c:v>
                </c:pt>
                <c:pt idx="930">
                  <c:v>39241</c:v>
                </c:pt>
                <c:pt idx="931">
                  <c:v>39234</c:v>
                </c:pt>
                <c:pt idx="932">
                  <c:v>39227</c:v>
                </c:pt>
                <c:pt idx="933">
                  <c:v>39220</c:v>
                </c:pt>
                <c:pt idx="934">
                  <c:v>39213</c:v>
                </c:pt>
                <c:pt idx="935">
                  <c:v>39206</c:v>
                </c:pt>
                <c:pt idx="936">
                  <c:v>39199</c:v>
                </c:pt>
                <c:pt idx="937">
                  <c:v>39192</c:v>
                </c:pt>
                <c:pt idx="938">
                  <c:v>39185</c:v>
                </c:pt>
                <c:pt idx="939">
                  <c:v>39178</c:v>
                </c:pt>
                <c:pt idx="940">
                  <c:v>39171</c:v>
                </c:pt>
                <c:pt idx="941">
                  <c:v>39164</c:v>
                </c:pt>
                <c:pt idx="942">
                  <c:v>39157</c:v>
                </c:pt>
                <c:pt idx="943">
                  <c:v>39150</c:v>
                </c:pt>
                <c:pt idx="944">
                  <c:v>39143</c:v>
                </c:pt>
                <c:pt idx="945">
                  <c:v>39136</c:v>
                </c:pt>
                <c:pt idx="946">
                  <c:v>39129</c:v>
                </c:pt>
                <c:pt idx="947">
                  <c:v>39122</c:v>
                </c:pt>
                <c:pt idx="948">
                  <c:v>39115</c:v>
                </c:pt>
                <c:pt idx="949">
                  <c:v>39108</c:v>
                </c:pt>
                <c:pt idx="950">
                  <c:v>39101</c:v>
                </c:pt>
                <c:pt idx="951">
                  <c:v>39094</c:v>
                </c:pt>
                <c:pt idx="952">
                  <c:v>39087</c:v>
                </c:pt>
              </c:numCache>
            </c:numRef>
          </c:cat>
          <c:val>
            <c:numRef>
              <c:f>'Chart+Data'!$C$3:$C$955</c:f>
              <c:numCache>
                <c:formatCode>General</c:formatCode>
                <c:ptCount val="953"/>
                <c:pt idx="0">
                  <c:v>5.8864479999999997</c:v>
                </c:pt>
                <c:pt idx="188">
                  <c:v>4.7893540000000003</c:v>
                </c:pt>
                <c:pt idx="197">
                  <c:v>3.9359489999999999</c:v>
                </c:pt>
                <c:pt idx="772">
                  <c:v>3.9079359999999999</c:v>
                </c:pt>
                <c:pt idx="781">
                  <c:v>3.896099</c:v>
                </c:pt>
              </c:numCache>
            </c:numRef>
          </c:val>
          <c:smooth val="0"/>
          <c:extLst>
            <c:ext xmlns:c16="http://schemas.microsoft.com/office/drawing/2014/chart" uri="{C3380CC4-5D6E-409C-BE32-E72D297353CC}">
              <c16:uniqueId val="{00000001-5633-BA4A-B8E5-F57D93EB5F2A}"/>
            </c:ext>
          </c:extLst>
        </c:ser>
        <c:dLbls>
          <c:showLegendKey val="0"/>
          <c:showVal val="0"/>
          <c:showCatName val="0"/>
          <c:showSerName val="0"/>
          <c:showPercent val="0"/>
          <c:showBubbleSize val="0"/>
        </c:dLbls>
        <c:marker val="1"/>
        <c:smooth val="0"/>
        <c:axId val="1041222736"/>
        <c:axId val="1041209424"/>
      </c:lineChart>
      <c:dateAx>
        <c:axId val="104122273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800">
                <a:solidFill>
                  <a:schemeClr val="tx1">
                    <a:lumMod val="65000"/>
                    <a:lumOff val="35000"/>
                  </a:schemeClr>
                </a:solidFill>
              </a:defRPr>
            </a:pPr>
            <a:endParaRPr lang="en-US"/>
          </a:p>
        </c:txPr>
        <c:crossAx val="1041209424"/>
        <c:crosses val="autoZero"/>
        <c:auto val="1"/>
        <c:lblOffset val="100"/>
        <c:baseTimeUnit val="days"/>
        <c:majorUnit val="365"/>
        <c:majorTimeUnit val="days"/>
      </c:dateAx>
      <c:valAx>
        <c:axId val="1041209424"/>
        <c:scaling>
          <c:orientation val="minMax"/>
          <c:min val="2.5"/>
        </c:scaling>
        <c:delete val="0"/>
        <c:axPos val="l"/>
        <c:numFmt formatCode="#,##0.0" sourceLinked="0"/>
        <c:majorTickMark val="none"/>
        <c:minorTickMark val="none"/>
        <c:tickLblPos val="low"/>
        <c:spPr>
          <a:noFill/>
          <a:ln>
            <a:noFill/>
          </a:ln>
          <a:effectLst/>
        </c:spPr>
        <c:txPr>
          <a:bodyPr rot="-60000000" vert="horz"/>
          <a:lstStyle/>
          <a:p>
            <a:pPr>
              <a:defRPr sz="800">
                <a:solidFill>
                  <a:schemeClr val="tx1">
                    <a:lumMod val="65000"/>
                    <a:lumOff val="35000"/>
                  </a:schemeClr>
                </a:solidFill>
              </a:defRPr>
            </a:pPr>
            <a:endParaRPr lang="en-US"/>
          </a:p>
        </c:txPr>
        <c:crossAx val="1041222736"/>
        <c:crossesAt val="42830"/>
        <c:crossBetween val="between"/>
      </c:valAx>
    </c:plotArea>
    <c:plotVisOnly val="1"/>
    <c:dispBlanksAs val="gap"/>
    <c:showDLblsOverMax val="0"/>
    <c:extLst/>
  </c:chart>
  <c:spPr>
    <a:ln>
      <a:noFill/>
    </a:ln>
  </c:spPr>
  <c:txPr>
    <a:bodyPr/>
    <a:lstStyle/>
    <a:p>
      <a:pPr>
        <a:defRPr sz="1000">
          <a:latin typeface="AvenirNext LT Com Regular" panose="020B0503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971875998721635E-2"/>
          <c:y val="0.16916556232555732"/>
          <c:w val="0.97802812400127837"/>
          <c:h val="0.7736494340097576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
                  <c:y val="9.214483426626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7B-274E-87E1-A854FA513C49}"/>
                </c:ext>
              </c:extLst>
            </c:dLbl>
            <c:dLbl>
              <c:idx val="1"/>
              <c:layout>
                <c:manualLayout>
                  <c:x val="0"/>
                  <c:y val="9.214483426626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7B-274E-87E1-A854FA513C49}"/>
                </c:ext>
              </c:extLst>
            </c:dLbl>
            <c:dLbl>
              <c:idx val="2"/>
              <c:layout>
                <c:manualLayout>
                  <c:x val="0"/>
                  <c:y val="9.2144834266269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7B-274E-87E1-A854FA513C49}"/>
                </c:ext>
              </c:extLst>
            </c:dLbl>
            <c:dLbl>
              <c:idx val="3"/>
              <c:layout>
                <c:manualLayout>
                  <c:x val="-3.0286084259700868E-3"/>
                  <c:y val="9.2144834266269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7B-274E-87E1-A854FA513C4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Cash equivalents</c:v>
                </c:pt>
                <c:pt idx="1">
                  <c:v>Core bonds</c:v>
                </c:pt>
                <c:pt idx="2">
                  <c:v>U.S. stocks</c:v>
                </c:pt>
                <c:pt idx="3">
                  <c:v>60/40 blend</c:v>
                </c:pt>
              </c:strCache>
            </c:strRef>
          </c:cat>
          <c:val>
            <c:numRef>
              <c:f>Sheet1!$B$2:$B$5</c:f>
              <c:numCache>
                <c:formatCode>0.0</c:formatCode>
                <c:ptCount val="4"/>
                <c:pt idx="0">
                  <c:v>4.7</c:v>
                </c:pt>
                <c:pt idx="1">
                  <c:v>10</c:v>
                </c:pt>
                <c:pt idx="2">
                  <c:v>19.100000000000001</c:v>
                </c:pt>
                <c:pt idx="3">
                  <c:v>15.2</c:v>
                </c:pt>
              </c:numCache>
            </c:numRef>
          </c:val>
          <c:extLst>
            <c:ext xmlns:c16="http://schemas.microsoft.com/office/drawing/2014/chart" uri="{C3380CC4-5D6E-409C-BE32-E72D297353CC}">
              <c16:uniqueId val="{00000004-FC7B-274E-87E1-A854FA513C49}"/>
            </c:ext>
          </c:extLst>
        </c:ser>
        <c:ser>
          <c:idx val="1"/>
          <c:order val="1"/>
          <c:tx>
            <c:strRef>
              <c:f>Sheet1!$C$1</c:f>
              <c:strCache>
                <c:ptCount val="1"/>
                <c:pt idx="0">
                  <c:v>Series 2</c:v>
                </c:pt>
              </c:strCache>
            </c:strRef>
          </c:tx>
          <c:spPr>
            <a:solidFill>
              <a:srgbClr val="A49E9A"/>
            </a:solidFill>
            <a:ln>
              <a:noFill/>
            </a:ln>
            <a:effectLst/>
          </c:spPr>
          <c:invertIfNegative val="0"/>
          <c:dPt>
            <c:idx val="0"/>
            <c:invertIfNegative val="0"/>
            <c:bubble3D val="0"/>
            <c:spPr>
              <a:solidFill>
                <a:srgbClr val="838D93"/>
              </a:solidFill>
              <a:ln>
                <a:noFill/>
              </a:ln>
              <a:effectLst/>
            </c:spPr>
            <c:extLst>
              <c:ext xmlns:c16="http://schemas.microsoft.com/office/drawing/2014/chart" uri="{C3380CC4-5D6E-409C-BE32-E72D297353CC}">
                <c16:uniqueId val="{00000006-FC7B-274E-87E1-A854FA513C49}"/>
              </c:ext>
            </c:extLst>
          </c:dPt>
          <c:dPt>
            <c:idx val="1"/>
            <c:invertIfNegative val="0"/>
            <c:bubble3D val="0"/>
            <c:spPr>
              <a:solidFill>
                <a:srgbClr val="838D93"/>
              </a:solidFill>
              <a:ln>
                <a:noFill/>
              </a:ln>
              <a:effectLst/>
            </c:spPr>
            <c:extLst>
              <c:ext xmlns:c16="http://schemas.microsoft.com/office/drawing/2014/chart" uri="{C3380CC4-5D6E-409C-BE32-E72D297353CC}">
                <c16:uniqueId val="{00000008-FC7B-274E-87E1-A854FA513C49}"/>
              </c:ext>
            </c:extLst>
          </c:dPt>
          <c:dPt>
            <c:idx val="2"/>
            <c:invertIfNegative val="0"/>
            <c:bubble3D val="0"/>
            <c:spPr>
              <a:solidFill>
                <a:srgbClr val="838D93"/>
              </a:solidFill>
              <a:ln>
                <a:noFill/>
              </a:ln>
              <a:effectLst/>
            </c:spPr>
            <c:extLst>
              <c:ext xmlns:c16="http://schemas.microsoft.com/office/drawing/2014/chart" uri="{C3380CC4-5D6E-409C-BE32-E72D297353CC}">
                <c16:uniqueId val="{0000000A-FC7B-274E-87E1-A854FA513C49}"/>
              </c:ext>
            </c:extLst>
          </c:dPt>
          <c:dPt>
            <c:idx val="3"/>
            <c:invertIfNegative val="0"/>
            <c:bubble3D val="0"/>
            <c:spPr>
              <a:solidFill>
                <a:srgbClr val="838D93"/>
              </a:solidFill>
              <a:ln>
                <a:noFill/>
              </a:ln>
              <a:effectLst/>
            </c:spPr>
            <c:extLst>
              <c:ext xmlns:c16="http://schemas.microsoft.com/office/drawing/2014/chart" uri="{C3380CC4-5D6E-409C-BE32-E72D297353CC}">
                <c16:uniqueId val="{0000000C-FC7B-274E-87E1-A854FA513C49}"/>
              </c:ext>
            </c:extLst>
          </c:dPt>
          <c:dLbls>
            <c:dLbl>
              <c:idx val="0"/>
              <c:layout>
                <c:manualLayout>
                  <c:x val="0"/>
                  <c:y val="9.214483426626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7B-274E-87E1-A854FA513C49}"/>
                </c:ext>
              </c:extLst>
            </c:dLbl>
            <c:dLbl>
              <c:idx val="1"/>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8512714789744222E-2"/>
                      <c:h val="5.4365452217099021E-2"/>
                    </c:manualLayout>
                  </c15:layout>
                </c:ext>
                <c:ext xmlns:c16="http://schemas.microsoft.com/office/drawing/2014/chart" uri="{C3380CC4-5D6E-409C-BE32-E72D297353CC}">
                  <c16:uniqueId val="{00000008-FC7B-274E-87E1-A854FA513C49}"/>
                </c:ext>
              </c:extLst>
            </c:dLbl>
            <c:dLbl>
              <c:idx val="2"/>
              <c:layout>
                <c:manualLayout>
                  <c:x val="0"/>
                  <c:y val="9.2144834266269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7B-274E-87E1-A854FA513C49}"/>
                </c:ext>
              </c:extLst>
            </c:dLbl>
            <c:dLbl>
              <c:idx val="3"/>
              <c:layout>
                <c:manualLayout>
                  <c:x val="-1.1104769278648413E-16"/>
                  <c:y val="9.214483426626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7B-274E-87E1-A854FA513C4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Cash equivalents</c:v>
                </c:pt>
                <c:pt idx="1">
                  <c:v>Core bonds</c:v>
                </c:pt>
                <c:pt idx="2">
                  <c:v>U.S. stocks</c:v>
                </c:pt>
                <c:pt idx="3">
                  <c:v>60/40 blend</c:v>
                </c:pt>
              </c:strCache>
            </c:strRef>
          </c:cat>
          <c:val>
            <c:numRef>
              <c:f>Sheet1!$C$2:$C$5</c:f>
              <c:numCache>
                <c:formatCode>0.0</c:formatCode>
                <c:ptCount val="4"/>
                <c:pt idx="0">
                  <c:v>2.87</c:v>
                </c:pt>
                <c:pt idx="1">
                  <c:v>5.59</c:v>
                </c:pt>
                <c:pt idx="2">
                  <c:v>10.5</c:v>
                </c:pt>
                <c:pt idx="3">
                  <c:v>8.6999999999999993</c:v>
                </c:pt>
              </c:numCache>
            </c:numRef>
          </c:val>
          <c:extLst>
            <c:ext xmlns:c16="http://schemas.microsoft.com/office/drawing/2014/chart" uri="{C3380CC4-5D6E-409C-BE32-E72D297353CC}">
              <c16:uniqueId val="{0000000D-FC7B-274E-87E1-A854FA513C49}"/>
            </c:ext>
          </c:extLst>
        </c:ser>
        <c:dLbls>
          <c:showLegendKey val="0"/>
          <c:showVal val="0"/>
          <c:showCatName val="0"/>
          <c:showSerName val="0"/>
          <c:showPercent val="0"/>
          <c:showBubbleSize val="0"/>
        </c:dLbls>
        <c:gapWidth val="83"/>
        <c:overlap val="-37"/>
        <c:axId val="970556095"/>
        <c:axId val="970582895"/>
      </c:barChart>
      <c:catAx>
        <c:axId val="970556095"/>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582895"/>
        <c:crosses val="autoZero"/>
        <c:auto val="1"/>
        <c:lblAlgn val="ctr"/>
        <c:lblOffset val="100"/>
        <c:noMultiLvlLbl val="0"/>
      </c:catAx>
      <c:valAx>
        <c:axId val="970582895"/>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70556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5409655990616E-2"/>
          <c:y val="1.9131976888312582E-2"/>
          <c:w val="0.9391731995652941"/>
          <c:h val="0.94990326389956692"/>
        </c:manualLayout>
      </c:layout>
      <c:barChart>
        <c:barDir val="col"/>
        <c:grouping val="clustered"/>
        <c:varyColors val="0"/>
        <c:ser>
          <c:idx val="0"/>
          <c:order val="0"/>
          <c:tx>
            <c:strRef>
              <c:f>Sheet1!$B$1</c:f>
              <c:strCache>
                <c:ptCount val="1"/>
                <c:pt idx="0">
                  <c:v>Total return</c:v>
                </c:pt>
              </c:strCache>
            </c:strRef>
          </c:tx>
          <c:spPr>
            <a:solidFill>
              <a:schemeClr val="accent1"/>
            </a:solidFill>
            <a:ln w="12700">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noFill/>
                    <a:latin typeface="AvenirNext LT Com Regular" panose="020B05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1940s</c:v>
                </c:pt>
                <c:pt idx="1">
                  <c:v>1950s</c:v>
                </c:pt>
                <c:pt idx="2">
                  <c:v>1960s</c:v>
                </c:pt>
                <c:pt idx="3">
                  <c:v>1970s</c:v>
                </c:pt>
                <c:pt idx="4">
                  <c:v>1980s</c:v>
                </c:pt>
                <c:pt idx="5">
                  <c:v>1990s</c:v>
                </c:pt>
                <c:pt idx="6">
                  <c:v>2000s</c:v>
                </c:pt>
                <c:pt idx="7">
                  <c:v>2010s</c:v>
                </c:pt>
                <c:pt idx="8">
                  <c:v>2020 –
Dec 2024</c:v>
                </c:pt>
                <c:pt idx="9">
                  <c:v>Jan 1926 –
Dec 2024</c:v>
                </c:pt>
              </c:strCache>
            </c:strRef>
          </c:cat>
          <c:val>
            <c:numRef>
              <c:f>Sheet1!$B$2:$B$11</c:f>
              <c:numCache>
                <c:formatCode>0.0%</c:formatCode>
                <c:ptCount val="10"/>
                <c:pt idx="0">
                  <c:v>9.1455558080801649E-2</c:v>
                </c:pt>
                <c:pt idx="1">
                  <c:v>0.19335601586577922</c:v>
                </c:pt>
                <c:pt idx="2">
                  <c:v>7.8179271432366804E-2</c:v>
                </c:pt>
                <c:pt idx="3">
                  <c:v>5.8751464663131969E-2</c:v>
                </c:pt>
                <c:pt idx="4">
                  <c:v>0.17542355560205736</c:v>
                </c:pt>
                <c:pt idx="5">
                  <c:v>0.18192436683268531</c:v>
                </c:pt>
                <c:pt idx="6">
                  <c:v>-2.8000000000000001E-2</c:v>
                </c:pt>
                <c:pt idx="7">
                  <c:v>0.13548880608119585</c:v>
                </c:pt>
                <c:pt idx="8">
                  <c:v>0.14499999999999999</c:v>
                </c:pt>
                <c:pt idx="9">
                  <c:v>0.104</c:v>
                </c:pt>
              </c:numCache>
            </c:numRef>
          </c:val>
          <c:extLst>
            <c:ext xmlns:c16="http://schemas.microsoft.com/office/drawing/2014/chart" uri="{C3380CC4-5D6E-409C-BE32-E72D297353CC}">
              <c16:uniqueId val="{00000000-2827-BA45-BFAD-BF9FC603E6BB}"/>
            </c:ext>
          </c:extLst>
        </c:ser>
        <c:ser>
          <c:idx val="1"/>
          <c:order val="1"/>
          <c:tx>
            <c:strRef>
              <c:f>Sheet1!$C$1</c:f>
              <c:strCache>
                <c:ptCount val="1"/>
                <c:pt idx="0">
                  <c:v>Dividend contribution to total return</c:v>
                </c:pt>
              </c:strCache>
            </c:strRef>
          </c:tx>
          <c:spPr>
            <a:solidFill>
              <a:srgbClr val="C5EEFF"/>
            </a:solidFill>
            <a:ln w="15875">
              <a:solidFill>
                <a:schemeClr val="accent1"/>
              </a:solidFill>
            </a:ln>
            <a:effectLst/>
          </c:spPr>
          <c:invertIfNegative val="0"/>
          <c:dPt>
            <c:idx val="9"/>
            <c:invertIfNegative val="0"/>
            <c:bubble3D val="0"/>
            <c:spPr>
              <a:solidFill>
                <a:srgbClr val="C5EEFF"/>
              </a:solidFill>
              <a:ln w="15875">
                <a:solidFill>
                  <a:schemeClr val="accent1"/>
                </a:solidFill>
              </a:ln>
              <a:effectLst/>
            </c:spPr>
            <c:extLst>
              <c:ext xmlns:c16="http://schemas.microsoft.com/office/drawing/2014/chart" uri="{C3380CC4-5D6E-409C-BE32-E72D297353CC}">
                <c16:uniqueId val="{00000002-2827-BA45-BFAD-BF9FC603E6BB}"/>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noFill/>
                    <a:latin typeface="AvenirNext LT Com Regular" panose="020B05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1940s</c:v>
                </c:pt>
                <c:pt idx="1">
                  <c:v>1950s</c:v>
                </c:pt>
                <c:pt idx="2">
                  <c:v>1960s</c:v>
                </c:pt>
                <c:pt idx="3">
                  <c:v>1970s</c:v>
                </c:pt>
                <c:pt idx="4">
                  <c:v>1980s</c:v>
                </c:pt>
                <c:pt idx="5">
                  <c:v>1990s</c:v>
                </c:pt>
                <c:pt idx="6">
                  <c:v>2000s</c:v>
                </c:pt>
                <c:pt idx="7">
                  <c:v>2010s</c:v>
                </c:pt>
                <c:pt idx="8">
                  <c:v>2020 –
Dec 2024</c:v>
                </c:pt>
                <c:pt idx="9">
                  <c:v>Jan 1926 –
Dec 2024</c:v>
                </c:pt>
              </c:strCache>
            </c:strRef>
          </c:cat>
          <c:val>
            <c:numRef>
              <c:f>Sheet1!$C$2:$C$11</c:f>
              <c:numCache>
                <c:formatCode>0.0%</c:formatCode>
                <c:ptCount val="10"/>
                <c:pt idx="0">
                  <c:v>5.9943916558264032E-2</c:v>
                </c:pt>
                <c:pt idx="1">
                  <c:v>5.1248367033986719E-2</c:v>
                </c:pt>
                <c:pt idx="2">
                  <c:v>3.2936114943743711E-2</c:v>
                </c:pt>
                <c:pt idx="3">
                  <c:v>4.2092509692583047E-2</c:v>
                </c:pt>
                <c:pt idx="4">
                  <c:v>4.4366996511397971E-2</c:v>
                </c:pt>
                <c:pt idx="5">
                  <c:v>2.523911344225116E-2</c:v>
                </c:pt>
                <c:pt idx="6">
                  <c:v>1.8150426027282451E-2</c:v>
                </c:pt>
                <c:pt idx="7">
                  <c:v>2.1058310644104905E-2</c:v>
                </c:pt>
                <c:pt idx="8">
                  <c:v>1.6E-2</c:v>
                </c:pt>
                <c:pt idx="9">
                  <c:v>3.8300000000000001E-2</c:v>
                </c:pt>
              </c:numCache>
            </c:numRef>
          </c:val>
          <c:extLst>
            <c:ext xmlns:c16="http://schemas.microsoft.com/office/drawing/2014/chart" uri="{C3380CC4-5D6E-409C-BE32-E72D297353CC}">
              <c16:uniqueId val="{00000003-2827-BA45-BFAD-BF9FC603E6BB}"/>
            </c:ext>
          </c:extLst>
        </c:ser>
        <c:dLbls>
          <c:showLegendKey val="0"/>
          <c:showVal val="1"/>
          <c:showCatName val="0"/>
          <c:showSerName val="0"/>
          <c:showPercent val="0"/>
          <c:showBubbleSize val="0"/>
        </c:dLbls>
        <c:gapWidth val="66"/>
        <c:overlap val="100"/>
        <c:axId val="635848639"/>
        <c:axId val="635899071"/>
      </c:barChart>
      <c:catAx>
        <c:axId val="635848639"/>
        <c:scaling>
          <c:orientation val="minMax"/>
        </c:scaling>
        <c:delete val="0"/>
        <c:axPos val="b"/>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venirNext LT Com Cn" panose="020B0506020202020204" pitchFamily="34" charset="0"/>
                <a:ea typeface="+mn-ea"/>
                <a:cs typeface="+mn-cs"/>
              </a:defRPr>
            </a:pPr>
            <a:endParaRPr lang="en-US"/>
          </a:p>
        </c:txPr>
        <c:crossAx val="635899071"/>
        <c:crosses val="autoZero"/>
        <c:auto val="1"/>
        <c:lblAlgn val="ctr"/>
        <c:lblOffset val="0"/>
        <c:noMultiLvlLbl val="0"/>
      </c:catAx>
      <c:valAx>
        <c:axId val="635899071"/>
        <c:scaling>
          <c:orientation val="minMax"/>
          <c:max val="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6358486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AvenirNext LT Com Regular" panose="020B05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 of high dividend stocks vs. S&amp;P 500 (%)</c:v>
                </c:pt>
              </c:strCache>
            </c:strRef>
          </c:tx>
          <c:spPr>
            <a:ln w="22225" cap="rnd">
              <a:solidFill>
                <a:schemeClr val="accent1"/>
              </a:solidFill>
              <a:round/>
            </a:ln>
            <a:effectLst/>
          </c:spPr>
          <c:marker>
            <c:symbol val="none"/>
          </c:marker>
          <c:dPt>
            <c:idx val="478"/>
            <c:marker>
              <c:symbol val="none"/>
            </c:marker>
            <c:bubble3D val="0"/>
            <c:spPr>
              <a:ln w="22225" cap="rnd">
                <a:solidFill>
                  <a:schemeClr val="accent1"/>
                </a:solidFill>
                <a:round/>
              </a:ln>
              <a:effectLst/>
            </c:spPr>
            <c:extLst>
              <c:ext xmlns:c16="http://schemas.microsoft.com/office/drawing/2014/chart" uri="{C3380CC4-5D6E-409C-BE32-E72D297353CC}">
                <c16:uniqueId val="{00000001-3736-9D41-81AF-B321758CDFB1}"/>
              </c:ext>
            </c:extLst>
          </c:dPt>
          <c:cat>
            <c:numRef>
              <c:f>Sheet1!$A$2:$A$544</c:f>
              <c:numCache>
                <c:formatCode>m/d/yy</c:formatCode>
                <c:ptCount val="543"/>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45322</c:v>
                </c:pt>
                <c:pt idx="529">
                  <c:v>45351</c:v>
                </c:pt>
                <c:pt idx="530">
                  <c:v>45382</c:v>
                </c:pt>
                <c:pt idx="531">
                  <c:v>45412</c:v>
                </c:pt>
                <c:pt idx="532">
                  <c:v>45443</c:v>
                </c:pt>
                <c:pt idx="533">
                  <c:v>45473</c:v>
                </c:pt>
                <c:pt idx="534">
                  <c:v>45504</c:v>
                </c:pt>
                <c:pt idx="535">
                  <c:v>45535</c:v>
                </c:pt>
                <c:pt idx="536">
                  <c:v>45565</c:v>
                </c:pt>
                <c:pt idx="537">
                  <c:v>45596</c:v>
                </c:pt>
                <c:pt idx="538">
                  <c:v>45626</c:v>
                </c:pt>
                <c:pt idx="539">
                  <c:v>45657</c:v>
                </c:pt>
                <c:pt idx="540">
                  <c:v>45688</c:v>
                </c:pt>
                <c:pt idx="541">
                  <c:v>45716</c:v>
                </c:pt>
                <c:pt idx="542">
                  <c:v>45747</c:v>
                </c:pt>
              </c:numCache>
            </c:numRef>
          </c:cat>
          <c:val>
            <c:numRef>
              <c:f>Sheet1!$B$2:$B$544</c:f>
              <c:numCache>
                <c:formatCode>0.0</c:formatCode>
                <c:ptCount val="543"/>
                <c:pt idx="0">
                  <c:v>-11.3</c:v>
                </c:pt>
                <c:pt idx="1">
                  <c:v>-11.35</c:v>
                </c:pt>
                <c:pt idx="2">
                  <c:v>-18.34</c:v>
                </c:pt>
                <c:pt idx="3">
                  <c:v>-8.7899999999999991</c:v>
                </c:pt>
                <c:pt idx="4">
                  <c:v>-12.14</c:v>
                </c:pt>
                <c:pt idx="5">
                  <c:v>-15.35</c:v>
                </c:pt>
                <c:pt idx="6">
                  <c:v>-11.56</c:v>
                </c:pt>
                <c:pt idx="7">
                  <c:v>-11.06</c:v>
                </c:pt>
                <c:pt idx="8">
                  <c:v>-11.94</c:v>
                </c:pt>
                <c:pt idx="9">
                  <c:v>-13.99</c:v>
                </c:pt>
                <c:pt idx="10">
                  <c:v>-15.66</c:v>
                </c:pt>
                <c:pt idx="11">
                  <c:v>-14.62</c:v>
                </c:pt>
                <c:pt idx="12">
                  <c:v>-12.43</c:v>
                </c:pt>
                <c:pt idx="13">
                  <c:v>-18.989999999999998</c:v>
                </c:pt>
                <c:pt idx="14">
                  <c:v>-11.03</c:v>
                </c:pt>
                <c:pt idx="15">
                  <c:v>-11.96</c:v>
                </c:pt>
                <c:pt idx="16">
                  <c:v>-12.78</c:v>
                </c:pt>
                <c:pt idx="17">
                  <c:v>-10.33</c:v>
                </c:pt>
                <c:pt idx="18">
                  <c:v>-9.48</c:v>
                </c:pt>
                <c:pt idx="19">
                  <c:v>-8.8000000000000007</c:v>
                </c:pt>
                <c:pt idx="20">
                  <c:v>-5.71</c:v>
                </c:pt>
                <c:pt idx="21">
                  <c:v>-9.89</c:v>
                </c:pt>
                <c:pt idx="22">
                  <c:v>-3.84</c:v>
                </c:pt>
                <c:pt idx="23">
                  <c:v>-7.54</c:v>
                </c:pt>
                <c:pt idx="24">
                  <c:v>-7.26</c:v>
                </c:pt>
                <c:pt idx="25">
                  <c:v>-7.56</c:v>
                </c:pt>
                <c:pt idx="26">
                  <c:v>-12.44</c:v>
                </c:pt>
                <c:pt idx="27">
                  <c:v>-7.63</c:v>
                </c:pt>
                <c:pt idx="28">
                  <c:v>-8.4600000000000009</c:v>
                </c:pt>
                <c:pt idx="29">
                  <c:v>-11.8</c:v>
                </c:pt>
                <c:pt idx="30">
                  <c:v>-10.97</c:v>
                </c:pt>
                <c:pt idx="31">
                  <c:v>-9.5299999999999994</c:v>
                </c:pt>
                <c:pt idx="32">
                  <c:v>-11.07</c:v>
                </c:pt>
                <c:pt idx="33">
                  <c:v>-12.28</c:v>
                </c:pt>
                <c:pt idx="34">
                  <c:v>-15.89</c:v>
                </c:pt>
                <c:pt idx="35">
                  <c:v>-17.86</c:v>
                </c:pt>
                <c:pt idx="36">
                  <c:v>-11.3</c:v>
                </c:pt>
                <c:pt idx="37">
                  <c:v>-15.17</c:v>
                </c:pt>
                <c:pt idx="38">
                  <c:v>-19.010000000000002</c:v>
                </c:pt>
                <c:pt idx="39">
                  <c:v>-14.89</c:v>
                </c:pt>
                <c:pt idx="40">
                  <c:v>-11.07</c:v>
                </c:pt>
                <c:pt idx="41">
                  <c:v>-10.82</c:v>
                </c:pt>
                <c:pt idx="42">
                  <c:v>-12.04</c:v>
                </c:pt>
                <c:pt idx="43">
                  <c:v>-11.85</c:v>
                </c:pt>
                <c:pt idx="44">
                  <c:v>-8.57</c:v>
                </c:pt>
                <c:pt idx="45">
                  <c:v>-9.19</c:v>
                </c:pt>
                <c:pt idx="46">
                  <c:v>-8.66</c:v>
                </c:pt>
                <c:pt idx="47">
                  <c:v>-6.12</c:v>
                </c:pt>
                <c:pt idx="48">
                  <c:v>-10.25</c:v>
                </c:pt>
                <c:pt idx="49">
                  <c:v>-11.03</c:v>
                </c:pt>
                <c:pt idx="50">
                  <c:v>-12.77</c:v>
                </c:pt>
                <c:pt idx="51">
                  <c:v>-7.9</c:v>
                </c:pt>
                <c:pt idx="52">
                  <c:v>-9.3699999999999992</c:v>
                </c:pt>
                <c:pt idx="53">
                  <c:v>-13.37</c:v>
                </c:pt>
                <c:pt idx="54">
                  <c:v>-14</c:v>
                </c:pt>
                <c:pt idx="55">
                  <c:v>-12.37</c:v>
                </c:pt>
                <c:pt idx="56">
                  <c:v>-12.35</c:v>
                </c:pt>
                <c:pt idx="57">
                  <c:v>-10.9</c:v>
                </c:pt>
                <c:pt idx="58">
                  <c:v>-10.41</c:v>
                </c:pt>
                <c:pt idx="59">
                  <c:v>-9.61</c:v>
                </c:pt>
                <c:pt idx="60">
                  <c:v>-7.66</c:v>
                </c:pt>
                <c:pt idx="61">
                  <c:v>-7.5</c:v>
                </c:pt>
                <c:pt idx="62">
                  <c:v>-8.9</c:v>
                </c:pt>
                <c:pt idx="63">
                  <c:v>-8.82</c:v>
                </c:pt>
                <c:pt idx="64">
                  <c:v>-8.73</c:v>
                </c:pt>
                <c:pt idx="65">
                  <c:v>-10.39</c:v>
                </c:pt>
                <c:pt idx="66">
                  <c:v>-8.77</c:v>
                </c:pt>
                <c:pt idx="67">
                  <c:v>-5.19</c:v>
                </c:pt>
                <c:pt idx="68">
                  <c:v>-9.2100000000000009</c:v>
                </c:pt>
                <c:pt idx="69">
                  <c:v>-12.09</c:v>
                </c:pt>
                <c:pt idx="70">
                  <c:v>-10.3</c:v>
                </c:pt>
                <c:pt idx="71">
                  <c:v>-12.89</c:v>
                </c:pt>
                <c:pt idx="72">
                  <c:v>-11.86</c:v>
                </c:pt>
                <c:pt idx="73">
                  <c:v>-11.39</c:v>
                </c:pt>
                <c:pt idx="74">
                  <c:v>-10.8</c:v>
                </c:pt>
                <c:pt idx="75">
                  <c:v>-11.97</c:v>
                </c:pt>
                <c:pt idx="76">
                  <c:v>-9</c:v>
                </c:pt>
                <c:pt idx="77">
                  <c:v>-10.42</c:v>
                </c:pt>
                <c:pt idx="78">
                  <c:v>-11.36</c:v>
                </c:pt>
                <c:pt idx="79">
                  <c:v>-11.46</c:v>
                </c:pt>
                <c:pt idx="80">
                  <c:v>-13.29</c:v>
                </c:pt>
                <c:pt idx="81">
                  <c:v>-13.1</c:v>
                </c:pt>
                <c:pt idx="82">
                  <c:v>-7.8</c:v>
                </c:pt>
                <c:pt idx="83">
                  <c:v>-10.01</c:v>
                </c:pt>
                <c:pt idx="84">
                  <c:v>-8.7100000000000009</c:v>
                </c:pt>
                <c:pt idx="85">
                  <c:v>-17.46</c:v>
                </c:pt>
                <c:pt idx="86">
                  <c:v>-13.75</c:v>
                </c:pt>
                <c:pt idx="87">
                  <c:v>-13.67</c:v>
                </c:pt>
                <c:pt idx="88">
                  <c:v>-13.26</c:v>
                </c:pt>
                <c:pt idx="89">
                  <c:v>-14.21</c:v>
                </c:pt>
                <c:pt idx="90">
                  <c:v>-15.82</c:v>
                </c:pt>
                <c:pt idx="91">
                  <c:v>-10.35</c:v>
                </c:pt>
                <c:pt idx="92">
                  <c:v>-10.89</c:v>
                </c:pt>
                <c:pt idx="93">
                  <c:v>-12.6</c:v>
                </c:pt>
                <c:pt idx="94">
                  <c:v>-11.56</c:v>
                </c:pt>
                <c:pt idx="95">
                  <c:v>-13.48</c:v>
                </c:pt>
                <c:pt idx="96">
                  <c:v>-14.78</c:v>
                </c:pt>
                <c:pt idx="97">
                  <c:v>-11.75</c:v>
                </c:pt>
                <c:pt idx="98">
                  <c:v>-12.01</c:v>
                </c:pt>
                <c:pt idx="99">
                  <c:v>-12.16</c:v>
                </c:pt>
                <c:pt idx="100">
                  <c:v>-12.01</c:v>
                </c:pt>
                <c:pt idx="101">
                  <c:v>-11.03</c:v>
                </c:pt>
                <c:pt idx="102">
                  <c:v>-11.33</c:v>
                </c:pt>
                <c:pt idx="103">
                  <c:v>-10.96</c:v>
                </c:pt>
                <c:pt idx="104">
                  <c:v>-9.91</c:v>
                </c:pt>
                <c:pt idx="105">
                  <c:v>-11.44</c:v>
                </c:pt>
                <c:pt idx="106">
                  <c:v>-12.07</c:v>
                </c:pt>
                <c:pt idx="107">
                  <c:v>-9.1999999999999993</c:v>
                </c:pt>
                <c:pt idx="108">
                  <c:v>-8.59</c:v>
                </c:pt>
                <c:pt idx="109">
                  <c:v>-9.32</c:v>
                </c:pt>
                <c:pt idx="110">
                  <c:v>-9.06</c:v>
                </c:pt>
                <c:pt idx="111">
                  <c:v>-9.11</c:v>
                </c:pt>
                <c:pt idx="112">
                  <c:v>-12.04</c:v>
                </c:pt>
                <c:pt idx="113">
                  <c:v>-9.86</c:v>
                </c:pt>
                <c:pt idx="114">
                  <c:v>-11.7</c:v>
                </c:pt>
                <c:pt idx="115">
                  <c:v>-10.24</c:v>
                </c:pt>
                <c:pt idx="116">
                  <c:v>-14.88</c:v>
                </c:pt>
                <c:pt idx="117">
                  <c:v>-12.72</c:v>
                </c:pt>
                <c:pt idx="118">
                  <c:v>-10.97</c:v>
                </c:pt>
                <c:pt idx="119">
                  <c:v>-12.63</c:v>
                </c:pt>
                <c:pt idx="120">
                  <c:v>-12.34</c:v>
                </c:pt>
                <c:pt idx="121">
                  <c:v>-15.97</c:v>
                </c:pt>
                <c:pt idx="122">
                  <c:v>-13.27</c:v>
                </c:pt>
                <c:pt idx="123">
                  <c:v>-13.3</c:v>
                </c:pt>
                <c:pt idx="124">
                  <c:v>-15.88</c:v>
                </c:pt>
                <c:pt idx="125">
                  <c:v>-15.67</c:v>
                </c:pt>
                <c:pt idx="126">
                  <c:v>-16.54</c:v>
                </c:pt>
                <c:pt idx="127">
                  <c:v>-13.05</c:v>
                </c:pt>
                <c:pt idx="128">
                  <c:v>-19.420000000000002</c:v>
                </c:pt>
                <c:pt idx="129">
                  <c:v>-11.07</c:v>
                </c:pt>
                <c:pt idx="130">
                  <c:v>-9.4499999999999993</c:v>
                </c:pt>
                <c:pt idx="131">
                  <c:v>-6.85</c:v>
                </c:pt>
                <c:pt idx="132">
                  <c:v>-12.57</c:v>
                </c:pt>
                <c:pt idx="133">
                  <c:v>-12.28</c:v>
                </c:pt>
                <c:pt idx="134">
                  <c:v>-11.73</c:v>
                </c:pt>
                <c:pt idx="135">
                  <c:v>-16.73</c:v>
                </c:pt>
                <c:pt idx="136">
                  <c:v>-11.8</c:v>
                </c:pt>
                <c:pt idx="137">
                  <c:v>-14.09</c:v>
                </c:pt>
                <c:pt idx="138">
                  <c:v>-8.4700000000000006</c:v>
                </c:pt>
                <c:pt idx="139">
                  <c:v>-12.87</c:v>
                </c:pt>
                <c:pt idx="140">
                  <c:v>-11.7</c:v>
                </c:pt>
                <c:pt idx="141">
                  <c:v>-12.37</c:v>
                </c:pt>
                <c:pt idx="142">
                  <c:v>-11.26</c:v>
                </c:pt>
                <c:pt idx="143">
                  <c:v>-13.71</c:v>
                </c:pt>
                <c:pt idx="144">
                  <c:v>-12.96</c:v>
                </c:pt>
                <c:pt idx="145">
                  <c:v>-12.35</c:v>
                </c:pt>
                <c:pt idx="146">
                  <c:v>-11.91</c:v>
                </c:pt>
                <c:pt idx="147">
                  <c:v>-13.01</c:v>
                </c:pt>
                <c:pt idx="148">
                  <c:v>-14.68</c:v>
                </c:pt>
                <c:pt idx="149">
                  <c:v>-14.27</c:v>
                </c:pt>
                <c:pt idx="150">
                  <c:v>-15.81</c:v>
                </c:pt>
                <c:pt idx="151">
                  <c:v>-11.53</c:v>
                </c:pt>
                <c:pt idx="152">
                  <c:v>-12.92</c:v>
                </c:pt>
                <c:pt idx="153">
                  <c:v>-11.29</c:v>
                </c:pt>
                <c:pt idx="154">
                  <c:v>-13.53</c:v>
                </c:pt>
                <c:pt idx="155">
                  <c:v>-14.42</c:v>
                </c:pt>
                <c:pt idx="156">
                  <c:v>-11.52</c:v>
                </c:pt>
                <c:pt idx="157">
                  <c:v>-12</c:v>
                </c:pt>
                <c:pt idx="158">
                  <c:v>-5.98</c:v>
                </c:pt>
                <c:pt idx="159">
                  <c:v>-13.65</c:v>
                </c:pt>
                <c:pt idx="160">
                  <c:v>-11.45</c:v>
                </c:pt>
                <c:pt idx="161">
                  <c:v>-9.33</c:v>
                </c:pt>
                <c:pt idx="162">
                  <c:v>-10.67</c:v>
                </c:pt>
                <c:pt idx="163">
                  <c:v>-10.49</c:v>
                </c:pt>
                <c:pt idx="164">
                  <c:v>-10.38</c:v>
                </c:pt>
                <c:pt idx="165">
                  <c:v>-10.83</c:v>
                </c:pt>
                <c:pt idx="166">
                  <c:v>-9.23</c:v>
                </c:pt>
                <c:pt idx="167">
                  <c:v>-9.7899999999999991</c:v>
                </c:pt>
                <c:pt idx="168">
                  <c:v>-6.41</c:v>
                </c:pt>
                <c:pt idx="169">
                  <c:v>-9.35</c:v>
                </c:pt>
                <c:pt idx="170">
                  <c:v>-5.96</c:v>
                </c:pt>
                <c:pt idx="171">
                  <c:v>-7.49</c:v>
                </c:pt>
                <c:pt idx="172">
                  <c:v>-7.17</c:v>
                </c:pt>
                <c:pt idx="173">
                  <c:v>-7.22</c:v>
                </c:pt>
                <c:pt idx="174">
                  <c:v>-11.52</c:v>
                </c:pt>
                <c:pt idx="175">
                  <c:v>-7.29</c:v>
                </c:pt>
                <c:pt idx="176">
                  <c:v>-11.04</c:v>
                </c:pt>
                <c:pt idx="177">
                  <c:v>-9.9499999999999993</c:v>
                </c:pt>
                <c:pt idx="178">
                  <c:v>-15.26</c:v>
                </c:pt>
                <c:pt idx="179">
                  <c:v>-16.16</c:v>
                </c:pt>
                <c:pt idx="180">
                  <c:v>-17.010000000000002</c:v>
                </c:pt>
                <c:pt idx="181">
                  <c:v>-15.2</c:v>
                </c:pt>
                <c:pt idx="182">
                  <c:v>-15.47</c:v>
                </c:pt>
                <c:pt idx="183">
                  <c:v>-15.81</c:v>
                </c:pt>
                <c:pt idx="184">
                  <c:v>-11.91</c:v>
                </c:pt>
                <c:pt idx="185">
                  <c:v>-12.46</c:v>
                </c:pt>
                <c:pt idx="186">
                  <c:v>-13.16</c:v>
                </c:pt>
                <c:pt idx="187">
                  <c:v>-13.31</c:v>
                </c:pt>
                <c:pt idx="188">
                  <c:v>-10.87</c:v>
                </c:pt>
                <c:pt idx="189">
                  <c:v>-12.44</c:v>
                </c:pt>
                <c:pt idx="190">
                  <c:v>-13.76</c:v>
                </c:pt>
                <c:pt idx="191">
                  <c:v>-14.89</c:v>
                </c:pt>
                <c:pt idx="192">
                  <c:v>-14.48</c:v>
                </c:pt>
                <c:pt idx="193">
                  <c:v>-9.18</c:v>
                </c:pt>
                <c:pt idx="194">
                  <c:v>-9.99</c:v>
                </c:pt>
                <c:pt idx="195">
                  <c:v>-11.51</c:v>
                </c:pt>
                <c:pt idx="196">
                  <c:v>-15.48</c:v>
                </c:pt>
                <c:pt idx="197">
                  <c:v>-15.31</c:v>
                </c:pt>
                <c:pt idx="198">
                  <c:v>-10.96</c:v>
                </c:pt>
                <c:pt idx="199">
                  <c:v>-12.65</c:v>
                </c:pt>
                <c:pt idx="200">
                  <c:v>-13.92</c:v>
                </c:pt>
                <c:pt idx="201">
                  <c:v>-14.35</c:v>
                </c:pt>
                <c:pt idx="202">
                  <c:v>-14.67</c:v>
                </c:pt>
                <c:pt idx="203">
                  <c:v>-12.2</c:v>
                </c:pt>
                <c:pt idx="204">
                  <c:v>-6.29</c:v>
                </c:pt>
                <c:pt idx="205">
                  <c:v>-6.24</c:v>
                </c:pt>
                <c:pt idx="206">
                  <c:v>-7.44</c:v>
                </c:pt>
                <c:pt idx="207">
                  <c:v>-6.91</c:v>
                </c:pt>
                <c:pt idx="208">
                  <c:v>-6.8</c:v>
                </c:pt>
                <c:pt idx="209">
                  <c:v>-5.63</c:v>
                </c:pt>
                <c:pt idx="210">
                  <c:v>-6.24</c:v>
                </c:pt>
                <c:pt idx="211">
                  <c:v>-5.63</c:v>
                </c:pt>
                <c:pt idx="212">
                  <c:v>-6.98</c:v>
                </c:pt>
                <c:pt idx="213">
                  <c:v>-5.54</c:v>
                </c:pt>
                <c:pt idx="214">
                  <c:v>-6.06</c:v>
                </c:pt>
                <c:pt idx="215">
                  <c:v>-4.4400000000000004</c:v>
                </c:pt>
                <c:pt idx="216">
                  <c:v>-9.58</c:v>
                </c:pt>
                <c:pt idx="217">
                  <c:v>-11.55</c:v>
                </c:pt>
                <c:pt idx="218">
                  <c:v>-9.61</c:v>
                </c:pt>
                <c:pt idx="219">
                  <c:v>-6.16</c:v>
                </c:pt>
                <c:pt idx="220">
                  <c:v>-7.77</c:v>
                </c:pt>
                <c:pt idx="221">
                  <c:v>-8.5399999999999991</c:v>
                </c:pt>
                <c:pt idx="222">
                  <c:v>-12.24</c:v>
                </c:pt>
                <c:pt idx="223">
                  <c:v>-15.94</c:v>
                </c:pt>
                <c:pt idx="224">
                  <c:v>-18.850000000000001</c:v>
                </c:pt>
                <c:pt idx="225">
                  <c:v>-16.079999999999998</c:v>
                </c:pt>
                <c:pt idx="226">
                  <c:v>-12.22</c:v>
                </c:pt>
                <c:pt idx="227">
                  <c:v>-15.77</c:v>
                </c:pt>
                <c:pt idx="228">
                  <c:v>-18.760000000000002</c:v>
                </c:pt>
                <c:pt idx="229">
                  <c:v>-19.100000000000001</c:v>
                </c:pt>
                <c:pt idx="230">
                  <c:v>-20.37</c:v>
                </c:pt>
                <c:pt idx="231">
                  <c:v>-20.36</c:v>
                </c:pt>
                <c:pt idx="232">
                  <c:v>-18.420000000000002</c:v>
                </c:pt>
                <c:pt idx="233">
                  <c:v>-19.5</c:v>
                </c:pt>
                <c:pt idx="234">
                  <c:v>-21.1</c:v>
                </c:pt>
                <c:pt idx="235">
                  <c:v>-20.75</c:v>
                </c:pt>
                <c:pt idx="236">
                  <c:v>-24.11</c:v>
                </c:pt>
                <c:pt idx="237">
                  <c:v>-24.32</c:v>
                </c:pt>
                <c:pt idx="238">
                  <c:v>-26.21</c:v>
                </c:pt>
                <c:pt idx="239">
                  <c:v>-31.9</c:v>
                </c:pt>
                <c:pt idx="240">
                  <c:v>-33.6</c:v>
                </c:pt>
                <c:pt idx="241">
                  <c:v>-32.22</c:v>
                </c:pt>
                <c:pt idx="242">
                  <c:v>-30.95</c:v>
                </c:pt>
                <c:pt idx="243">
                  <c:v>-27.55</c:v>
                </c:pt>
                <c:pt idx="244">
                  <c:v>-28.27</c:v>
                </c:pt>
                <c:pt idx="245">
                  <c:v>-34.28</c:v>
                </c:pt>
                <c:pt idx="246">
                  <c:v>-31.45</c:v>
                </c:pt>
                <c:pt idx="247">
                  <c:v>-27.33</c:v>
                </c:pt>
                <c:pt idx="248">
                  <c:v>-28.99</c:v>
                </c:pt>
                <c:pt idx="249">
                  <c:v>-27.94</c:v>
                </c:pt>
                <c:pt idx="250">
                  <c:v>-24.64</c:v>
                </c:pt>
                <c:pt idx="251">
                  <c:v>-25.95</c:v>
                </c:pt>
                <c:pt idx="252">
                  <c:v>-27.24</c:v>
                </c:pt>
                <c:pt idx="253">
                  <c:v>-23.32</c:v>
                </c:pt>
                <c:pt idx="254">
                  <c:v>-21.46</c:v>
                </c:pt>
                <c:pt idx="255">
                  <c:v>-19.73</c:v>
                </c:pt>
                <c:pt idx="256">
                  <c:v>-20</c:v>
                </c:pt>
                <c:pt idx="257">
                  <c:v>-17.440000000000001</c:v>
                </c:pt>
                <c:pt idx="258">
                  <c:v>-20.2</c:v>
                </c:pt>
                <c:pt idx="259">
                  <c:v>-17.55</c:v>
                </c:pt>
                <c:pt idx="260">
                  <c:v>-15.23</c:v>
                </c:pt>
                <c:pt idx="261">
                  <c:v>-13.1</c:v>
                </c:pt>
                <c:pt idx="262">
                  <c:v>-17.190000000000001</c:v>
                </c:pt>
                <c:pt idx="263">
                  <c:v>-15.13</c:v>
                </c:pt>
                <c:pt idx="264">
                  <c:v>-13.12</c:v>
                </c:pt>
                <c:pt idx="265">
                  <c:v>-8.59</c:v>
                </c:pt>
                <c:pt idx="266">
                  <c:v>-8.1999999999999993</c:v>
                </c:pt>
                <c:pt idx="267">
                  <c:v>-8.0399999999999991</c:v>
                </c:pt>
                <c:pt idx="268">
                  <c:v>-11.05</c:v>
                </c:pt>
                <c:pt idx="269">
                  <c:v>-8.86</c:v>
                </c:pt>
                <c:pt idx="270">
                  <c:v>-14.26</c:v>
                </c:pt>
                <c:pt idx="271">
                  <c:v>-14.78</c:v>
                </c:pt>
                <c:pt idx="272">
                  <c:v>-21.64</c:v>
                </c:pt>
                <c:pt idx="273">
                  <c:v>-16.260000000000002</c:v>
                </c:pt>
                <c:pt idx="274">
                  <c:v>-10.17</c:v>
                </c:pt>
                <c:pt idx="275">
                  <c:v>-12.27</c:v>
                </c:pt>
                <c:pt idx="276">
                  <c:v>-15.97</c:v>
                </c:pt>
                <c:pt idx="277">
                  <c:v>-14.26</c:v>
                </c:pt>
                <c:pt idx="278">
                  <c:v>-15.18</c:v>
                </c:pt>
                <c:pt idx="279">
                  <c:v>-18.100000000000001</c:v>
                </c:pt>
                <c:pt idx="280">
                  <c:v>-14.4</c:v>
                </c:pt>
                <c:pt idx="281">
                  <c:v>-13.39</c:v>
                </c:pt>
                <c:pt idx="282">
                  <c:v>-13.16</c:v>
                </c:pt>
                <c:pt idx="283">
                  <c:v>-12.86</c:v>
                </c:pt>
                <c:pt idx="284">
                  <c:v>-9.14</c:v>
                </c:pt>
                <c:pt idx="285">
                  <c:v>-9.68</c:v>
                </c:pt>
                <c:pt idx="286">
                  <c:v>-11.16</c:v>
                </c:pt>
                <c:pt idx="287">
                  <c:v>-11.24</c:v>
                </c:pt>
                <c:pt idx="288">
                  <c:v>-10.98</c:v>
                </c:pt>
                <c:pt idx="289">
                  <c:v>-6.17</c:v>
                </c:pt>
                <c:pt idx="290">
                  <c:v>-6.9</c:v>
                </c:pt>
                <c:pt idx="291">
                  <c:v>-4.07</c:v>
                </c:pt>
                <c:pt idx="292">
                  <c:v>-5.58</c:v>
                </c:pt>
                <c:pt idx="293">
                  <c:v>-6.55</c:v>
                </c:pt>
                <c:pt idx="294">
                  <c:v>-5.1100000000000003</c:v>
                </c:pt>
                <c:pt idx="295">
                  <c:v>-4.82</c:v>
                </c:pt>
                <c:pt idx="296">
                  <c:v>-5.6</c:v>
                </c:pt>
                <c:pt idx="297">
                  <c:v>-11</c:v>
                </c:pt>
                <c:pt idx="298">
                  <c:v>-5.22</c:v>
                </c:pt>
                <c:pt idx="299">
                  <c:v>-6.43</c:v>
                </c:pt>
                <c:pt idx="300">
                  <c:v>-4.7699999999999996</c:v>
                </c:pt>
                <c:pt idx="301">
                  <c:v>-3.06</c:v>
                </c:pt>
                <c:pt idx="302">
                  <c:v>-3.43</c:v>
                </c:pt>
                <c:pt idx="303">
                  <c:v>-5.44</c:v>
                </c:pt>
                <c:pt idx="304">
                  <c:v>-4.32</c:v>
                </c:pt>
                <c:pt idx="305">
                  <c:v>-5.28</c:v>
                </c:pt>
                <c:pt idx="306">
                  <c:v>-5.12</c:v>
                </c:pt>
                <c:pt idx="307">
                  <c:v>-3.53</c:v>
                </c:pt>
                <c:pt idx="308">
                  <c:v>-5.49</c:v>
                </c:pt>
                <c:pt idx="309">
                  <c:v>-5.54</c:v>
                </c:pt>
                <c:pt idx="310">
                  <c:v>-6.76</c:v>
                </c:pt>
                <c:pt idx="311">
                  <c:v>-7.66</c:v>
                </c:pt>
                <c:pt idx="312">
                  <c:v>-8.3000000000000007</c:v>
                </c:pt>
                <c:pt idx="313">
                  <c:v>-8.09</c:v>
                </c:pt>
                <c:pt idx="314">
                  <c:v>-4.88</c:v>
                </c:pt>
                <c:pt idx="315">
                  <c:v>-8.17</c:v>
                </c:pt>
                <c:pt idx="316">
                  <c:v>-6.6</c:v>
                </c:pt>
                <c:pt idx="317">
                  <c:v>-7.29</c:v>
                </c:pt>
                <c:pt idx="318">
                  <c:v>-5.36</c:v>
                </c:pt>
                <c:pt idx="319">
                  <c:v>-3.91</c:v>
                </c:pt>
                <c:pt idx="320">
                  <c:v>-4.88</c:v>
                </c:pt>
                <c:pt idx="321">
                  <c:v>-2.35</c:v>
                </c:pt>
                <c:pt idx="322">
                  <c:v>-3.19</c:v>
                </c:pt>
                <c:pt idx="323">
                  <c:v>-3.67</c:v>
                </c:pt>
                <c:pt idx="324">
                  <c:v>-4.87</c:v>
                </c:pt>
                <c:pt idx="325">
                  <c:v>-7.51</c:v>
                </c:pt>
                <c:pt idx="326">
                  <c:v>-7.45</c:v>
                </c:pt>
                <c:pt idx="327">
                  <c:v>-5.27</c:v>
                </c:pt>
                <c:pt idx="328">
                  <c:v>-6.91</c:v>
                </c:pt>
                <c:pt idx="329">
                  <c:v>-5.46</c:v>
                </c:pt>
                <c:pt idx="330">
                  <c:v>-7.25</c:v>
                </c:pt>
                <c:pt idx="331">
                  <c:v>-4.79</c:v>
                </c:pt>
                <c:pt idx="332">
                  <c:v>-4.91</c:v>
                </c:pt>
                <c:pt idx="333">
                  <c:v>-6.74</c:v>
                </c:pt>
                <c:pt idx="334">
                  <c:v>-9.18</c:v>
                </c:pt>
                <c:pt idx="335">
                  <c:v>-9.27</c:v>
                </c:pt>
                <c:pt idx="336">
                  <c:v>-7.86</c:v>
                </c:pt>
                <c:pt idx="337">
                  <c:v>-6.4</c:v>
                </c:pt>
                <c:pt idx="338">
                  <c:v>-9.44</c:v>
                </c:pt>
                <c:pt idx="339">
                  <c:v>-11.21</c:v>
                </c:pt>
                <c:pt idx="340">
                  <c:v>-5.74</c:v>
                </c:pt>
                <c:pt idx="341">
                  <c:v>-6.65</c:v>
                </c:pt>
                <c:pt idx="342">
                  <c:v>-9.18</c:v>
                </c:pt>
                <c:pt idx="343">
                  <c:v>-6.43</c:v>
                </c:pt>
                <c:pt idx="344">
                  <c:v>-5.41</c:v>
                </c:pt>
                <c:pt idx="345">
                  <c:v>-10.48</c:v>
                </c:pt>
                <c:pt idx="346">
                  <c:v>-10.89</c:v>
                </c:pt>
                <c:pt idx="347">
                  <c:v>-7.53</c:v>
                </c:pt>
                <c:pt idx="348">
                  <c:v>-7.97</c:v>
                </c:pt>
                <c:pt idx="349">
                  <c:v>-11.8</c:v>
                </c:pt>
                <c:pt idx="350">
                  <c:v>-8.99</c:v>
                </c:pt>
                <c:pt idx="351">
                  <c:v>-4.9800000000000004</c:v>
                </c:pt>
                <c:pt idx="352">
                  <c:v>-2.57</c:v>
                </c:pt>
                <c:pt idx="353">
                  <c:v>-6.75</c:v>
                </c:pt>
                <c:pt idx="354">
                  <c:v>-7.07</c:v>
                </c:pt>
                <c:pt idx="355">
                  <c:v>-2.2400000000000002</c:v>
                </c:pt>
                <c:pt idx="356">
                  <c:v>-5.08</c:v>
                </c:pt>
                <c:pt idx="357">
                  <c:v>-3.8</c:v>
                </c:pt>
                <c:pt idx="358">
                  <c:v>-6.25</c:v>
                </c:pt>
                <c:pt idx="359">
                  <c:v>-3.74</c:v>
                </c:pt>
                <c:pt idx="360">
                  <c:v>-4.42</c:v>
                </c:pt>
                <c:pt idx="361">
                  <c:v>-4</c:v>
                </c:pt>
                <c:pt idx="362">
                  <c:v>-7.14</c:v>
                </c:pt>
                <c:pt idx="363">
                  <c:v>-8.6</c:v>
                </c:pt>
                <c:pt idx="364">
                  <c:v>-6.62</c:v>
                </c:pt>
                <c:pt idx="365">
                  <c:v>-5.59</c:v>
                </c:pt>
                <c:pt idx="366">
                  <c:v>-3.56</c:v>
                </c:pt>
                <c:pt idx="367">
                  <c:v>-7</c:v>
                </c:pt>
                <c:pt idx="368">
                  <c:v>-7.77</c:v>
                </c:pt>
                <c:pt idx="369">
                  <c:v>-5.15</c:v>
                </c:pt>
                <c:pt idx="370">
                  <c:v>-4.21</c:v>
                </c:pt>
                <c:pt idx="371">
                  <c:v>-4.8600000000000003</c:v>
                </c:pt>
                <c:pt idx="372">
                  <c:v>-5.76</c:v>
                </c:pt>
                <c:pt idx="373">
                  <c:v>-4.13</c:v>
                </c:pt>
                <c:pt idx="374">
                  <c:v>-4.54</c:v>
                </c:pt>
                <c:pt idx="375">
                  <c:v>-4.1500000000000004</c:v>
                </c:pt>
                <c:pt idx="376">
                  <c:v>-1.58</c:v>
                </c:pt>
                <c:pt idx="377">
                  <c:v>-3.69</c:v>
                </c:pt>
                <c:pt idx="378">
                  <c:v>-5.18</c:v>
                </c:pt>
                <c:pt idx="379">
                  <c:v>-4.5599999999999996</c:v>
                </c:pt>
                <c:pt idx="380">
                  <c:v>-4.54</c:v>
                </c:pt>
                <c:pt idx="381">
                  <c:v>-0.45</c:v>
                </c:pt>
                <c:pt idx="382">
                  <c:v>-4.78</c:v>
                </c:pt>
                <c:pt idx="383">
                  <c:v>-5.4</c:v>
                </c:pt>
                <c:pt idx="384">
                  <c:v>-3.66</c:v>
                </c:pt>
                <c:pt idx="385">
                  <c:v>-3.42</c:v>
                </c:pt>
                <c:pt idx="386">
                  <c:v>-2.38</c:v>
                </c:pt>
                <c:pt idx="387">
                  <c:v>-4.58</c:v>
                </c:pt>
                <c:pt idx="388">
                  <c:v>-2.5499999999999998</c:v>
                </c:pt>
                <c:pt idx="389">
                  <c:v>-3.22</c:v>
                </c:pt>
                <c:pt idx="390">
                  <c:v>-1.3</c:v>
                </c:pt>
                <c:pt idx="391">
                  <c:v>-2.92</c:v>
                </c:pt>
                <c:pt idx="392">
                  <c:v>-1</c:v>
                </c:pt>
                <c:pt idx="393">
                  <c:v>-0.38</c:v>
                </c:pt>
                <c:pt idx="394">
                  <c:v>-3.86</c:v>
                </c:pt>
                <c:pt idx="395">
                  <c:v>-2.89</c:v>
                </c:pt>
                <c:pt idx="396">
                  <c:v>-8.43</c:v>
                </c:pt>
                <c:pt idx="397">
                  <c:v>-4.54</c:v>
                </c:pt>
                <c:pt idx="398">
                  <c:v>-3.55</c:v>
                </c:pt>
                <c:pt idx="399">
                  <c:v>0.44</c:v>
                </c:pt>
                <c:pt idx="400">
                  <c:v>-3</c:v>
                </c:pt>
                <c:pt idx="401">
                  <c:v>-2.2200000000000002</c:v>
                </c:pt>
                <c:pt idx="402">
                  <c:v>-4.8099999999999996</c:v>
                </c:pt>
                <c:pt idx="403">
                  <c:v>-5.75</c:v>
                </c:pt>
                <c:pt idx="404">
                  <c:v>-7.96</c:v>
                </c:pt>
                <c:pt idx="405">
                  <c:v>-7.39</c:v>
                </c:pt>
                <c:pt idx="406">
                  <c:v>-6.75</c:v>
                </c:pt>
                <c:pt idx="407">
                  <c:v>-7.01</c:v>
                </c:pt>
                <c:pt idx="408">
                  <c:v>-8.3000000000000007</c:v>
                </c:pt>
                <c:pt idx="409">
                  <c:v>-6.68</c:v>
                </c:pt>
                <c:pt idx="410">
                  <c:v>-3.77</c:v>
                </c:pt>
                <c:pt idx="411">
                  <c:v>-2.82</c:v>
                </c:pt>
                <c:pt idx="412">
                  <c:v>-4.84</c:v>
                </c:pt>
                <c:pt idx="413">
                  <c:v>-7.28</c:v>
                </c:pt>
                <c:pt idx="414">
                  <c:v>-4.78</c:v>
                </c:pt>
                <c:pt idx="415">
                  <c:v>-3.44</c:v>
                </c:pt>
                <c:pt idx="416">
                  <c:v>-3.18</c:v>
                </c:pt>
                <c:pt idx="417">
                  <c:v>-0.12</c:v>
                </c:pt>
                <c:pt idx="418">
                  <c:v>-1.43</c:v>
                </c:pt>
                <c:pt idx="419">
                  <c:v>-3.48</c:v>
                </c:pt>
                <c:pt idx="420">
                  <c:v>-5.55</c:v>
                </c:pt>
                <c:pt idx="421">
                  <c:v>-3.43</c:v>
                </c:pt>
                <c:pt idx="422">
                  <c:v>-7.09</c:v>
                </c:pt>
                <c:pt idx="423">
                  <c:v>-3.74</c:v>
                </c:pt>
                <c:pt idx="424">
                  <c:v>-3.6</c:v>
                </c:pt>
                <c:pt idx="425">
                  <c:v>-7.57</c:v>
                </c:pt>
                <c:pt idx="426">
                  <c:v>-5.96</c:v>
                </c:pt>
                <c:pt idx="427">
                  <c:v>-4.9800000000000004</c:v>
                </c:pt>
                <c:pt idx="428">
                  <c:v>-13.14</c:v>
                </c:pt>
                <c:pt idx="429">
                  <c:v>-10.95</c:v>
                </c:pt>
                <c:pt idx="430">
                  <c:v>-6.86</c:v>
                </c:pt>
                <c:pt idx="431">
                  <c:v>-7.67</c:v>
                </c:pt>
                <c:pt idx="432">
                  <c:v>-18.64</c:v>
                </c:pt>
                <c:pt idx="433">
                  <c:v>-16.79</c:v>
                </c:pt>
                <c:pt idx="434">
                  <c:v>-17.350000000000001</c:v>
                </c:pt>
                <c:pt idx="435">
                  <c:v>-12.41</c:v>
                </c:pt>
                <c:pt idx="436">
                  <c:v>-18.41</c:v>
                </c:pt>
                <c:pt idx="437">
                  <c:v>-14.54</c:v>
                </c:pt>
                <c:pt idx="438">
                  <c:v>-15.21</c:v>
                </c:pt>
                <c:pt idx="439">
                  <c:v>-19.02</c:v>
                </c:pt>
                <c:pt idx="440">
                  <c:v>-18.760000000000002</c:v>
                </c:pt>
                <c:pt idx="441">
                  <c:v>-10.029999999999999</c:v>
                </c:pt>
                <c:pt idx="442">
                  <c:v>-10.3</c:v>
                </c:pt>
                <c:pt idx="443">
                  <c:v>-8.67</c:v>
                </c:pt>
                <c:pt idx="444">
                  <c:v>-8.0299999999999994</c:v>
                </c:pt>
                <c:pt idx="445">
                  <c:v>-9.43</c:v>
                </c:pt>
                <c:pt idx="446">
                  <c:v>-8.5500000000000007</c:v>
                </c:pt>
                <c:pt idx="447">
                  <c:v>-8.3800000000000008</c:v>
                </c:pt>
                <c:pt idx="448">
                  <c:v>-12.03</c:v>
                </c:pt>
                <c:pt idx="449">
                  <c:v>-9.18</c:v>
                </c:pt>
                <c:pt idx="450">
                  <c:v>-9.4700000000000006</c:v>
                </c:pt>
                <c:pt idx="451">
                  <c:v>-16.54</c:v>
                </c:pt>
                <c:pt idx="452">
                  <c:v>-13.82</c:v>
                </c:pt>
                <c:pt idx="453">
                  <c:v>-22.12</c:v>
                </c:pt>
                <c:pt idx="454">
                  <c:v>-19.350000000000001</c:v>
                </c:pt>
                <c:pt idx="455">
                  <c:v>-19.32</c:v>
                </c:pt>
                <c:pt idx="456">
                  <c:v>-17.72</c:v>
                </c:pt>
                <c:pt idx="457">
                  <c:v>-16.53</c:v>
                </c:pt>
                <c:pt idx="458">
                  <c:v>-12.38</c:v>
                </c:pt>
                <c:pt idx="459">
                  <c:v>-14.9</c:v>
                </c:pt>
                <c:pt idx="460">
                  <c:v>-15.98</c:v>
                </c:pt>
                <c:pt idx="461">
                  <c:v>-16.02</c:v>
                </c:pt>
                <c:pt idx="462">
                  <c:v>-19.62</c:v>
                </c:pt>
                <c:pt idx="463">
                  <c:v>-19.22</c:v>
                </c:pt>
                <c:pt idx="464">
                  <c:v>-22.61</c:v>
                </c:pt>
                <c:pt idx="465">
                  <c:v>-19.73</c:v>
                </c:pt>
                <c:pt idx="466">
                  <c:v>-20.8</c:v>
                </c:pt>
                <c:pt idx="467">
                  <c:v>-28.15</c:v>
                </c:pt>
                <c:pt idx="468">
                  <c:v>-28.52</c:v>
                </c:pt>
                <c:pt idx="469">
                  <c:v>-23.88</c:v>
                </c:pt>
                <c:pt idx="470">
                  <c:v>-27.85</c:v>
                </c:pt>
                <c:pt idx="471">
                  <c:v>-22.61</c:v>
                </c:pt>
                <c:pt idx="472">
                  <c:v>-29.2</c:v>
                </c:pt>
                <c:pt idx="473">
                  <c:v>-25.48</c:v>
                </c:pt>
                <c:pt idx="474">
                  <c:v>-29.27</c:v>
                </c:pt>
                <c:pt idx="475">
                  <c:v>-32.29</c:v>
                </c:pt>
                <c:pt idx="476">
                  <c:v>-28.51</c:v>
                </c:pt>
                <c:pt idx="477">
                  <c:v>-25.58</c:v>
                </c:pt>
                <c:pt idx="478">
                  <c:v>-25.84</c:v>
                </c:pt>
                <c:pt idx="479">
                  <c:v>-28.47</c:v>
                </c:pt>
                <c:pt idx="480">
                  <c:v>-32.159999999999997</c:v>
                </c:pt>
                <c:pt idx="481">
                  <c:v>-27.48</c:v>
                </c:pt>
                <c:pt idx="482">
                  <c:v>-36.08</c:v>
                </c:pt>
                <c:pt idx="483">
                  <c:v>-31.91</c:v>
                </c:pt>
                <c:pt idx="484">
                  <c:v>-29.24</c:v>
                </c:pt>
                <c:pt idx="485">
                  <c:v>-27.18</c:v>
                </c:pt>
                <c:pt idx="486">
                  <c:v>-26.72</c:v>
                </c:pt>
                <c:pt idx="487">
                  <c:v>-29.95</c:v>
                </c:pt>
                <c:pt idx="488">
                  <c:v>-33.72</c:v>
                </c:pt>
                <c:pt idx="489">
                  <c:v>-29.71</c:v>
                </c:pt>
                <c:pt idx="490">
                  <c:v>-30.83</c:v>
                </c:pt>
                <c:pt idx="491">
                  <c:v>-30.87</c:v>
                </c:pt>
                <c:pt idx="492">
                  <c:v>-29.32</c:v>
                </c:pt>
                <c:pt idx="493">
                  <c:v>-27.46</c:v>
                </c:pt>
                <c:pt idx="494">
                  <c:v>-25.16</c:v>
                </c:pt>
                <c:pt idx="495">
                  <c:v>-27.4</c:v>
                </c:pt>
                <c:pt idx="496">
                  <c:v>-24.41</c:v>
                </c:pt>
                <c:pt idx="497">
                  <c:v>-24.68</c:v>
                </c:pt>
                <c:pt idx="498">
                  <c:v>-26.77</c:v>
                </c:pt>
                <c:pt idx="499">
                  <c:v>-27.52</c:v>
                </c:pt>
                <c:pt idx="500">
                  <c:v>-23.5</c:v>
                </c:pt>
                <c:pt idx="501">
                  <c:v>-27.481187893454688</c:v>
                </c:pt>
                <c:pt idx="502">
                  <c:v>-29.41843251416833</c:v>
                </c:pt>
                <c:pt idx="503">
                  <c:v>-30.113210480084376</c:v>
                </c:pt>
                <c:pt idx="504">
                  <c:v>-28.054985693932153</c:v>
                </c:pt>
                <c:pt idx="505">
                  <c:v>-24.345995882702056</c:v>
                </c:pt>
                <c:pt idx="506">
                  <c:v>-26.465699361844571</c:v>
                </c:pt>
                <c:pt idx="507">
                  <c:v>-27.240690767605841</c:v>
                </c:pt>
                <c:pt idx="508">
                  <c:v>-25.36728457484287</c:v>
                </c:pt>
                <c:pt idx="509">
                  <c:v>-25.669780555489325</c:v>
                </c:pt>
                <c:pt idx="510">
                  <c:v>-27.660230382428097</c:v>
                </c:pt>
                <c:pt idx="511">
                  <c:v>-25.225219669398385</c:v>
                </c:pt>
                <c:pt idx="512">
                  <c:v>-26.938686478727362</c:v>
                </c:pt>
                <c:pt idx="513">
                  <c:v>-26.560671410561184</c:v>
                </c:pt>
                <c:pt idx="514">
                  <c:v>-27.341399755729498</c:v>
                </c:pt>
                <c:pt idx="515">
                  <c:v>-29.263824460191174</c:v>
                </c:pt>
                <c:pt idx="516">
                  <c:v>-26.389876662434247</c:v>
                </c:pt>
                <c:pt idx="517">
                  <c:v>-27.087516429023523</c:v>
                </c:pt>
                <c:pt idx="518">
                  <c:v>-26.015412985541673</c:v>
                </c:pt>
                <c:pt idx="519">
                  <c:v>-28.165792555878554</c:v>
                </c:pt>
                <c:pt idx="520">
                  <c:v>-25.12374325045657</c:v>
                </c:pt>
                <c:pt idx="521">
                  <c:v>-27.32281014354966</c:v>
                </c:pt>
                <c:pt idx="522">
                  <c:v>-26.45861093512552</c:v>
                </c:pt>
                <c:pt idx="523">
                  <c:v>-25.026587876188927</c:v>
                </c:pt>
                <c:pt idx="524">
                  <c:v>-22.63453722792444</c:v>
                </c:pt>
                <c:pt idx="525">
                  <c:v>-24.811437769498013</c:v>
                </c:pt>
                <c:pt idx="526">
                  <c:v>-26.024558267373038</c:v>
                </c:pt>
                <c:pt idx="527">
                  <c:v>-21.498351127890487</c:v>
                </c:pt>
                <c:pt idx="528">
                  <c:v>-22.117290877442613</c:v>
                </c:pt>
                <c:pt idx="529">
                  <c:v>-22.701921905985159</c:v>
                </c:pt>
                <c:pt idx="530">
                  <c:v>-21.400271730559524</c:v>
                </c:pt>
                <c:pt idx="531">
                  <c:v>-20.485370299887578</c:v>
                </c:pt>
                <c:pt idx="532">
                  <c:v>-18.567517145423679</c:v>
                </c:pt>
                <c:pt idx="533">
                  <c:v>-20.240270988160631</c:v>
                </c:pt>
                <c:pt idx="534">
                  <c:v>-20.877180939717348</c:v>
                </c:pt>
                <c:pt idx="535">
                  <c:v>-21.915907518569497</c:v>
                </c:pt>
                <c:pt idx="536">
                  <c:v>-22.005653508825276</c:v>
                </c:pt>
                <c:pt idx="537">
                  <c:v>-23.639687473091001</c:v>
                </c:pt>
                <c:pt idx="538">
                  <c:v>-30.912135592900583</c:v>
                </c:pt>
                <c:pt idx="539">
                  <c:v>-30.24</c:v>
                </c:pt>
                <c:pt idx="540">
                  <c:v>-30.31</c:v>
                </c:pt>
                <c:pt idx="541">
                  <c:v>-24.94</c:v>
                </c:pt>
                <c:pt idx="542" formatCode="General">
                  <c:v>-27.5</c:v>
                </c:pt>
              </c:numCache>
            </c:numRef>
          </c:val>
          <c:smooth val="0"/>
          <c:extLst>
            <c:ext xmlns:c16="http://schemas.microsoft.com/office/drawing/2014/chart" uri="{C3380CC4-5D6E-409C-BE32-E72D297353CC}">
              <c16:uniqueId val="{00000002-3736-9D41-81AF-B321758CDFB1}"/>
            </c:ext>
          </c:extLst>
        </c:ser>
        <c:ser>
          <c:idx val="1"/>
          <c:order val="1"/>
          <c:tx>
            <c:strRef>
              <c:f>Sheet1!$C$1</c:f>
              <c:strCache>
                <c:ptCount val="1"/>
                <c:pt idx="0">
                  <c:v>average</c:v>
                </c:pt>
              </c:strCache>
            </c:strRef>
          </c:tx>
          <c:spPr>
            <a:ln w="28575" cap="rnd">
              <a:solidFill>
                <a:schemeClr val="accent6"/>
              </a:solidFill>
              <a:prstDash val="sysDot"/>
              <a:round/>
            </a:ln>
            <a:effectLst/>
          </c:spPr>
          <c:marker>
            <c:symbol val="none"/>
          </c:marker>
          <c:cat>
            <c:numRef>
              <c:f>Sheet1!$A$2:$A$544</c:f>
              <c:numCache>
                <c:formatCode>m/d/yy</c:formatCode>
                <c:ptCount val="543"/>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45322</c:v>
                </c:pt>
                <c:pt idx="529">
                  <c:v>45351</c:v>
                </c:pt>
                <c:pt idx="530">
                  <c:v>45382</c:v>
                </c:pt>
                <c:pt idx="531">
                  <c:v>45412</c:v>
                </c:pt>
                <c:pt idx="532">
                  <c:v>45443</c:v>
                </c:pt>
                <c:pt idx="533">
                  <c:v>45473</c:v>
                </c:pt>
                <c:pt idx="534">
                  <c:v>45504</c:v>
                </c:pt>
                <c:pt idx="535">
                  <c:v>45535</c:v>
                </c:pt>
                <c:pt idx="536">
                  <c:v>45565</c:v>
                </c:pt>
                <c:pt idx="537">
                  <c:v>45596</c:v>
                </c:pt>
                <c:pt idx="538">
                  <c:v>45626</c:v>
                </c:pt>
                <c:pt idx="539">
                  <c:v>45657</c:v>
                </c:pt>
                <c:pt idx="540">
                  <c:v>45688</c:v>
                </c:pt>
                <c:pt idx="541">
                  <c:v>45716</c:v>
                </c:pt>
                <c:pt idx="542">
                  <c:v>45747</c:v>
                </c:pt>
              </c:numCache>
            </c:numRef>
          </c:cat>
          <c:val>
            <c:numRef>
              <c:f>Sheet1!$C$2:$C$544</c:f>
              <c:numCache>
                <c:formatCode>0.0</c:formatCode>
                <c:ptCount val="543"/>
                <c:pt idx="0">
                  <c:v>-13.1</c:v>
                </c:pt>
                <c:pt idx="1">
                  <c:v>-13.1</c:v>
                </c:pt>
                <c:pt idx="2">
                  <c:v>-13.1</c:v>
                </c:pt>
                <c:pt idx="3">
                  <c:v>-13.1</c:v>
                </c:pt>
                <c:pt idx="4">
                  <c:v>-13.1</c:v>
                </c:pt>
                <c:pt idx="5">
                  <c:v>-13.1</c:v>
                </c:pt>
                <c:pt idx="6">
                  <c:v>-13.1</c:v>
                </c:pt>
                <c:pt idx="7">
                  <c:v>-13.1</c:v>
                </c:pt>
                <c:pt idx="8">
                  <c:v>-13.1</c:v>
                </c:pt>
                <c:pt idx="9">
                  <c:v>-13.1</c:v>
                </c:pt>
                <c:pt idx="10">
                  <c:v>-13.1</c:v>
                </c:pt>
                <c:pt idx="11">
                  <c:v>-13.1</c:v>
                </c:pt>
                <c:pt idx="12">
                  <c:v>-13.1</c:v>
                </c:pt>
                <c:pt idx="13">
                  <c:v>-13.1</c:v>
                </c:pt>
                <c:pt idx="14">
                  <c:v>-13.1</c:v>
                </c:pt>
                <c:pt idx="15">
                  <c:v>-13.1</c:v>
                </c:pt>
                <c:pt idx="16">
                  <c:v>-13.1</c:v>
                </c:pt>
                <c:pt idx="17">
                  <c:v>-13.1</c:v>
                </c:pt>
                <c:pt idx="18">
                  <c:v>-13.1</c:v>
                </c:pt>
                <c:pt idx="19">
                  <c:v>-13.1</c:v>
                </c:pt>
                <c:pt idx="20">
                  <c:v>-13.1</c:v>
                </c:pt>
                <c:pt idx="21">
                  <c:v>-13.1</c:v>
                </c:pt>
                <c:pt idx="22">
                  <c:v>-13.1</c:v>
                </c:pt>
                <c:pt idx="23">
                  <c:v>-13.1</c:v>
                </c:pt>
                <c:pt idx="24">
                  <c:v>-13.1</c:v>
                </c:pt>
                <c:pt idx="25">
                  <c:v>-13.1</c:v>
                </c:pt>
                <c:pt idx="26">
                  <c:v>-13.1</c:v>
                </c:pt>
                <c:pt idx="27">
                  <c:v>-13.1</c:v>
                </c:pt>
                <c:pt idx="28">
                  <c:v>-13.1</c:v>
                </c:pt>
                <c:pt idx="29">
                  <c:v>-13.1</c:v>
                </c:pt>
                <c:pt idx="30">
                  <c:v>-13.1</c:v>
                </c:pt>
                <c:pt idx="31">
                  <c:v>-13.1</c:v>
                </c:pt>
                <c:pt idx="32">
                  <c:v>-13.1</c:v>
                </c:pt>
                <c:pt idx="33">
                  <c:v>-13.1</c:v>
                </c:pt>
                <c:pt idx="34">
                  <c:v>-13.1</c:v>
                </c:pt>
                <c:pt idx="35">
                  <c:v>-13.1</c:v>
                </c:pt>
                <c:pt idx="36">
                  <c:v>-13.1</c:v>
                </c:pt>
                <c:pt idx="37">
                  <c:v>-13.1</c:v>
                </c:pt>
                <c:pt idx="38">
                  <c:v>-13.1</c:v>
                </c:pt>
                <c:pt idx="39">
                  <c:v>-13.1</c:v>
                </c:pt>
                <c:pt idx="40">
                  <c:v>-13.1</c:v>
                </c:pt>
                <c:pt idx="41">
                  <c:v>-13.1</c:v>
                </c:pt>
                <c:pt idx="42">
                  <c:v>-13.1</c:v>
                </c:pt>
                <c:pt idx="43">
                  <c:v>-13.1</c:v>
                </c:pt>
                <c:pt idx="44">
                  <c:v>-13.1</c:v>
                </c:pt>
                <c:pt idx="45">
                  <c:v>-13.1</c:v>
                </c:pt>
                <c:pt idx="46">
                  <c:v>-13.1</c:v>
                </c:pt>
                <c:pt idx="47">
                  <c:v>-13.1</c:v>
                </c:pt>
                <c:pt idx="48">
                  <c:v>-13.1</c:v>
                </c:pt>
                <c:pt idx="49">
                  <c:v>-13.1</c:v>
                </c:pt>
                <c:pt idx="50">
                  <c:v>-13.1</c:v>
                </c:pt>
                <c:pt idx="51">
                  <c:v>-13.1</c:v>
                </c:pt>
                <c:pt idx="52">
                  <c:v>-13.1</c:v>
                </c:pt>
                <c:pt idx="53">
                  <c:v>-13.1</c:v>
                </c:pt>
                <c:pt idx="54">
                  <c:v>-13.1</c:v>
                </c:pt>
                <c:pt idx="55">
                  <c:v>-13.1</c:v>
                </c:pt>
                <c:pt idx="56">
                  <c:v>-13.1</c:v>
                </c:pt>
                <c:pt idx="57">
                  <c:v>-13.1</c:v>
                </c:pt>
                <c:pt idx="58">
                  <c:v>-13.1</c:v>
                </c:pt>
                <c:pt idx="59">
                  <c:v>-13.1</c:v>
                </c:pt>
                <c:pt idx="60">
                  <c:v>-13.1</c:v>
                </c:pt>
                <c:pt idx="61">
                  <c:v>-13.1</c:v>
                </c:pt>
                <c:pt idx="62">
                  <c:v>-13.1</c:v>
                </c:pt>
                <c:pt idx="63">
                  <c:v>-13.1</c:v>
                </c:pt>
                <c:pt idx="64">
                  <c:v>-13.1</c:v>
                </c:pt>
                <c:pt idx="65">
                  <c:v>-13.1</c:v>
                </c:pt>
                <c:pt idx="66">
                  <c:v>-13.1</c:v>
                </c:pt>
                <c:pt idx="67">
                  <c:v>-13.1</c:v>
                </c:pt>
                <c:pt idx="68">
                  <c:v>-13.1</c:v>
                </c:pt>
                <c:pt idx="69">
                  <c:v>-13.1</c:v>
                </c:pt>
                <c:pt idx="70">
                  <c:v>-13.1</c:v>
                </c:pt>
                <c:pt idx="71">
                  <c:v>-13.1</c:v>
                </c:pt>
                <c:pt idx="72">
                  <c:v>-13.1</c:v>
                </c:pt>
                <c:pt idx="73">
                  <c:v>-13.1</c:v>
                </c:pt>
                <c:pt idx="74">
                  <c:v>-13.1</c:v>
                </c:pt>
                <c:pt idx="75">
                  <c:v>-13.1</c:v>
                </c:pt>
                <c:pt idx="76">
                  <c:v>-13.1</c:v>
                </c:pt>
                <c:pt idx="77">
                  <c:v>-13.1</c:v>
                </c:pt>
                <c:pt idx="78">
                  <c:v>-13.1</c:v>
                </c:pt>
                <c:pt idx="79">
                  <c:v>-13.1</c:v>
                </c:pt>
                <c:pt idx="80">
                  <c:v>-13.1</c:v>
                </c:pt>
                <c:pt idx="81">
                  <c:v>-13.1</c:v>
                </c:pt>
                <c:pt idx="82">
                  <c:v>-13.1</c:v>
                </c:pt>
                <c:pt idx="83">
                  <c:v>-13.1</c:v>
                </c:pt>
                <c:pt idx="84">
                  <c:v>-13.1</c:v>
                </c:pt>
                <c:pt idx="85">
                  <c:v>-13.1</c:v>
                </c:pt>
                <c:pt idx="86">
                  <c:v>-13.1</c:v>
                </c:pt>
                <c:pt idx="87">
                  <c:v>-13.1</c:v>
                </c:pt>
                <c:pt idx="88">
                  <c:v>-13.1</c:v>
                </c:pt>
                <c:pt idx="89">
                  <c:v>-13.1</c:v>
                </c:pt>
                <c:pt idx="90">
                  <c:v>-13.1</c:v>
                </c:pt>
                <c:pt idx="91">
                  <c:v>-13.1</c:v>
                </c:pt>
                <c:pt idx="92">
                  <c:v>-13.1</c:v>
                </c:pt>
                <c:pt idx="93">
                  <c:v>-13.1</c:v>
                </c:pt>
                <c:pt idx="94">
                  <c:v>-13.1</c:v>
                </c:pt>
                <c:pt idx="95">
                  <c:v>-13.1</c:v>
                </c:pt>
                <c:pt idx="96">
                  <c:v>-13.1</c:v>
                </c:pt>
                <c:pt idx="97">
                  <c:v>-13.1</c:v>
                </c:pt>
                <c:pt idx="98">
                  <c:v>-13.1</c:v>
                </c:pt>
                <c:pt idx="99">
                  <c:v>-13.1</c:v>
                </c:pt>
                <c:pt idx="100">
                  <c:v>-13.1</c:v>
                </c:pt>
                <c:pt idx="101">
                  <c:v>-13.1</c:v>
                </c:pt>
                <c:pt idx="102">
                  <c:v>-13.1</c:v>
                </c:pt>
                <c:pt idx="103">
                  <c:v>-13.1</c:v>
                </c:pt>
                <c:pt idx="104">
                  <c:v>-13.1</c:v>
                </c:pt>
                <c:pt idx="105">
                  <c:v>-13.1</c:v>
                </c:pt>
                <c:pt idx="106">
                  <c:v>-13.1</c:v>
                </c:pt>
                <c:pt idx="107">
                  <c:v>-13.1</c:v>
                </c:pt>
                <c:pt idx="108">
                  <c:v>-13.1</c:v>
                </c:pt>
                <c:pt idx="109">
                  <c:v>-13.1</c:v>
                </c:pt>
                <c:pt idx="110">
                  <c:v>-13.1</c:v>
                </c:pt>
                <c:pt idx="111">
                  <c:v>-13.1</c:v>
                </c:pt>
                <c:pt idx="112">
                  <c:v>-13.1</c:v>
                </c:pt>
                <c:pt idx="113">
                  <c:v>-13.1</c:v>
                </c:pt>
                <c:pt idx="114">
                  <c:v>-13.1</c:v>
                </c:pt>
                <c:pt idx="115">
                  <c:v>-13.1</c:v>
                </c:pt>
                <c:pt idx="116">
                  <c:v>-13.1</c:v>
                </c:pt>
                <c:pt idx="117">
                  <c:v>-13.1</c:v>
                </c:pt>
                <c:pt idx="118">
                  <c:v>-13.1</c:v>
                </c:pt>
                <c:pt idx="119">
                  <c:v>-13.1</c:v>
                </c:pt>
                <c:pt idx="120">
                  <c:v>-13.1</c:v>
                </c:pt>
                <c:pt idx="121">
                  <c:v>-13.1</c:v>
                </c:pt>
                <c:pt idx="122">
                  <c:v>-13.1</c:v>
                </c:pt>
                <c:pt idx="123">
                  <c:v>-13.1</c:v>
                </c:pt>
                <c:pt idx="124">
                  <c:v>-13.1</c:v>
                </c:pt>
                <c:pt idx="125">
                  <c:v>-13.1</c:v>
                </c:pt>
                <c:pt idx="126">
                  <c:v>-13.1</c:v>
                </c:pt>
                <c:pt idx="127">
                  <c:v>-13.1</c:v>
                </c:pt>
                <c:pt idx="128">
                  <c:v>-13.1</c:v>
                </c:pt>
                <c:pt idx="129">
                  <c:v>-13.1</c:v>
                </c:pt>
                <c:pt idx="130">
                  <c:v>-13.1</c:v>
                </c:pt>
                <c:pt idx="131">
                  <c:v>-13.1</c:v>
                </c:pt>
                <c:pt idx="132">
                  <c:v>-13.1</c:v>
                </c:pt>
                <c:pt idx="133">
                  <c:v>-13.1</c:v>
                </c:pt>
                <c:pt idx="134">
                  <c:v>-13.1</c:v>
                </c:pt>
                <c:pt idx="135">
                  <c:v>-13.1</c:v>
                </c:pt>
                <c:pt idx="136">
                  <c:v>-13.1</c:v>
                </c:pt>
                <c:pt idx="137">
                  <c:v>-13.1</c:v>
                </c:pt>
                <c:pt idx="138">
                  <c:v>-13.1</c:v>
                </c:pt>
                <c:pt idx="139">
                  <c:v>-13.1</c:v>
                </c:pt>
                <c:pt idx="140">
                  <c:v>-13.1</c:v>
                </c:pt>
                <c:pt idx="141">
                  <c:v>-13.1</c:v>
                </c:pt>
                <c:pt idx="142">
                  <c:v>-13.1</c:v>
                </c:pt>
                <c:pt idx="143">
                  <c:v>-13.1</c:v>
                </c:pt>
                <c:pt idx="144">
                  <c:v>-13.1</c:v>
                </c:pt>
                <c:pt idx="145">
                  <c:v>-13.1</c:v>
                </c:pt>
                <c:pt idx="146">
                  <c:v>-13.1</c:v>
                </c:pt>
                <c:pt idx="147">
                  <c:v>-13.1</c:v>
                </c:pt>
                <c:pt idx="148">
                  <c:v>-13.1</c:v>
                </c:pt>
                <c:pt idx="149">
                  <c:v>-13.1</c:v>
                </c:pt>
                <c:pt idx="150">
                  <c:v>-13.1</c:v>
                </c:pt>
                <c:pt idx="151">
                  <c:v>-13.1</c:v>
                </c:pt>
                <c:pt idx="152">
                  <c:v>-13.1</c:v>
                </c:pt>
                <c:pt idx="153">
                  <c:v>-13.1</c:v>
                </c:pt>
                <c:pt idx="154">
                  <c:v>-13.1</c:v>
                </c:pt>
                <c:pt idx="155">
                  <c:v>-13.1</c:v>
                </c:pt>
                <c:pt idx="156">
                  <c:v>-13.1</c:v>
                </c:pt>
                <c:pt idx="157">
                  <c:v>-13.1</c:v>
                </c:pt>
                <c:pt idx="158">
                  <c:v>-13.1</c:v>
                </c:pt>
                <c:pt idx="159">
                  <c:v>-13.1</c:v>
                </c:pt>
                <c:pt idx="160">
                  <c:v>-13.1</c:v>
                </c:pt>
                <c:pt idx="161">
                  <c:v>-13.1</c:v>
                </c:pt>
                <c:pt idx="162">
                  <c:v>-13.1</c:v>
                </c:pt>
                <c:pt idx="163">
                  <c:v>-13.1</c:v>
                </c:pt>
                <c:pt idx="164">
                  <c:v>-13.1</c:v>
                </c:pt>
                <c:pt idx="165">
                  <c:v>-13.1</c:v>
                </c:pt>
                <c:pt idx="166">
                  <c:v>-13.1</c:v>
                </c:pt>
                <c:pt idx="167">
                  <c:v>-13.1</c:v>
                </c:pt>
                <c:pt idx="168">
                  <c:v>-13.1</c:v>
                </c:pt>
                <c:pt idx="169">
                  <c:v>-13.1</c:v>
                </c:pt>
                <c:pt idx="170">
                  <c:v>-13.1</c:v>
                </c:pt>
                <c:pt idx="171">
                  <c:v>-13.1</c:v>
                </c:pt>
                <c:pt idx="172">
                  <c:v>-13.1</c:v>
                </c:pt>
                <c:pt idx="173">
                  <c:v>-13.1</c:v>
                </c:pt>
                <c:pt idx="174">
                  <c:v>-13.1</c:v>
                </c:pt>
                <c:pt idx="175">
                  <c:v>-13.1</c:v>
                </c:pt>
                <c:pt idx="176">
                  <c:v>-13.1</c:v>
                </c:pt>
                <c:pt idx="177">
                  <c:v>-13.1</c:v>
                </c:pt>
                <c:pt idx="178">
                  <c:v>-13.1</c:v>
                </c:pt>
                <c:pt idx="179">
                  <c:v>-13.1</c:v>
                </c:pt>
                <c:pt idx="180">
                  <c:v>-13.1</c:v>
                </c:pt>
                <c:pt idx="181">
                  <c:v>-13.1</c:v>
                </c:pt>
                <c:pt idx="182">
                  <c:v>-13.1</c:v>
                </c:pt>
                <c:pt idx="183">
                  <c:v>-13.1</c:v>
                </c:pt>
                <c:pt idx="184">
                  <c:v>-13.1</c:v>
                </c:pt>
                <c:pt idx="185">
                  <c:v>-13.1</c:v>
                </c:pt>
                <c:pt idx="186">
                  <c:v>-13.1</c:v>
                </c:pt>
                <c:pt idx="187">
                  <c:v>-13.1</c:v>
                </c:pt>
                <c:pt idx="188">
                  <c:v>-13.1</c:v>
                </c:pt>
                <c:pt idx="189">
                  <c:v>-13.1</c:v>
                </c:pt>
                <c:pt idx="190">
                  <c:v>-13.1</c:v>
                </c:pt>
                <c:pt idx="191">
                  <c:v>-13.1</c:v>
                </c:pt>
                <c:pt idx="192">
                  <c:v>-13.1</c:v>
                </c:pt>
                <c:pt idx="193">
                  <c:v>-13.1</c:v>
                </c:pt>
                <c:pt idx="194">
                  <c:v>-13.1</c:v>
                </c:pt>
                <c:pt idx="195">
                  <c:v>-13.1</c:v>
                </c:pt>
                <c:pt idx="196">
                  <c:v>-13.1</c:v>
                </c:pt>
                <c:pt idx="197">
                  <c:v>-13.1</c:v>
                </c:pt>
                <c:pt idx="198">
                  <c:v>-13.1</c:v>
                </c:pt>
                <c:pt idx="199">
                  <c:v>-13.1</c:v>
                </c:pt>
                <c:pt idx="200">
                  <c:v>-13.1</c:v>
                </c:pt>
                <c:pt idx="201">
                  <c:v>-13.1</c:v>
                </c:pt>
                <c:pt idx="202">
                  <c:v>-13.1</c:v>
                </c:pt>
                <c:pt idx="203">
                  <c:v>-13.1</c:v>
                </c:pt>
                <c:pt idx="204">
                  <c:v>-13.1</c:v>
                </c:pt>
                <c:pt idx="205">
                  <c:v>-13.1</c:v>
                </c:pt>
                <c:pt idx="206">
                  <c:v>-13.1</c:v>
                </c:pt>
                <c:pt idx="207">
                  <c:v>-13.1</c:v>
                </c:pt>
                <c:pt idx="208">
                  <c:v>-13.1</c:v>
                </c:pt>
                <c:pt idx="209">
                  <c:v>-13.1</c:v>
                </c:pt>
                <c:pt idx="210">
                  <c:v>-13.1</c:v>
                </c:pt>
                <c:pt idx="211">
                  <c:v>-13.1</c:v>
                </c:pt>
                <c:pt idx="212">
                  <c:v>-13.1</c:v>
                </c:pt>
                <c:pt idx="213">
                  <c:v>-13.1</c:v>
                </c:pt>
                <c:pt idx="214">
                  <c:v>-13.1</c:v>
                </c:pt>
                <c:pt idx="215">
                  <c:v>-13.1</c:v>
                </c:pt>
                <c:pt idx="216">
                  <c:v>-13.1</c:v>
                </c:pt>
                <c:pt idx="217">
                  <c:v>-13.1</c:v>
                </c:pt>
                <c:pt idx="218">
                  <c:v>-13.1</c:v>
                </c:pt>
                <c:pt idx="219">
                  <c:v>-13.1</c:v>
                </c:pt>
                <c:pt idx="220">
                  <c:v>-13.1</c:v>
                </c:pt>
                <c:pt idx="221">
                  <c:v>-13.1</c:v>
                </c:pt>
                <c:pt idx="222">
                  <c:v>-13.1</c:v>
                </c:pt>
                <c:pt idx="223">
                  <c:v>-13.1</c:v>
                </c:pt>
                <c:pt idx="224">
                  <c:v>-13.1</c:v>
                </c:pt>
                <c:pt idx="225">
                  <c:v>-13.1</c:v>
                </c:pt>
                <c:pt idx="226">
                  <c:v>-13.1</c:v>
                </c:pt>
                <c:pt idx="227">
                  <c:v>-13.1</c:v>
                </c:pt>
                <c:pt idx="228">
                  <c:v>-13.1</c:v>
                </c:pt>
                <c:pt idx="229">
                  <c:v>-13.1</c:v>
                </c:pt>
                <c:pt idx="230">
                  <c:v>-13.1</c:v>
                </c:pt>
                <c:pt idx="231">
                  <c:v>-13.1</c:v>
                </c:pt>
                <c:pt idx="232">
                  <c:v>-13.1</c:v>
                </c:pt>
                <c:pt idx="233">
                  <c:v>-13.1</c:v>
                </c:pt>
                <c:pt idx="234">
                  <c:v>-13.1</c:v>
                </c:pt>
                <c:pt idx="235">
                  <c:v>-13.1</c:v>
                </c:pt>
                <c:pt idx="236">
                  <c:v>-13.1</c:v>
                </c:pt>
                <c:pt idx="237">
                  <c:v>-13.1</c:v>
                </c:pt>
                <c:pt idx="238">
                  <c:v>-13.1</c:v>
                </c:pt>
                <c:pt idx="239">
                  <c:v>-13.1</c:v>
                </c:pt>
                <c:pt idx="240">
                  <c:v>-13.1</c:v>
                </c:pt>
                <c:pt idx="241">
                  <c:v>-13.1</c:v>
                </c:pt>
                <c:pt idx="242">
                  <c:v>-13.1</c:v>
                </c:pt>
                <c:pt idx="243">
                  <c:v>-13.1</c:v>
                </c:pt>
                <c:pt idx="244">
                  <c:v>-13.1</c:v>
                </c:pt>
                <c:pt idx="245">
                  <c:v>-13.1</c:v>
                </c:pt>
                <c:pt idx="246">
                  <c:v>-13.1</c:v>
                </c:pt>
                <c:pt idx="247">
                  <c:v>-13.1</c:v>
                </c:pt>
                <c:pt idx="248">
                  <c:v>-13.1</c:v>
                </c:pt>
                <c:pt idx="249">
                  <c:v>-13.1</c:v>
                </c:pt>
                <c:pt idx="250">
                  <c:v>-13.1</c:v>
                </c:pt>
                <c:pt idx="251">
                  <c:v>-13.1</c:v>
                </c:pt>
                <c:pt idx="252">
                  <c:v>-13.1</c:v>
                </c:pt>
                <c:pt idx="253">
                  <c:v>-13.1</c:v>
                </c:pt>
                <c:pt idx="254">
                  <c:v>-13.1</c:v>
                </c:pt>
                <c:pt idx="255">
                  <c:v>-13.1</c:v>
                </c:pt>
                <c:pt idx="256">
                  <c:v>-13.1</c:v>
                </c:pt>
                <c:pt idx="257">
                  <c:v>-13.1</c:v>
                </c:pt>
                <c:pt idx="258">
                  <c:v>-13.1</c:v>
                </c:pt>
                <c:pt idx="259">
                  <c:v>-13.1</c:v>
                </c:pt>
                <c:pt idx="260">
                  <c:v>-13.1</c:v>
                </c:pt>
                <c:pt idx="261">
                  <c:v>-13.1</c:v>
                </c:pt>
                <c:pt idx="262">
                  <c:v>-13.1</c:v>
                </c:pt>
                <c:pt idx="263">
                  <c:v>-13.1</c:v>
                </c:pt>
                <c:pt idx="264">
                  <c:v>-13.1</c:v>
                </c:pt>
                <c:pt idx="265">
                  <c:v>-13.1</c:v>
                </c:pt>
                <c:pt idx="266">
                  <c:v>-13.1</c:v>
                </c:pt>
                <c:pt idx="267">
                  <c:v>-13.1</c:v>
                </c:pt>
                <c:pt idx="268">
                  <c:v>-13.1</c:v>
                </c:pt>
                <c:pt idx="269">
                  <c:v>-13.1</c:v>
                </c:pt>
                <c:pt idx="270">
                  <c:v>-13.1</c:v>
                </c:pt>
                <c:pt idx="271">
                  <c:v>-13.1</c:v>
                </c:pt>
                <c:pt idx="272">
                  <c:v>-13.1</c:v>
                </c:pt>
                <c:pt idx="273">
                  <c:v>-13.1</c:v>
                </c:pt>
                <c:pt idx="274">
                  <c:v>-13.1</c:v>
                </c:pt>
                <c:pt idx="275">
                  <c:v>-13.1</c:v>
                </c:pt>
                <c:pt idx="276">
                  <c:v>-13.1</c:v>
                </c:pt>
                <c:pt idx="277">
                  <c:v>-13.1</c:v>
                </c:pt>
                <c:pt idx="278">
                  <c:v>-13.1</c:v>
                </c:pt>
                <c:pt idx="279">
                  <c:v>-13.1</c:v>
                </c:pt>
                <c:pt idx="280">
                  <c:v>-13.1</c:v>
                </c:pt>
                <c:pt idx="281">
                  <c:v>-13.1</c:v>
                </c:pt>
                <c:pt idx="282">
                  <c:v>-13.1</c:v>
                </c:pt>
                <c:pt idx="283">
                  <c:v>-13.1</c:v>
                </c:pt>
                <c:pt idx="284">
                  <c:v>-13.1</c:v>
                </c:pt>
                <c:pt idx="285">
                  <c:v>-13.1</c:v>
                </c:pt>
                <c:pt idx="286">
                  <c:v>-13.1</c:v>
                </c:pt>
                <c:pt idx="287">
                  <c:v>-13.1</c:v>
                </c:pt>
                <c:pt idx="288">
                  <c:v>-13.1</c:v>
                </c:pt>
                <c:pt idx="289">
                  <c:v>-13.1</c:v>
                </c:pt>
                <c:pt idx="290">
                  <c:v>-13.1</c:v>
                </c:pt>
                <c:pt idx="291">
                  <c:v>-13.1</c:v>
                </c:pt>
                <c:pt idx="292">
                  <c:v>-13.1</c:v>
                </c:pt>
                <c:pt idx="293">
                  <c:v>-13.1</c:v>
                </c:pt>
                <c:pt idx="294">
                  <c:v>-13.1</c:v>
                </c:pt>
                <c:pt idx="295">
                  <c:v>-13.1</c:v>
                </c:pt>
                <c:pt idx="296">
                  <c:v>-13.1</c:v>
                </c:pt>
                <c:pt idx="297">
                  <c:v>-13.1</c:v>
                </c:pt>
                <c:pt idx="298">
                  <c:v>-13.1</c:v>
                </c:pt>
                <c:pt idx="299">
                  <c:v>-13.1</c:v>
                </c:pt>
                <c:pt idx="300">
                  <c:v>-13.1</c:v>
                </c:pt>
                <c:pt idx="301">
                  <c:v>-13.1</c:v>
                </c:pt>
                <c:pt idx="302">
                  <c:v>-13.1</c:v>
                </c:pt>
                <c:pt idx="303">
                  <c:v>-13.1</c:v>
                </c:pt>
                <c:pt idx="304">
                  <c:v>-13.1</c:v>
                </c:pt>
                <c:pt idx="305">
                  <c:v>-13.1</c:v>
                </c:pt>
                <c:pt idx="306">
                  <c:v>-13.1</c:v>
                </c:pt>
                <c:pt idx="307">
                  <c:v>-13.1</c:v>
                </c:pt>
                <c:pt idx="308">
                  <c:v>-13.1</c:v>
                </c:pt>
                <c:pt idx="309">
                  <c:v>-13.1</c:v>
                </c:pt>
                <c:pt idx="310">
                  <c:v>-13.1</c:v>
                </c:pt>
                <c:pt idx="311">
                  <c:v>-13.1</c:v>
                </c:pt>
                <c:pt idx="312">
                  <c:v>-13.1</c:v>
                </c:pt>
                <c:pt idx="313">
                  <c:v>-13.1</c:v>
                </c:pt>
                <c:pt idx="314">
                  <c:v>-13.1</c:v>
                </c:pt>
                <c:pt idx="315">
                  <c:v>-13.1</c:v>
                </c:pt>
                <c:pt idx="316">
                  <c:v>-13.1</c:v>
                </c:pt>
                <c:pt idx="317">
                  <c:v>-13.1</c:v>
                </c:pt>
                <c:pt idx="318">
                  <c:v>-13.1</c:v>
                </c:pt>
                <c:pt idx="319">
                  <c:v>-13.1</c:v>
                </c:pt>
                <c:pt idx="320">
                  <c:v>-13.1</c:v>
                </c:pt>
                <c:pt idx="321">
                  <c:v>-13.1</c:v>
                </c:pt>
                <c:pt idx="322">
                  <c:v>-13.1</c:v>
                </c:pt>
                <c:pt idx="323">
                  <c:v>-13.1</c:v>
                </c:pt>
                <c:pt idx="324">
                  <c:v>-13.1</c:v>
                </c:pt>
                <c:pt idx="325">
                  <c:v>-13.1</c:v>
                </c:pt>
                <c:pt idx="326">
                  <c:v>-13.1</c:v>
                </c:pt>
                <c:pt idx="327">
                  <c:v>-13.1</c:v>
                </c:pt>
                <c:pt idx="328">
                  <c:v>-13.1</c:v>
                </c:pt>
                <c:pt idx="329">
                  <c:v>-13.1</c:v>
                </c:pt>
                <c:pt idx="330">
                  <c:v>-13.1</c:v>
                </c:pt>
                <c:pt idx="331">
                  <c:v>-13.1</c:v>
                </c:pt>
                <c:pt idx="332">
                  <c:v>-13.1</c:v>
                </c:pt>
                <c:pt idx="333">
                  <c:v>-13.1</c:v>
                </c:pt>
                <c:pt idx="334">
                  <c:v>-13.1</c:v>
                </c:pt>
                <c:pt idx="335">
                  <c:v>-13.1</c:v>
                </c:pt>
                <c:pt idx="336">
                  <c:v>-13.1</c:v>
                </c:pt>
                <c:pt idx="337">
                  <c:v>-13.1</c:v>
                </c:pt>
                <c:pt idx="338">
                  <c:v>-13.1</c:v>
                </c:pt>
                <c:pt idx="339">
                  <c:v>-13.1</c:v>
                </c:pt>
                <c:pt idx="340">
                  <c:v>-13.1</c:v>
                </c:pt>
                <c:pt idx="341">
                  <c:v>-13.1</c:v>
                </c:pt>
                <c:pt idx="342">
                  <c:v>-13.1</c:v>
                </c:pt>
                <c:pt idx="343">
                  <c:v>-13.1</c:v>
                </c:pt>
                <c:pt idx="344">
                  <c:v>-13.1</c:v>
                </c:pt>
                <c:pt idx="345">
                  <c:v>-13.1</c:v>
                </c:pt>
                <c:pt idx="346">
                  <c:v>-13.1</c:v>
                </c:pt>
                <c:pt idx="347">
                  <c:v>-13.1</c:v>
                </c:pt>
                <c:pt idx="348">
                  <c:v>-13.1</c:v>
                </c:pt>
                <c:pt idx="349">
                  <c:v>-13.1</c:v>
                </c:pt>
                <c:pt idx="350">
                  <c:v>-13.1</c:v>
                </c:pt>
                <c:pt idx="351">
                  <c:v>-13.1</c:v>
                </c:pt>
                <c:pt idx="352">
                  <c:v>-13.1</c:v>
                </c:pt>
                <c:pt idx="353">
                  <c:v>-13.1</c:v>
                </c:pt>
                <c:pt idx="354">
                  <c:v>-13.1</c:v>
                </c:pt>
                <c:pt idx="355">
                  <c:v>-13.1</c:v>
                </c:pt>
                <c:pt idx="356">
                  <c:v>-13.1</c:v>
                </c:pt>
                <c:pt idx="357">
                  <c:v>-13.1</c:v>
                </c:pt>
                <c:pt idx="358">
                  <c:v>-13.1</c:v>
                </c:pt>
                <c:pt idx="359">
                  <c:v>-13.1</c:v>
                </c:pt>
                <c:pt idx="360">
                  <c:v>-13.1</c:v>
                </c:pt>
                <c:pt idx="361">
                  <c:v>-13.1</c:v>
                </c:pt>
                <c:pt idx="362">
                  <c:v>-13.1</c:v>
                </c:pt>
                <c:pt idx="363">
                  <c:v>-13.1</c:v>
                </c:pt>
                <c:pt idx="364">
                  <c:v>-13.1</c:v>
                </c:pt>
                <c:pt idx="365">
                  <c:v>-13.1</c:v>
                </c:pt>
                <c:pt idx="366">
                  <c:v>-13.1</c:v>
                </c:pt>
                <c:pt idx="367">
                  <c:v>-13.1</c:v>
                </c:pt>
                <c:pt idx="368">
                  <c:v>-13.1</c:v>
                </c:pt>
                <c:pt idx="369">
                  <c:v>-13.1</c:v>
                </c:pt>
                <c:pt idx="370">
                  <c:v>-13.1</c:v>
                </c:pt>
                <c:pt idx="371">
                  <c:v>-13.1</c:v>
                </c:pt>
                <c:pt idx="372">
                  <c:v>-13.1</c:v>
                </c:pt>
                <c:pt idx="373">
                  <c:v>-13.1</c:v>
                </c:pt>
                <c:pt idx="374">
                  <c:v>-13.1</c:v>
                </c:pt>
                <c:pt idx="375">
                  <c:v>-13.1</c:v>
                </c:pt>
                <c:pt idx="376">
                  <c:v>-13.1</c:v>
                </c:pt>
                <c:pt idx="377">
                  <c:v>-13.1</c:v>
                </c:pt>
                <c:pt idx="378">
                  <c:v>-13.1</c:v>
                </c:pt>
                <c:pt idx="379">
                  <c:v>-13.1</c:v>
                </c:pt>
                <c:pt idx="380">
                  <c:v>-13.1</c:v>
                </c:pt>
                <c:pt idx="381">
                  <c:v>-13.1</c:v>
                </c:pt>
                <c:pt idx="382">
                  <c:v>-13.1</c:v>
                </c:pt>
                <c:pt idx="383">
                  <c:v>-13.1</c:v>
                </c:pt>
                <c:pt idx="384">
                  <c:v>-13.1</c:v>
                </c:pt>
                <c:pt idx="385">
                  <c:v>-13.1</c:v>
                </c:pt>
                <c:pt idx="386">
                  <c:v>-13.1</c:v>
                </c:pt>
                <c:pt idx="387">
                  <c:v>-13.1</c:v>
                </c:pt>
                <c:pt idx="388">
                  <c:v>-13.1</c:v>
                </c:pt>
                <c:pt idx="389">
                  <c:v>-13.1</c:v>
                </c:pt>
                <c:pt idx="390">
                  <c:v>-13.1</c:v>
                </c:pt>
                <c:pt idx="391">
                  <c:v>-13.1</c:v>
                </c:pt>
                <c:pt idx="392">
                  <c:v>-13.1</c:v>
                </c:pt>
                <c:pt idx="393">
                  <c:v>-13.1</c:v>
                </c:pt>
                <c:pt idx="394">
                  <c:v>-13.1</c:v>
                </c:pt>
                <c:pt idx="395">
                  <c:v>-13.1</c:v>
                </c:pt>
                <c:pt idx="396">
                  <c:v>-13.1</c:v>
                </c:pt>
                <c:pt idx="397">
                  <c:v>-13.1</c:v>
                </c:pt>
                <c:pt idx="398">
                  <c:v>-13.1</c:v>
                </c:pt>
                <c:pt idx="399">
                  <c:v>-13.1</c:v>
                </c:pt>
                <c:pt idx="400">
                  <c:v>-13.1</c:v>
                </c:pt>
                <c:pt idx="401">
                  <c:v>-13.1</c:v>
                </c:pt>
                <c:pt idx="402">
                  <c:v>-13.1</c:v>
                </c:pt>
                <c:pt idx="403">
                  <c:v>-13.1</c:v>
                </c:pt>
                <c:pt idx="404">
                  <c:v>-13.1</c:v>
                </c:pt>
                <c:pt idx="405">
                  <c:v>-13.1</c:v>
                </c:pt>
                <c:pt idx="406">
                  <c:v>-13.1</c:v>
                </c:pt>
                <c:pt idx="407">
                  <c:v>-13.1</c:v>
                </c:pt>
                <c:pt idx="408">
                  <c:v>-13.1</c:v>
                </c:pt>
                <c:pt idx="409">
                  <c:v>-13.1</c:v>
                </c:pt>
                <c:pt idx="410">
                  <c:v>-13.1</c:v>
                </c:pt>
                <c:pt idx="411">
                  <c:v>-13.1</c:v>
                </c:pt>
                <c:pt idx="412">
                  <c:v>-13.1</c:v>
                </c:pt>
                <c:pt idx="413">
                  <c:v>-13.1</c:v>
                </c:pt>
                <c:pt idx="414">
                  <c:v>-13.1</c:v>
                </c:pt>
                <c:pt idx="415">
                  <c:v>-13.1</c:v>
                </c:pt>
                <c:pt idx="416">
                  <c:v>-13.1</c:v>
                </c:pt>
                <c:pt idx="417">
                  <c:v>-13.1</c:v>
                </c:pt>
                <c:pt idx="418">
                  <c:v>-13.1</c:v>
                </c:pt>
                <c:pt idx="419">
                  <c:v>-13.1</c:v>
                </c:pt>
                <c:pt idx="420">
                  <c:v>-13.1</c:v>
                </c:pt>
                <c:pt idx="421">
                  <c:v>-13.1</c:v>
                </c:pt>
                <c:pt idx="422">
                  <c:v>-13.1</c:v>
                </c:pt>
                <c:pt idx="423">
                  <c:v>-13.1</c:v>
                </c:pt>
                <c:pt idx="424">
                  <c:v>-13.1</c:v>
                </c:pt>
                <c:pt idx="425">
                  <c:v>-13.1</c:v>
                </c:pt>
                <c:pt idx="426">
                  <c:v>-13.1</c:v>
                </c:pt>
                <c:pt idx="427">
                  <c:v>-13.1</c:v>
                </c:pt>
                <c:pt idx="428">
                  <c:v>-13.1</c:v>
                </c:pt>
                <c:pt idx="429">
                  <c:v>-13.1</c:v>
                </c:pt>
                <c:pt idx="430">
                  <c:v>-13.1</c:v>
                </c:pt>
                <c:pt idx="431">
                  <c:v>-13.1</c:v>
                </c:pt>
                <c:pt idx="432">
                  <c:v>-13.1</c:v>
                </c:pt>
                <c:pt idx="433">
                  <c:v>-13.1</c:v>
                </c:pt>
                <c:pt idx="434">
                  <c:v>-13.1</c:v>
                </c:pt>
                <c:pt idx="435">
                  <c:v>-13.1</c:v>
                </c:pt>
                <c:pt idx="436">
                  <c:v>-13.1</c:v>
                </c:pt>
                <c:pt idx="437">
                  <c:v>-13.1</c:v>
                </c:pt>
                <c:pt idx="438">
                  <c:v>-13.1</c:v>
                </c:pt>
                <c:pt idx="439">
                  <c:v>-13.1</c:v>
                </c:pt>
                <c:pt idx="440">
                  <c:v>-13.1</c:v>
                </c:pt>
                <c:pt idx="441">
                  <c:v>-13.1</c:v>
                </c:pt>
                <c:pt idx="442">
                  <c:v>-13.1</c:v>
                </c:pt>
                <c:pt idx="443">
                  <c:v>-13.1</c:v>
                </c:pt>
                <c:pt idx="444">
                  <c:v>-13.1</c:v>
                </c:pt>
                <c:pt idx="445">
                  <c:v>-13.1</c:v>
                </c:pt>
                <c:pt idx="446">
                  <c:v>-13.1</c:v>
                </c:pt>
                <c:pt idx="447">
                  <c:v>-13.1</c:v>
                </c:pt>
                <c:pt idx="448">
                  <c:v>-13.1</c:v>
                </c:pt>
                <c:pt idx="449">
                  <c:v>-13.1</c:v>
                </c:pt>
                <c:pt idx="450">
                  <c:v>-13.1</c:v>
                </c:pt>
                <c:pt idx="451">
                  <c:v>-13.1</c:v>
                </c:pt>
                <c:pt idx="452">
                  <c:v>-13.1</c:v>
                </c:pt>
                <c:pt idx="453">
                  <c:v>-13.1</c:v>
                </c:pt>
                <c:pt idx="454">
                  <c:v>-13.1</c:v>
                </c:pt>
                <c:pt idx="455">
                  <c:v>-13.1</c:v>
                </c:pt>
                <c:pt idx="456">
                  <c:v>-13.1</c:v>
                </c:pt>
                <c:pt idx="457">
                  <c:v>-13.1</c:v>
                </c:pt>
                <c:pt idx="458">
                  <c:v>-13.1</c:v>
                </c:pt>
                <c:pt idx="459">
                  <c:v>-13.1</c:v>
                </c:pt>
                <c:pt idx="460">
                  <c:v>-13.1</c:v>
                </c:pt>
                <c:pt idx="461">
                  <c:v>-13.1</c:v>
                </c:pt>
                <c:pt idx="462">
                  <c:v>-13.1</c:v>
                </c:pt>
                <c:pt idx="463">
                  <c:v>-13.1</c:v>
                </c:pt>
                <c:pt idx="464">
                  <c:v>-13.1</c:v>
                </c:pt>
                <c:pt idx="465">
                  <c:v>-13.1</c:v>
                </c:pt>
                <c:pt idx="466">
                  <c:v>-13.1</c:v>
                </c:pt>
                <c:pt idx="467">
                  <c:v>-13.1</c:v>
                </c:pt>
                <c:pt idx="468">
                  <c:v>-13.1</c:v>
                </c:pt>
                <c:pt idx="469">
                  <c:v>-13.1</c:v>
                </c:pt>
                <c:pt idx="470">
                  <c:v>-13.1</c:v>
                </c:pt>
                <c:pt idx="471">
                  <c:v>-13.1</c:v>
                </c:pt>
                <c:pt idx="472">
                  <c:v>-13.1</c:v>
                </c:pt>
                <c:pt idx="473">
                  <c:v>-13.1</c:v>
                </c:pt>
                <c:pt idx="474">
                  <c:v>-13.1</c:v>
                </c:pt>
                <c:pt idx="475">
                  <c:v>-13.1</c:v>
                </c:pt>
                <c:pt idx="476">
                  <c:v>-13.1</c:v>
                </c:pt>
                <c:pt idx="477">
                  <c:v>-13.1</c:v>
                </c:pt>
                <c:pt idx="478">
                  <c:v>-13.1</c:v>
                </c:pt>
                <c:pt idx="479">
                  <c:v>-13.1</c:v>
                </c:pt>
                <c:pt idx="480">
                  <c:v>-13.1</c:v>
                </c:pt>
                <c:pt idx="481">
                  <c:v>-13.1</c:v>
                </c:pt>
                <c:pt idx="482">
                  <c:v>-13.1</c:v>
                </c:pt>
                <c:pt idx="483">
                  <c:v>-13.1</c:v>
                </c:pt>
                <c:pt idx="484">
                  <c:v>-13.1</c:v>
                </c:pt>
                <c:pt idx="485">
                  <c:v>-13.1</c:v>
                </c:pt>
                <c:pt idx="486">
                  <c:v>-13.1</c:v>
                </c:pt>
                <c:pt idx="487">
                  <c:v>-13.1</c:v>
                </c:pt>
                <c:pt idx="488">
                  <c:v>-13.1</c:v>
                </c:pt>
                <c:pt idx="489">
                  <c:v>-13.1</c:v>
                </c:pt>
                <c:pt idx="490">
                  <c:v>-13.1</c:v>
                </c:pt>
                <c:pt idx="491">
                  <c:v>-13.1</c:v>
                </c:pt>
                <c:pt idx="492">
                  <c:v>-13.1</c:v>
                </c:pt>
                <c:pt idx="493">
                  <c:v>-13.1</c:v>
                </c:pt>
                <c:pt idx="494">
                  <c:v>-13.1</c:v>
                </c:pt>
                <c:pt idx="495">
                  <c:v>-13.1</c:v>
                </c:pt>
                <c:pt idx="496">
                  <c:v>-13.1</c:v>
                </c:pt>
                <c:pt idx="497">
                  <c:v>-13.1</c:v>
                </c:pt>
                <c:pt idx="498">
                  <c:v>-13.1</c:v>
                </c:pt>
                <c:pt idx="499">
                  <c:v>-13.1</c:v>
                </c:pt>
                <c:pt idx="500">
                  <c:v>-13.1</c:v>
                </c:pt>
                <c:pt idx="501">
                  <c:v>-13.1</c:v>
                </c:pt>
                <c:pt idx="502">
                  <c:v>-13.1</c:v>
                </c:pt>
                <c:pt idx="503">
                  <c:v>-13.1</c:v>
                </c:pt>
                <c:pt idx="504">
                  <c:v>-13.1</c:v>
                </c:pt>
                <c:pt idx="505">
                  <c:v>-13.1</c:v>
                </c:pt>
                <c:pt idx="506">
                  <c:v>-13.1</c:v>
                </c:pt>
                <c:pt idx="507">
                  <c:v>-13.1</c:v>
                </c:pt>
                <c:pt idx="508">
                  <c:v>-13.1</c:v>
                </c:pt>
                <c:pt idx="509">
                  <c:v>-13.1</c:v>
                </c:pt>
                <c:pt idx="510">
                  <c:v>-13.1</c:v>
                </c:pt>
                <c:pt idx="511">
                  <c:v>-13.1</c:v>
                </c:pt>
                <c:pt idx="512">
                  <c:v>-13.1</c:v>
                </c:pt>
                <c:pt idx="513">
                  <c:v>-13.1</c:v>
                </c:pt>
                <c:pt idx="514">
                  <c:v>-13.1</c:v>
                </c:pt>
                <c:pt idx="515">
                  <c:v>-13.1</c:v>
                </c:pt>
                <c:pt idx="516">
                  <c:v>-13.1</c:v>
                </c:pt>
                <c:pt idx="517">
                  <c:v>-13.1</c:v>
                </c:pt>
                <c:pt idx="518">
                  <c:v>-13.1</c:v>
                </c:pt>
                <c:pt idx="519">
                  <c:v>-13.1</c:v>
                </c:pt>
                <c:pt idx="520">
                  <c:v>-13.1</c:v>
                </c:pt>
                <c:pt idx="521">
                  <c:v>-13.1</c:v>
                </c:pt>
                <c:pt idx="522">
                  <c:v>-13.1</c:v>
                </c:pt>
                <c:pt idx="523">
                  <c:v>-13.1</c:v>
                </c:pt>
                <c:pt idx="524">
                  <c:v>-13.1</c:v>
                </c:pt>
                <c:pt idx="525">
                  <c:v>-13.1</c:v>
                </c:pt>
                <c:pt idx="526">
                  <c:v>-13.1</c:v>
                </c:pt>
                <c:pt idx="527">
                  <c:v>-13.1</c:v>
                </c:pt>
                <c:pt idx="528">
                  <c:v>-13.1</c:v>
                </c:pt>
                <c:pt idx="529">
                  <c:v>-13.1</c:v>
                </c:pt>
                <c:pt idx="530">
                  <c:v>-13.1</c:v>
                </c:pt>
                <c:pt idx="531">
                  <c:v>-13.1</c:v>
                </c:pt>
                <c:pt idx="532">
                  <c:v>-13.1</c:v>
                </c:pt>
                <c:pt idx="533">
                  <c:v>-13.1</c:v>
                </c:pt>
                <c:pt idx="534">
                  <c:v>-13.1</c:v>
                </c:pt>
                <c:pt idx="535">
                  <c:v>-13.1</c:v>
                </c:pt>
                <c:pt idx="536">
                  <c:v>-13.1</c:v>
                </c:pt>
                <c:pt idx="537">
                  <c:v>-13.1</c:v>
                </c:pt>
                <c:pt idx="538">
                  <c:v>-13.1</c:v>
                </c:pt>
                <c:pt idx="539">
                  <c:v>-13.1</c:v>
                </c:pt>
                <c:pt idx="540">
                  <c:v>-13.1</c:v>
                </c:pt>
                <c:pt idx="541">
                  <c:v>-13.1</c:v>
                </c:pt>
                <c:pt idx="542">
                  <c:v>-13.1</c:v>
                </c:pt>
              </c:numCache>
            </c:numRef>
          </c:val>
          <c:smooth val="0"/>
          <c:extLst>
            <c:ext xmlns:c16="http://schemas.microsoft.com/office/drawing/2014/chart" uri="{C3380CC4-5D6E-409C-BE32-E72D297353CC}">
              <c16:uniqueId val="{00000003-3736-9D41-81AF-B321758CDFB1}"/>
            </c:ext>
          </c:extLst>
        </c:ser>
        <c:dLbls>
          <c:showLegendKey val="0"/>
          <c:showVal val="0"/>
          <c:showCatName val="0"/>
          <c:showSerName val="0"/>
          <c:showPercent val="0"/>
          <c:showBubbleSize val="0"/>
        </c:dLbls>
        <c:smooth val="0"/>
        <c:axId val="1794588255"/>
        <c:axId val="1794473327"/>
      </c:lineChart>
      <c:dateAx>
        <c:axId val="1794588255"/>
        <c:scaling>
          <c:orientation val="minMax"/>
          <c:max val="45747"/>
        </c:scaling>
        <c:delete val="0"/>
        <c:axPos val="b"/>
        <c:numFmt formatCode="yyyy" sourceLinked="0"/>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94473327"/>
        <c:crosses val="autoZero"/>
        <c:auto val="1"/>
        <c:lblOffset val="100"/>
        <c:baseTimeUnit val="days"/>
        <c:majorUnit val="4"/>
        <c:majorTimeUnit val="years"/>
      </c:dateAx>
      <c:valAx>
        <c:axId val="1794473327"/>
        <c:scaling>
          <c:orientation val="minMax"/>
          <c:min val="-4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94588255"/>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31337931349036E-2"/>
          <c:y val="3.8261691072272085E-2"/>
          <c:w val="0.86712766456580082"/>
          <c:h val="0.83909981897960739"/>
        </c:manualLayout>
      </c:layout>
      <c:scatterChart>
        <c:scatterStyle val="lineMarker"/>
        <c:varyColors val="0"/>
        <c:ser>
          <c:idx val="0"/>
          <c:order val="0"/>
          <c:spPr>
            <a:ln>
              <a:noFill/>
            </a:ln>
          </c:spPr>
          <c:marker>
            <c:symbol val="circle"/>
            <c:size val="10"/>
            <c:spPr>
              <a:solidFill>
                <a:srgbClr val="005F9E"/>
              </a:solidFill>
              <a:ln w="9525" algn="ctr">
                <a:solidFill>
                  <a:srgbClr val="005F9E"/>
                </a:solidFill>
                <a:prstDash val="solid"/>
              </a:ln>
            </c:spPr>
          </c:marker>
          <c:xVal>
            <c:numRef>
              <c:f>Sheet1!$A$2:$A$6</c:f>
              <c:numCache>
                <c:formatCode>0.0</c:formatCode>
                <c:ptCount val="5"/>
                <c:pt idx="0">
                  <c:v>15</c:v>
                </c:pt>
                <c:pt idx="1">
                  <c:v>14.5</c:v>
                </c:pt>
                <c:pt idx="2">
                  <c:v>17.399999999999999</c:v>
                </c:pt>
                <c:pt idx="3">
                  <c:v>19.600000000000001</c:v>
                </c:pt>
                <c:pt idx="4">
                  <c:v>15.8</c:v>
                </c:pt>
              </c:numCache>
            </c:numRef>
          </c:xVal>
          <c:yVal>
            <c:numRef>
              <c:f>Sheet1!$B$2:$B$6</c:f>
              <c:numCache>
                <c:formatCode>General</c:formatCode>
                <c:ptCount val="5"/>
                <c:pt idx="0">
                  <c:v>8.8000000000000007</c:v>
                </c:pt>
              </c:numCache>
            </c:numRef>
          </c:yVal>
          <c:smooth val="0"/>
          <c:extLst>
            <c:ext xmlns:c16="http://schemas.microsoft.com/office/drawing/2014/chart" uri="{C3380CC4-5D6E-409C-BE32-E72D297353CC}">
              <c16:uniqueId val="{00000000-1FBA-3949-9418-6D192A9A9426}"/>
            </c:ext>
          </c:extLst>
        </c:ser>
        <c:ser>
          <c:idx val="1"/>
          <c:order val="1"/>
          <c:spPr>
            <a:ln>
              <a:noFill/>
            </a:ln>
          </c:spPr>
          <c:marker>
            <c:symbol val="circle"/>
            <c:size val="10"/>
            <c:spPr>
              <a:solidFill>
                <a:schemeClr val="accent4"/>
              </a:solidFill>
              <a:ln w="9525" algn="ctr">
                <a:solidFill>
                  <a:srgbClr val="00ADA9"/>
                </a:solidFill>
                <a:prstDash val="solid"/>
              </a:ln>
            </c:spPr>
          </c:marker>
          <c:xVal>
            <c:numRef>
              <c:f>Sheet1!$A$2:$A$6</c:f>
              <c:numCache>
                <c:formatCode>0.0</c:formatCode>
                <c:ptCount val="5"/>
                <c:pt idx="0">
                  <c:v>15</c:v>
                </c:pt>
                <c:pt idx="1">
                  <c:v>14.5</c:v>
                </c:pt>
                <c:pt idx="2">
                  <c:v>17.399999999999999</c:v>
                </c:pt>
                <c:pt idx="3">
                  <c:v>19.600000000000001</c:v>
                </c:pt>
                <c:pt idx="4">
                  <c:v>15.8</c:v>
                </c:pt>
              </c:numCache>
            </c:numRef>
          </c:xVal>
          <c:yVal>
            <c:numRef>
              <c:f>Sheet1!$C$2:$C$6</c:f>
              <c:numCache>
                <c:formatCode>General</c:formatCode>
                <c:ptCount val="5"/>
                <c:pt idx="1">
                  <c:v>9.4</c:v>
                </c:pt>
              </c:numCache>
            </c:numRef>
          </c:yVal>
          <c:smooth val="0"/>
          <c:extLst>
            <c:ext xmlns:c16="http://schemas.microsoft.com/office/drawing/2014/chart" uri="{C3380CC4-5D6E-409C-BE32-E72D297353CC}">
              <c16:uniqueId val="{00000001-1FBA-3949-9418-6D192A9A9426}"/>
            </c:ext>
          </c:extLst>
        </c:ser>
        <c:ser>
          <c:idx val="2"/>
          <c:order val="2"/>
          <c:spPr>
            <a:ln>
              <a:noFill/>
            </a:ln>
          </c:spPr>
          <c:marker>
            <c:symbol val="circle"/>
            <c:size val="10"/>
            <c:spPr>
              <a:solidFill>
                <a:schemeClr val="accent2"/>
              </a:solidFill>
              <a:ln w="9525" algn="ctr">
                <a:solidFill>
                  <a:schemeClr val="accent2"/>
                </a:solidFill>
                <a:prstDash val="solid"/>
              </a:ln>
            </c:spPr>
          </c:marker>
          <c:xVal>
            <c:numRef>
              <c:f>Sheet1!$A$2:$A$6</c:f>
              <c:numCache>
                <c:formatCode>0.0</c:formatCode>
                <c:ptCount val="5"/>
                <c:pt idx="0">
                  <c:v>15</c:v>
                </c:pt>
                <c:pt idx="1">
                  <c:v>14.5</c:v>
                </c:pt>
                <c:pt idx="2">
                  <c:v>17.399999999999999</c:v>
                </c:pt>
                <c:pt idx="3">
                  <c:v>19.600000000000001</c:v>
                </c:pt>
                <c:pt idx="4">
                  <c:v>15.8</c:v>
                </c:pt>
              </c:numCache>
            </c:numRef>
          </c:xVal>
          <c:yVal>
            <c:numRef>
              <c:f>Sheet1!$D$2:$D$6</c:f>
              <c:numCache>
                <c:formatCode>General</c:formatCode>
                <c:ptCount val="5"/>
                <c:pt idx="2">
                  <c:v>6.1</c:v>
                </c:pt>
              </c:numCache>
            </c:numRef>
          </c:yVal>
          <c:smooth val="0"/>
          <c:extLst>
            <c:ext xmlns:c16="http://schemas.microsoft.com/office/drawing/2014/chart" uri="{C3380CC4-5D6E-409C-BE32-E72D297353CC}">
              <c16:uniqueId val="{00000002-1FBA-3949-9418-6D192A9A9426}"/>
            </c:ext>
          </c:extLst>
        </c:ser>
        <c:ser>
          <c:idx val="3"/>
          <c:order val="3"/>
          <c:spPr>
            <a:ln>
              <a:noFill/>
            </a:ln>
          </c:spPr>
          <c:marker>
            <c:symbol val="circle"/>
            <c:size val="10"/>
            <c:spPr>
              <a:solidFill>
                <a:schemeClr val="accent6"/>
              </a:solidFill>
              <a:ln w="9525" algn="ctr">
                <a:solidFill>
                  <a:schemeClr val="accent6"/>
                </a:solidFill>
                <a:prstDash val="solid"/>
              </a:ln>
            </c:spPr>
          </c:marker>
          <c:xVal>
            <c:numRef>
              <c:f>Sheet1!$A$2:$A$6</c:f>
              <c:numCache>
                <c:formatCode>0.0</c:formatCode>
                <c:ptCount val="5"/>
                <c:pt idx="0">
                  <c:v>15</c:v>
                </c:pt>
                <c:pt idx="1">
                  <c:v>14.5</c:v>
                </c:pt>
                <c:pt idx="2">
                  <c:v>17.399999999999999</c:v>
                </c:pt>
                <c:pt idx="3">
                  <c:v>19.600000000000001</c:v>
                </c:pt>
                <c:pt idx="4">
                  <c:v>15.8</c:v>
                </c:pt>
              </c:numCache>
            </c:numRef>
          </c:xVal>
          <c:yVal>
            <c:numRef>
              <c:f>Sheet1!$E$2:$E$6</c:f>
              <c:numCache>
                <c:formatCode>General</c:formatCode>
                <c:ptCount val="5"/>
                <c:pt idx="3">
                  <c:v>4.4000000000000004</c:v>
                </c:pt>
              </c:numCache>
            </c:numRef>
          </c:yVal>
          <c:smooth val="0"/>
          <c:extLst>
            <c:ext xmlns:c16="http://schemas.microsoft.com/office/drawing/2014/chart" uri="{C3380CC4-5D6E-409C-BE32-E72D297353CC}">
              <c16:uniqueId val="{00000003-1FBA-3949-9418-6D192A9A9426}"/>
            </c:ext>
          </c:extLst>
        </c:ser>
        <c:ser>
          <c:idx val="4"/>
          <c:order val="4"/>
          <c:spPr>
            <a:ln>
              <a:noFill/>
            </a:ln>
          </c:spPr>
          <c:marker>
            <c:symbol val="circle"/>
            <c:size val="10"/>
            <c:spPr>
              <a:solidFill>
                <a:schemeClr val="bg2">
                  <a:lumMod val="75000"/>
                </a:schemeClr>
              </a:solidFill>
              <a:ln w="9525" algn="ctr">
                <a:noFill/>
                <a:prstDash val="solid"/>
              </a:ln>
            </c:spPr>
          </c:marker>
          <c:dPt>
            <c:idx val="4"/>
            <c:marker>
              <c:spPr>
                <a:solidFill>
                  <a:srgbClr val="4F5D65"/>
                </a:solidFill>
                <a:ln w="9525" algn="ctr">
                  <a:noFill/>
                  <a:prstDash val="solid"/>
                </a:ln>
              </c:spPr>
            </c:marker>
            <c:bubble3D val="0"/>
            <c:extLst>
              <c:ext xmlns:c16="http://schemas.microsoft.com/office/drawing/2014/chart" uri="{C3380CC4-5D6E-409C-BE32-E72D297353CC}">
                <c16:uniqueId val="{00000000-FF21-0E41-B6DC-9D843608343F}"/>
              </c:ext>
            </c:extLst>
          </c:dPt>
          <c:xVal>
            <c:numRef>
              <c:f>Sheet1!$A$2:$A$6</c:f>
              <c:numCache>
                <c:formatCode>0.0</c:formatCode>
                <c:ptCount val="5"/>
                <c:pt idx="0">
                  <c:v>15</c:v>
                </c:pt>
                <c:pt idx="1">
                  <c:v>14.5</c:v>
                </c:pt>
                <c:pt idx="2">
                  <c:v>17.399999999999999</c:v>
                </c:pt>
                <c:pt idx="3">
                  <c:v>19.600000000000001</c:v>
                </c:pt>
                <c:pt idx="4">
                  <c:v>15.8</c:v>
                </c:pt>
              </c:numCache>
            </c:numRef>
          </c:xVal>
          <c:yVal>
            <c:numRef>
              <c:f>Sheet1!$F$2:$F$6</c:f>
              <c:numCache>
                <c:formatCode>General</c:formatCode>
                <c:ptCount val="5"/>
                <c:pt idx="4">
                  <c:v>8</c:v>
                </c:pt>
              </c:numCache>
            </c:numRef>
          </c:yVal>
          <c:smooth val="0"/>
          <c:extLst>
            <c:ext xmlns:c16="http://schemas.microsoft.com/office/drawing/2014/chart" uri="{C3380CC4-5D6E-409C-BE32-E72D297353CC}">
              <c16:uniqueId val="{00000004-1FBA-3949-9418-6D192A9A9426}"/>
            </c:ext>
          </c:extLst>
        </c:ser>
        <c:dLbls>
          <c:showLegendKey val="0"/>
          <c:showVal val="0"/>
          <c:showCatName val="0"/>
          <c:showSerName val="0"/>
          <c:showPercent val="0"/>
          <c:showBubbleSize val="0"/>
        </c:dLbls>
        <c:axId val="422364944"/>
        <c:axId val="1"/>
      </c:scatterChart>
      <c:valAx>
        <c:axId val="422364944"/>
        <c:scaling>
          <c:orientation val="minMax"/>
          <c:max val="20"/>
          <c:min val="14"/>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800" b="1" i="0" u="none" strike="noStrike" kern="1200" baseline="0">
                    <a:solidFill>
                      <a:srgbClr val="000000">
                        <a:lumMod val="65000"/>
                        <a:lumOff val="35000"/>
                      </a:srgbClr>
                    </a:solidFill>
                    <a:latin typeface="+mn-lt"/>
                    <a:ea typeface="+mn-ea"/>
                    <a:cs typeface="+mn-cs"/>
                  </a:defRPr>
                </a:pPr>
                <a:r>
                  <a:rPr lang="en-US" dirty="0"/>
                  <a:t>Annual volatility (%)</a:t>
                </a:r>
              </a:p>
            </c:rich>
          </c:tx>
          <c:layout>
            <c:manualLayout>
              <c:xMode val="edge"/>
              <c:yMode val="edge"/>
              <c:x val="0.44595557998826857"/>
              <c:y val="0.93079188793735301"/>
            </c:manualLayout>
          </c:layout>
          <c:overlay val="0"/>
        </c:title>
        <c:numFmt formatCode="#,##0" sourceLinked="0"/>
        <c:majorTickMark val="out"/>
        <c:minorTickMark val="none"/>
        <c:tickLblPos val="nextTo"/>
        <c:spPr>
          <a:ln w="6350" algn="ctr">
            <a:solidFill>
              <a:schemeClr val="bg1">
                <a:lumMod val="65000"/>
              </a:schemeClr>
            </a:solidFill>
            <a:prstDash val="solid"/>
          </a:ln>
        </c:spPr>
        <c:crossAx val="1"/>
        <c:crosses val="min"/>
        <c:crossBetween val="midCat"/>
        <c:majorUnit val="2"/>
      </c:valAx>
      <c:valAx>
        <c:axId val="1"/>
        <c:scaling>
          <c:orientation val="minMax"/>
          <c:max val="10"/>
          <c:min val="2"/>
        </c:scaling>
        <c:delete val="0"/>
        <c:axPos val="l"/>
        <c:title>
          <c:tx>
            <c:rich>
              <a:bodyPr/>
              <a:lstStyle/>
              <a:p>
                <a:pPr>
                  <a:defRPr/>
                </a:pPr>
                <a:r>
                  <a:rPr lang="en-US" dirty="0"/>
                  <a:t>Annual return (%)</a:t>
                </a:r>
              </a:p>
            </c:rich>
          </c:tx>
          <c:overlay val="0"/>
        </c:title>
        <c:numFmt formatCode="#,##0" sourceLinked="0"/>
        <c:majorTickMark val="out"/>
        <c:minorTickMark val="none"/>
        <c:tickLblPos val="nextTo"/>
        <c:spPr>
          <a:ln w="9525" algn="ctr">
            <a:noFill/>
            <a:prstDash val="solid"/>
          </a:ln>
        </c:spPr>
        <c:crossAx val="422364944"/>
        <c:crosses val="min"/>
        <c:crossBetween val="midCat"/>
        <c:majorUnit val="2"/>
      </c:valAx>
      <c:spPr>
        <a:noFill/>
        <a:ln w="9525" algn="ctr">
          <a:noFill/>
          <a:prstDash val="solid"/>
        </a:ln>
      </c:spPr>
    </c:plotArea>
    <c:plotVisOnly val="0"/>
    <c:dispBlanksAs val="gap"/>
    <c:showDLblsOverMax val="1"/>
  </c:chart>
  <c:txPr>
    <a:bodyPr/>
    <a:lstStyle/>
    <a:p>
      <a:pPr>
        <a:defRPr sz="800">
          <a:solidFill>
            <a:schemeClr val="tx1">
              <a:lumMod val="65000"/>
              <a:lumOff val="35000"/>
            </a:schemeClr>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Materials</c:v>
                </c:pt>
              </c:strCache>
            </c:strRef>
          </c:tx>
          <c:spPr>
            <a:solidFill>
              <a:srgbClr val="D1D6D9"/>
            </a:solidFill>
            <a:ln w="12700">
              <a:solidFill>
                <a:schemeClr val="bg1"/>
              </a:solidFill>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Sheet1!$B$2:$B$27</c:f>
              <c:numCache>
                <c:formatCode>#,##0</c:formatCode>
                <c:ptCount val="26"/>
                <c:pt idx="0">
                  <c:v>5936.5631126742319</c:v>
                </c:pt>
                <c:pt idx="1">
                  <c:v>6108.1140000000005</c:v>
                </c:pt>
                <c:pt idx="2">
                  <c:v>5474.4570000000022</c:v>
                </c:pt>
                <c:pt idx="3">
                  <c:v>5957.4729999999981</c:v>
                </c:pt>
                <c:pt idx="4">
                  <c:v>6083.7839999999997</c:v>
                </c:pt>
                <c:pt idx="5">
                  <c:v>6581.8690000000006</c:v>
                </c:pt>
                <c:pt idx="6">
                  <c:v>7772.1460000000006</c:v>
                </c:pt>
                <c:pt idx="7">
                  <c:v>10007.584999999999</c:v>
                </c:pt>
                <c:pt idx="8">
                  <c:v>8456.4550000000017</c:v>
                </c:pt>
                <c:pt idx="9">
                  <c:v>9067.31</c:v>
                </c:pt>
                <c:pt idx="10">
                  <c:v>6625.48</c:v>
                </c:pt>
                <c:pt idx="11">
                  <c:v>7443.7179999999998</c:v>
                </c:pt>
                <c:pt idx="12">
                  <c:v>9110.09</c:v>
                </c:pt>
                <c:pt idx="13">
                  <c:v>12766.646000000002</c:v>
                </c:pt>
                <c:pt idx="14">
                  <c:v>12006.351999999999</c:v>
                </c:pt>
                <c:pt idx="15">
                  <c:v>12571.063</c:v>
                </c:pt>
                <c:pt idx="16">
                  <c:v>11958.803000000002</c:v>
                </c:pt>
                <c:pt idx="17">
                  <c:v>11511.484000000002</c:v>
                </c:pt>
                <c:pt idx="18">
                  <c:v>11628.012000000001</c:v>
                </c:pt>
                <c:pt idx="19">
                  <c:v>12985.268999999998</c:v>
                </c:pt>
                <c:pt idx="20">
                  <c:v>16329.401001969742</c:v>
                </c:pt>
                <c:pt idx="21">
                  <c:v>15881.85877754696</c:v>
                </c:pt>
                <c:pt idx="22">
                  <c:v>17534.549607227054</c:v>
                </c:pt>
                <c:pt idx="23">
                  <c:v>20745.263012564516</c:v>
                </c:pt>
                <c:pt idx="24">
                  <c:v>19240.979180625607</c:v>
                </c:pt>
                <c:pt idx="25">
                  <c:v>19314.186911481196</c:v>
                </c:pt>
              </c:numCache>
            </c:numRef>
          </c:val>
          <c:extLst>
            <c:ext xmlns:c16="http://schemas.microsoft.com/office/drawing/2014/chart" uri="{C3380CC4-5D6E-409C-BE32-E72D297353CC}">
              <c16:uniqueId val="{00000000-0333-2F41-B98C-5BAA5878EC4F}"/>
            </c:ext>
          </c:extLst>
        </c:ser>
        <c:ser>
          <c:idx val="1"/>
          <c:order val="1"/>
          <c:tx>
            <c:strRef>
              <c:f>Sheet1!$C$1</c:f>
              <c:strCache>
                <c:ptCount val="1"/>
                <c:pt idx="0">
                  <c:v>Utilities</c:v>
                </c:pt>
              </c:strCache>
            </c:strRef>
          </c:tx>
          <c:spPr>
            <a:solidFill>
              <a:srgbClr val="D1D6D9"/>
            </a:solidFill>
            <a:ln w="12700">
              <a:solidFill>
                <a:schemeClr val="bg1"/>
              </a:solidFill>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Sheet1!$C$2:$C$27</c:f>
              <c:numCache>
                <c:formatCode>#,##0</c:formatCode>
                <c:ptCount val="26"/>
                <c:pt idx="0">
                  <c:v>10132.393</c:v>
                </c:pt>
                <c:pt idx="1">
                  <c:v>9810.4950000000008</c:v>
                </c:pt>
                <c:pt idx="2">
                  <c:v>9617.2619999999988</c:v>
                </c:pt>
                <c:pt idx="3">
                  <c:v>9775.5319999999992</c:v>
                </c:pt>
                <c:pt idx="4">
                  <c:v>9171.4310000000005</c:v>
                </c:pt>
                <c:pt idx="5">
                  <c:v>9581.7420000000002</c:v>
                </c:pt>
                <c:pt idx="6">
                  <c:v>11058.048999999999</c:v>
                </c:pt>
                <c:pt idx="7">
                  <c:v>12201.667999999998</c:v>
                </c:pt>
                <c:pt idx="8">
                  <c:v>12296.666999999999</c:v>
                </c:pt>
                <c:pt idx="9">
                  <c:v>13187.298999999997</c:v>
                </c:pt>
                <c:pt idx="10">
                  <c:v>14221.951999999997</c:v>
                </c:pt>
                <c:pt idx="11">
                  <c:v>15014.907000000001</c:v>
                </c:pt>
                <c:pt idx="12">
                  <c:v>16362.439999999999</c:v>
                </c:pt>
                <c:pt idx="13">
                  <c:v>17416.946000000004</c:v>
                </c:pt>
                <c:pt idx="14">
                  <c:v>18364.048000000003</c:v>
                </c:pt>
                <c:pt idx="15">
                  <c:v>18780.155999999999</c:v>
                </c:pt>
                <c:pt idx="16">
                  <c:v>19569.766000000003</c:v>
                </c:pt>
                <c:pt idx="17">
                  <c:v>21146.078999999998</c:v>
                </c:pt>
                <c:pt idx="18">
                  <c:v>22764.020000000004</c:v>
                </c:pt>
                <c:pt idx="19">
                  <c:v>23986.31</c:v>
                </c:pt>
                <c:pt idx="20">
                  <c:v>26935.263999999999</c:v>
                </c:pt>
                <c:pt idx="21">
                  <c:v>28724.114999999998</c:v>
                </c:pt>
                <c:pt idx="22">
                  <c:v>29516.668999999998</c:v>
                </c:pt>
                <c:pt idx="23">
                  <c:v>30656.983999999997</c:v>
                </c:pt>
                <c:pt idx="24">
                  <c:v>32588.903000000002</c:v>
                </c:pt>
                <c:pt idx="25">
                  <c:v>34304.9207445715</c:v>
                </c:pt>
              </c:numCache>
            </c:numRef>
          </c:val>
          <c:extLst>
            <c:ext xmlns:c16="http://schemas.microsoft.com/office/drawing/2014/chart" uri="{C3380CC4-5D6E-409C-BE32-E72D297353CC}">
              <c16:uniqueId val="{00000001-0333-2F41-B98C-5BAA5878EC4F}"/>
            </c:ext>
          </c:extLst>
        </c:ser>
        <c:ser>
          <c:idx val="2"/>
          <c:order val="2"/>
          <c:tx>
            <c:strRef>
              <c:f>Sheet1!$D$1</c:f>
              <c:strCache>
                <c:ptCount val="1"/>
                <c:pt idx="0">
                  <c:v>Real Estate</c:v>
                </c:pt>
              </c:strCache>
            </c:strRef>
          </c:tx>
          <c:spPr>
            <a:solidFill>
              <a:srgbClr val="D1D6D9"/>
            </a:solidFill>
            <a:ln w="12700">
              <a:solidFill>
                <a:schemeClr val="bg1"/>
              </a:solidFill>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Sheet1!$D$2:$D$27</c:f>
              <c:numCache>
                <c:formatCode>#,##0</c:formatCode>
                <c:ptCount val="26"/>
                <c:pt idx="0">
                  <c:v>371.36200000000002</c:v>
                </c:pt>
                <c:pt idx="1">
                  <c:v>412.69799999999998</c:v>
                </c:pt>
                <c:pt idx="2">
                  <c:v>796.72800000000007</c:v>
                </c:pt>
                <c:pt idx="3">
                  <c:v>1531.7460000000001</c:v>
                </c:pt>
                <c:pt idx="4">
                  <c:v>2256.2460000000001</c:v>
                </c:pt>
                <c:pt idx="5">
                  <c:v>2258.3559999999998</c:v>
                </c:pt>
                <c:pt idx="6">
                  <c:v>3527.86</c:v>
                </c:pt>
                <c:pt idx="7">
                  <c:v>4638.3729999999996</c:v>
                </c:pt>
                <c:pt idx="8">
                  <c:v>6555.1969999999992</c:v>
                </c:pt>
                <c:pt idx="9">
                  <c:v>7023.1570000000002</c:v>
                </c:pt>
                <c:pt idx="10">
                  <c:v>4109.7559999999994</c:v>
                </c:pt>
                <c:pt idx="11">
                  <c:v>5605.4449999999997</c:v>
                </c:pt>
                <c:pt idx="12">
                  <c:v>6869.625</c:v>
                </c:pt>
                <c:pt idx="13">
                  <c:v>8683.237000000001</c:v>
                </c:pt>
                <c:pt idx="14">
                  <c:v>10615.308000000001</c:v>
                </c:pt>
                <c:pt idx="15">
                  <c:v>13404.146999999997</c:v>
                </c:pt>
                <c:pt idx="16">
                  <c:v>17645.003000000001</c:v>
                </c:pt>
                <c:pt idx="17">
                  <c:v>23912.357999999997</c:v>
                </c:pt>
                <c:pt idx="18">
                  <c:v>21306.942000000003</c:v>
                </c:pt>
                <c:pt idx="19">
                  <c:v>22518.459000000003</c:v>
                </c:pt>
                <c:pt idx="20">
                  <c:v>23617.554</c:v>
                </c:pt>
                <c:pt idx="21">
                  <c:v>23575.416000000001</c:v>
                </c:pt>
                <c:pt idx="22">
                  <c:v>25057.875000000004</c:v>
                </c:pt>
                <c:pt idx="23">
                  <c:v>33227.935000000005</c:v>
                </c:pt>
                <c:pt idx="24">
                  <c:v>34578.324000000001</c:v>
                </c:pt>
                <c:pt idx="25">
                  <c:v>36246.21091283</c:v>
                </c:pt>
              </c:numCache>
            </c:numRef>
          </c:val>
          <c:extLst>
            <c:ext xmlns:c16="http://schemas.microsoft.com/office/drawing/2014/chart" uri="{C3380CC4-5D6E-409C-BE32-E72D297353CC}">
              <c16:uniqueId val="{00000002-0333-2F41-B98C-5BAA5878EC4F}"/>
            </c:ext>
          </c:extLst>
        </c:ser>
        <c:ser>
          <c:idx val="3"/>
          <c:order val="3"/>
          <c:tx>
            <c:strRef>
              <c:f>Sheet1!$E$1</c:f>
              <c:strCache>
                <c:ptCount val="1"/>
                <c:pt idx="0">
                  <c:v>Consumer Discretionary</c:v>
                </c:pt>
              </c:strCache>
            </c:strRef>
          </c:tx>
          <c:spPr>
            <a:solidFill>
              <a:schemeClr val="accent6">
                <a:lumMod val="50000"/>
              </a:schemeClr>
            </a:solidFill>
            <a:ln w="12700">
              <a:solidFill>
                <a:schemeClr val="bg1"/>
              </a:solidFill>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Sheet1!$E$2:$E$27</c:f>
              <c:numCache>
                <c:formatCode>#,##0</c:formatCode>
                <c:ptCount val="26"/>
                <c:pt idx="0">
                  <c:v>8771.5710000000017</c:v>
                </c:pt>
                <c:pt idx="1">
                  <c:v>8983.2980000000007</c:v>
                </c:pt>
                <c:pt idx="2">
                  <c:v>7374.3579999999974</c:v>
                </c:pt>
                <c:pt idx="3">
                  <c:v>5916.7709999999997</c:v>
                </c:pt>
                <c:pt idx="4">
                  <c:v>6526.6879999999992</c:v>
                </c:pt>
                <c:pt idx="5">
                  <c:v>7551.3619999999983</c:v>
                </c:pt>
                <c:pt idx="6">
                  <c:v>9493.0139999999992</c:v>
                </c:pt>
                <c:pt idx="7">
                  <c:v>10329.050000000001</c:v>
                </c:pt>
                <c:pt idx="8">
                  <c:v>11841.641999999998</c:v>
                </c:pt>
                <c:pt idx="9">
                  <c:v>11431.453000000001</c:v>
                </c:pt>
                <c:pt idx="10">
                  <c:v>9853.6170000000002</c:v>
                </c:pt>
                <c:pt idx="11">
                  <c:v>11899.36</c:v>
                </c:pt>
                <c:pt idx="12">
                  <c:v>14857.564</c:v>
                </c:pt>
                <c:pt idx="13">
                  <c:v>17567.075000000001</c:v>
                </c:pt>
                <c:pt idx="14">
                  <c:v>21914.433000000001</c:v>
                </c:pt>
                <c:pt idx="15">
                  <c:v>25435.166000000008</c:v>
                </c:pt>
                <c:pt idx="16">
                  <c:v>27317.708999999995</c:v>
                </c:pt>
                <c:pt idx="17">
                  <c:v>28880.879999999997</c:v>
                </c:pt>
                <c:pt idx="18">
                  <c:v>29123.507000000001</c:v>
                </c:pt>
                <c:pt idx="19">
                  <c:v>30566.763999999999</c:v>
                </c:pt>
                <c:pt idx="20">
                  <c:v>35608.392999999996</c:v>
                </c:pt>
                <c:pt idx="21">
                  <c:v>26652.750999999997</c:v>
                </c:pt>
                <c:pt idx="22">
                  <c:v>25644.692999999996</c:v>
                </c:pt>
                <c:pt idx="23">
                  <c:v>31534.089</c:v>
                </c:pt>
                <c:pt idx="24">
                  <c:v>36215.849999999991</c:v>
                </c:pt>
                <c:pt idx="25">
                  <c:v>37018</c:v>
                </c:pt>
              </c:numCache>
            </c:numRef>
          </c:val>
          <c:extLst>
            <c:ext xmlns:c16="http://schemas.microsoft.com/office/drawing/2014/chart" uri="{C3380CC4-5D6E-409C-BE32-E72D297353CC}">
              <c16:uniqueId val="{00000003-0333-2F41-B98C-5BAA5878EC4F}"/>
            </c:ext>
          </c:extLst>
        </c:ser>
        <c:ser>
          <c:idx val="4"/>
          <c:order val="4"/>
          <c:tx>
            <c:strRef>
              <c:f>Sheet1!$F$1</c:f>
              <c:strCache>
                <c:ptCount val="1"/>
                <c:pt idx="0">
                  <c:v>Communication Services</c:v>
                </c:pt>
              </c:strCache>
            </c:strRef>
          </c:tx>
          <c:spPr>
            <a:solidFill>
              <a:schemeClr val="accent5">
                <a:lumMod val="50000"/>
              </a:schemeClr>
            </a:solidFill>
            <a:ln w="12700">
              <a:solidFill>
                <a:schemeClr val="bg1"/>
              </a:solidFill>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Sheet1!$F$2:$F$27</c:f>
              <c:numCache>
                <c:formatCode>#,##0</c:formatCode>
                <c:ptCount val="26"/>
                <c:pt idx="0">
                  <c:v>15642.351999999997</c:v>
                </c:pt>
                <c:pt idx="1">
                  <c:v>15706.697502554678</c:v>
                </c:pt>
                <c:pt idx="2">
                  <c:v>12468.734</c:v>
                </c:pt>
                <c:pt idx="3">
                  <c:v>11578.143</c:v>
                </c:pt>
                <c:pt idx="4">
                  <c:v>13121.818999999998</c:v>
                </c:pt>
                <c:pt idx="5">
                  <c:v>14844.173000000003</c:v>
                </c:pt>
                <c:pt idx="6">
                  <c:v>14523.598</c:v>
                </c:pt>
                <c:pt idx="7">
                  <c:v>17249.102000000003</c:v>
                </c:pt>
                <c:pt idx="8">
                  <c:v>18365.138999999996</c:v>
                </c:pt>
                <c:pt idx="9">
                  <c:v>19939.712999999996</c:v>
                </c:pt>
                <c:pt idx="10">
                  <c:v>30620.625</c:v>
                </c:pt>
                <c:pt idx="11">
                  <c:v>21726.659</c:v>
                </c:pt>
                <c:pt idx="12">
                  <c:v>23937.953000000001</c:v>
                </c:pt>
                <c:pt idx="13">
                  <c:v>26410.992999999999</c:v>
                </c:pt>
                <c:pt idx="14">
                  <c:v>24482.71</c:v>
                </c:pt>
                <c:pt idx="15">
                  <c:v>28309.907999999999</c:v>
                </c:pt>
                <c:pt idx="16">
                  <c:v>32490.735000000004</c:v>
                </c:pt>
                <c:pt idx="17">
                  <c:v>33649.164000000004</c:v>
                </c:pt>
                <c:pt idx="18">
                  <c:v>34082.184000000001</c:v>
                </c:pt>
                <c:pt idx="19">
                  <c:v>36220.6</c:v>
                </c:pt>
                <c:pt idx="20">
                  <c:v>48826.400000000001</c:v>
                </c:pt>
                <c:pt idx="21">
                  <c:v>35033.800000000003</c:v>
                </c:pt>
                <c:pt idx="22">
                  <c:v>34390</c:v>
                </c:pt>
                <c:pt idx="23">
                  <c:v>29465.399999999998</c:v>
                </c:pt>
                <c:pt idx="24">
                  <c:v>27280.800000000003</c:v>
                </c:pt>
                <c:pt idx="25">
                  <c:v>43011</c:v>
                </c:pt>
              </c:numCache>
            </c:numRef>
          </c:val>
          <c:extLst>
            <c:ext xmlns:c16="http://schemas.microsoft.com/office/drawing/2014/chart" uri="{C3380CC4-5D6E-409C-BE32-E72D297353CC}">
              <c16:uniqueId val="{00000004-0333-2F41-B98C-5BAA5878EC4F}"/>
            </c:ext>
          </c:extLst>
        </c:ser>
        <c:ser>
          <c:idx val="5"/>
          <c:order val="5"/>
          <c:tx>
            <c:strRef>
              <c:f>Sheet1!$G$1</c:f>
              <c:strCache>
                <c:ptCount val="1"/>
                <c:pt idx="0">
                  <c:v>Energy</c:v>
                </c:pt>
              </c:strCache>
            </c:strRef>
          </c:tx>
          <c:spPr>
            <a:solidFill>
              <a:srgbClr val="D1D6D9"/>
            </a:solidFill>
            <a:ln w="12700">
              <a:solidFill>
                <a:schemeClr val="bg1"/>
              </a:solidFill>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Sheet1!$G$2:$G$27</c:f>
              <c:numCache>
                <c:formatCode>#,##0</c:formatCode>
                <c:ptCount val="26"/>
                <c:pt idx="0">
                  <c:v>14618.847000000003</c:v>
                </c:pt>
                <c:pt idx="1">
                  <c:v>13922.438</c:v>
                </c:pt>
                <c:pt idx="2">
                  <c:v>14086.029999999999</c:v>
                </c:pt>
                <c:pt idx="3">
                  <c:v>14812.38944026545</c:v>
                </c:pt>
                <c:pt idx="4">
                  <c:v>14516.323999999997</c:v>
                </c:pt>
                <c:pt idx="5">
                  <c:v>15516.601000000001</c:v>
                </c:pt>
                <c:pt idx="6">
                  <c:v>17627.993000000002</c:v>
                </c:pt>
                <c:pt idx="7">
                  <c:v>20122.927</c:v>
                </c:pt>
                <c:pt idx="8">
                  <c:v>21557.042999999998</c:v>
                </c:pt>
                <c:pt idx="9">
                  <c:v>23880.925615095468</c:v>
                </c:pt>
                <c:pt idx="10">
                  <c:v>25721.764999999999</c:v>
                </c:pt>
                <c:pt idx="11">
                  <c:v>25947.850000000002</c:v>
                </c:pt>
                <c:pt idx="12">
                  <c:v>28027.417999999998</c:v>
                </c:pt>
                <c:pt idx="13">
                  <c:v>38694.415000000001</c:v>
                </c:pt>
                <c:pt idx="14">
                  <c:v>37078.146000000001</c:v>
                </c:pt>
                <c:pt idx="15">
                  <c:v>42554.489000000001</c:v>
                </c:pt>
                <c:pt idx="16">
                  <c:v>46941.14689446579</c:v>
                </c:pt>
                <c:pt idx="17">
                  <c:v>37828.898000000001</c:v>
                </c:pt>
                <c:pt idx="18">
                  <c:v>38027.251138444881</c:v>
                </c:pt>
                <c:pt idx="19">
                  <c:v>41542.334812278626</c:v>
                </c:pt>
                <c:pt idx="20">
                  <c:v>44676.907360559286</c:v>
                </c:pt>
                <c:pt idx="21">
                  <c:v>43933.030071409041</c:v>
                </c:pt>
                <c:pt idx="22">
                  <c:v>47761.430999999997</c:v>
                </c:pt>
                <c:pt idx="23">
                  <c:v>65552.910999999993</c:v>
                </c:pt>
                <c:pt idx="24">
                  <c:v>59676.639000000003</c:v>
                </c:pt>
                <c:pt idx="25">
                  <c:v>56124.522331106316</c:v>
                </c:pt>
              </c:numCache>
            </c:numRef>
          </c:val>
          <c:extLst>
            <c:ext xmlns:c16="http://schemas.microsoft.com/office/drawing/2014/chart" uri="{C3380CC4-5D6E-409C-BE32-E72D297353CC}">
              <c16:uniqueId val="{00000005-0333-2F41-B98C-5BAA5878EC4F}"/>
            </c:ext>
          </c:extLst>
        </c:ser>
        <c:ser>
          <c:idx val="6"/>
          <c:order val="6"/>
          <c:tx>
            <c:strRef>
              <c:f>Sheet1!$H$1</c:f>
              <c:strCache>
                <c:ptCount val="1"/>
                <c:pt idx="0">
                  <c:v>Industrials</c:v>
                </c:pt>
              </c:strCache>
            </c:strRef>
          </c:tx>
          <c:spPr>
            <a:solidFill>
              <a:srgbClr val="D1D6D9"/>
            </a:solidFill>
            <a:ln w="12700">
              <a:solidFill>
                <a:schemeClr val="bg1"/>
              </a:solidFill>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Sheet1!$H$2:$H$27</c:f>
              <c:numCache>
                <c:formatCode>#,##0</c:formatCode>
                <c:ptCount val="26"/>
                <c:pt idx="0">
                  <c:v>13142.373088023578</c:v>
                </c:pt>
                <c:pt idx="1">
                  <c:v>13749.954584208184</c:v>
                </c:pt>
                <c:pt idx="2">
                  <c:v>15079.284376670339</c:v>
                </c:pt>
                <c:pt idx="3">
                  <c:v>16493.001587999999</c:v>
                </c:pt>
                <c:pt idx="4">
                  <c:v>17809.563000000002</c:v>
                </c:pt>
                <c:pt idx="5">
                  <c:v>20262.620556137208</c:v>
                </c:pt>
                <c:pt idx="6">
                  <c:v>24808.345404542568</c:v>
                </c:pt>
                <c:pt idx="7">
                  <c:v>27409.409169133163</c:v>
                </c:pt>
                <c:pt idx="8">
                  <c:v>30593.765647333443</c:v>
                </c:pt>
                <c:pt idx="9">
                  <c:v>33912.947079446036</c:v>
                </c:pt>
                <c:pt idx="10">
                  <c:v>30039.470999999998</c:v>
                </c:pt>
                <c:pt idx="11">
                  <c:v>27044.572</c:v>
                </c:pt>
                <c:pt idx="12">
                  <c:v>30833.185000000001</c:v>
                </c:pt>
                <c:pt idx="13">
                  <c:v>35386.013999999996</c:v>
                </c:pt>
                <c:pt idx="14">
                  <c:v>36035.978999999999</c:v>
                </c:pt>
                <c:pt idx="15">
                  <c:v>41825.222723188795</c:v>
                </c:pt>
                <c:pt idx="16">
                  <c:v>46492.951410334957</c:v>
                </c:pt>
                <c:pt idx="17">
                  <c:v>51692.169626241914</c:v>
                </c:pt>
                <c:pt idx="18">
                  <c:v>50947.297050757217</c:v>
                </c:pt>
                <c:pt idx="19">
                  <c:v>48763.25296289246</c:v>
                </c:pt>
                <c:pt idx="20">
                  <c:v>51407.922004315442</c:v>
                </c:pt>
                <c:pt idx="21">
                  <c:v>48770.109546197644</c:v>
                </c:pt>
                <c:pt idx="22">
                  <c:v>47037.454899683828</c:v>
                </c:pt>
                <c:pt idx="23">
                  <c:v>53150.579154976534</c:v>
                </c:pt>
                <c:pt idx="24">
                  <c:v>59084.399730174257</c:v>
                </c:pt>
                <c:pt idx="25">
                  <c:v>62438.537583955018</c:v>
                </c:pt>
              </c:numCache>
            </c:numRef>
          </c:val>
          <c:extLst>
            <c:ext xmlns:c16="http://schemas.microsoft.com/office/drawing/2014/chart" uri="{C3380CC4-5D6E-409C-BE32-E72D297353CC}">
              <c16:uniqueId val="{00000006-0333-2F41-B98C-5BAA5878EC4F}"/>
            </c:ext>
          </c:extLst>
        </c:ser>
        <c:ser>
          <c:idx val="7"/>
          <c:order val="7"/>
          <c:tx>
            <c:strRef>
              <c:f>Sheet1!$I$1</c:f>
              <c:strCache>
                <c:ptCount val="1"/>
                <c:pt idx="0">
                  <c:v>Consumer Staples</c:v>
                </c:pt>
              </c:strCache>
            </c:strRef>
          </c:tx>
          <c:spPr>
            <a:solidFill>
              <a:srgbClr val="D1D6D9"/>
            </a:solidFill>
            <a:ln w="12700">
              <a:solidFill>
                <a:schemeClr val="bg1"/>
              </a:solidFill>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Sheet1!$I$2:$I$27</c:f>
              <c:numCache>
                <c:formatCode>#,##0</c:formatCode>
                <c:ptCount val="26"/>
                <c:pt idx="0">
                  <c:v>16467.531000000003</c:v>
                </c:pt>
                <c:pt idx="1">
                  <c:v>17006.949000000001</c:v>
                </c:pt>
                <c:pt idx="2">
                  <c:v>16339.694439280478</c:v>
                </c:pt>
                <c:pt idx="3">
                  <c:v>17441.898300196022</c:v>
                </c:pt>
                <c:pt idx="4">
                  <c:v>18333.911619999999</c:v>
                </c:pt>
                <c:pt idx="5">
                  <c:v>20001.890360000001</c:v>
                </c:pt>
                <c:pt idx="6">
                  <c:v>22771.098000000002</c:v>
                </c:pt>
                <c:pt idx="7">
                  <c:v>25785.659607492209</c:v>
                </c:pt>
                <c:pt idx="8">
                  <c:v>34228.200008792468</c:v>
                </c:pt>
                <c:pt idx="9">
                  <c:v>36682.814607214961</c:v>
                </c:pt>
                <c:pt idx="10">
                  <c:v>35832.346277836245</c:v>
                </c:pt>
                <c:pt idx="11">
                  <c:v>38733.796845088778</c:v>
                </c:pt>
                <c:pt idx="12">
                  <c:v>41697.90233117374</c:v>
                </c:pt>
                <c:pt idx="13">
                  <c:v>44680.762762195125</c:v>
                </c:pt>
                <c:pt idx="14">
                  <c:v>51746.0154881325</c:v>
                </c:pt>
                <c:pt idx="15">
                  <c:v>50275.216425891915</c:v>
                </c:pt>
                <c:pt idx="16">
                  <c:v>56156.42063902982</c:v>
                </c:pt>
                <c:pt idx="17">
                  <c:v>57895.493999999992</c:v>
                </c:pt>
                <c:pt idx="18">
                  <c:v>58681.284</c:v>
                </c:pt>
                <c:pt idx="19">
                  <c:v>59396.107000000004</c:v>
                </c:pt>
                <c:pt idx="20">
                  <c:v>60058.243000000002</c:v>
                </c:pt>
                <c:pt idx="21">
                  <c:v>61566.565999999999</c:v>
                </c:pt>
                <c:pt idx="22">
                  <c:v>68688.850000000006</c:v>
                </c:pt>
                <c:pt idx="23">
                  <c:v>68885.933000000005</c:v>
                </c:pt>
                <c:pt idx="24">
                  <c:v>86206.236999999994</c:v>
                </c:pt>
                <c:pt idx="25">
                  <c:v>75572.703696315366</c:v>
                </c:pt>
              </c:numCache>
            </c:numRef>
          </c:val>
          <c:extLst>
            <c:ext xmlns:c16="http://schemas.microsoft.com/office/drawing/2014/chart" uri="{C3380CC4-5D6E-409C-BE32-E72D297353CC}">
              <c16:uniqueId val="{00000007-0333-2F41-B98C-5BAA5878EC4F}"/>
            </c:ext>
          </c:extLst>
        </c:ser>
        <c:ser>
          <c:idx val="8"/>
          <c:order val="8"/>
          <c:tx>
            <c:strRef>
              <c:f>Sheet1!$J$1</c:f>
              <c:strCache>
                <c:ptCount val="1"/>
                <c:pt idx="0">
                  <c:v>Health Care</c:v>
                </c:pt>
              </c:strCache>
            </c:strRef>
          </c:tx>
          <c:spPr>
            <a:solidFill>
              <a:srgbClr val="D1D6D9"/>
            </a:solidFill>
            <a:ln w="12700">
              <a:solidFill>
                <a:schemeClr val="bg1"/>
              </a:solidFill>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Sheet1!$J$2:$J$27</c:f>
              <c:numCache>
                <c:formatCode>#,##0</c:formatCode>
                <c:ptCount val="26"/>
                <c:pt idx="0">
                  <c:v>13711.693999999996</c:v>
                </c:pt>
                <c:pt idx="1">
                  <c:v>14848.242000000002</c:v>
                </c:pt>
                <c:pt idx="2">
                  <c:v>16770.796000000002</c:v>
                </c:pt>
                <c:pt idx="3">
                  <c:v>18097.023999999998</c:v>
                </c:pt>
                <c:pt idx="4">
                  <c:v>21204.673999999999</c:v>
                </c:pt>
                <c:pt idx="5">
                  <c:v>20627.5</c:v>
                </c:pt>
                <c:pt idx="6">
                  <c:v>21992.383999999998</c:v>
                </c:pt>
                <c:pt idx="7">
                  <c:v>23954.534</c:v>
                </c:pt>
                <c:pt idx="8">
                  <c:v>26170.045000000002</c:v>
                </c:pt>
                <c:pt idx="9">
                  <c:v>28623.934000000001</c:v>
                </c:pt>
                <c:pt idx="10">
                  <c:v>24618.535000000003</c:v>
                </c:pt>
                <c:pt idx="11">
                  <c:v>27942.572999999997</c:v>
                </c:pt>
                <c:pt idx="12">
                  <c:v>30931.027000000006</c:v>
                </c:pt>
                <c:pt idx="13">
                  <c:v>34494.917999999998</c:v>
                </c:pt>
                <c:pt idx="14">
                  <c:v>36962.924999999996</c:v>
                </c:pt>
                <c:pt idx="15">
                  <c:v>40048.642000000007</c:v>
                </c:pt>
                <c:pt idx="16">
                  <c:v>45258.338000000011</c:v>
                </c:pt>
                <c:pt idx="17">
                  <c:v>48613.830999999998</c:v>
                </c:pt>
                <c:pt idx="18">
                  <c:v>53372.317999999999</c:v>
                </c:pt>
                <c:pt idx="19">
                  <c:v>57429.482999999993</c:v>
                </c:pt>
                <c:pt idx="20">
                  <c:v>62087.834999999999</c:v>
                </c:pt>
                <c:pt idx="21">
                  <c:v>67658.822</c:v>
                </c:pt>
                <c:pt idx="22">
                  <c:v>76258.685000000012</c:v>
                </c:pt>
                <c:pt idx="23">
                  <c:v>81654.350000000006</c:v>
                </c:pt>
                <c:pt idx="24">
                  <c:v>85826.655999999988</c:v>
                </c:pt>
                <c:pt idx="25">
                  <c:v>89435.073034095345</c:v>
                </c:pt>
              </c:numCache>
            </c:numRef>
          </c:val>
          <c:extLst>
            <c:ext xmlns:c16="http://schemas.microsoft.com/office/drawing/2014/chart" uri="{C3380CC4-5D6E-409C-BE32-E72D297353CC}">
              <c16:uniqueId val="{00000008-0333-2F41-B98C-5BAA5878EC4F}"/>
            </c:ext>
          </c:extLst>
        </c:ser>
        <c:ser>
          <c:idx val="9"/>
          <c:order val="9"/>
          <c:tx>
            <c:strRef>
              <c:f>Sheet1!$K$1</c:f>
              <c:strCache>
                <c:ptCount val="1"/>
                <c:pt idx="0">
                  <c:v>Information Technology</c:v>
                </c:pt>
              </c:strCache>
            </c:strRef>
          </c:tx>
          <c:spPr>
            <a:solidFill>
              <a:schemeClr val="accent1"/>
            </a:solidFill>
            <a:ln w="12700">
              <a:solidFill>
                <a:schemeClr val="bg1"/>
              </a:solidFill>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Sheet1!$K$2:$K$27</c:f>
              <c:numCache>
                <c:formatCode>#,##0</c:formatCode>
                <c:ptCount val="26"/>
                <c:pt idx="0">
                  <c:v>4562.1509999999998</c:v>
                </c:pt>
                <c:pt idx="1">
                  <c:v>5416.7170000000006</c:v>
                </c:pt>
                <c:pt idx="2">
                  <c:v>4221.5209999999988</c:v>
                </c:pt>
                <c:pt idx="3">
                  <c:v>3789.4390000000003</c:v>
                </c:pt>
                <c:pt idx="4">
                  <c:v>7206.2040000000006</c:v>
                </c:pt>
                <c:pt idx="5">
                  <c:v>39464.406999999999</c:v>
                </c:pt>
                <c:pt idx="6">
                  <c:v>9808.4720000000016</c:v>
                </c:pt>
                <c:pt idx="7">
                  <c:v>11309.156000000003</c:v>
                </c:pt>
                <c:pt idx="8">
                  <c:v>13649.132</c:v>
                </c:pt>
                <c:pt idx="9">
                  <c:v>15672.311000000002</c:v>
                </c:pt>
                <c:pt idx="10">
                  <c:v>16876.776999999998</c:v>
                </c:pt>
                <c:pt idx="11">
                  <c:v>18677.062999999998</c:v>
                </c:pt>
                <c:pt idx="12">
                  <c:v>23396.708000000006</c:v>
                </c:pt>
                <c:pt idx="13">
                  <c:v>33742.474999999999</c:v>
                </c:pt>
                <c:pt idx="14">
                  <c:v>45707.815999999992</c:v>
                </c:pt>
                <c:pt idx="15">
                  <c:v>53651.592999999993</c:v>
                </c:pt>
                <c:pt idx="16">
                  <c:v>55765.378000000004</c:v>
                </c:pt>
                <c:pt idx="17">
                  <c:v>59878.22</c:v>
                </c:pt>
                <c:pt idx="18">
                  <c:v>62825.070999999996</c:v>
                </c:pt>
                <c:pt idx="19">
                  <c:v>69371.48</c:v>
                </c:pt>
                <c:pt idx="20">
                  <c:v>72876.048999999985</c:v>
                </c:pt>
                <c:pt idx="21">
                  <c:v>84235.589000000007</c:v>
                </c:pt>
                <c:pt idx="22">
                  <c:v>81210.089893236218</c:v>
                </c:pt>
                <c:pt idx="23">
                  <c:v>87295.865608828506</c:v>
                </c:pt>
                <c:pt idx="24">
                  <c:v>90088.108786983983</c:v>
                </c:pt>
                <c:pt idx="25">
                  <c:v>99038.411715822134</c:v>
                </c:pt>
              </c:numCache>
            </c:numRef>
          </c:val>
          <c:extLst>
            <c:ext xmlns:c16="http://schemas.microsoft.com/office/drawing/2014/chart" uri="{C3380CC4-5D6E-409C-BE32-E72D297353CC}">
              <c16:uniqueId val="{00000009-0333-2F41-B98C-5BAA5878EC4F}"/>
            </c:ext>
          </c:extLst>
        </c:ser>
        <c:ser>
          <c:idx val="10"/>
          <c:order val="10"/>
          <c:tx>
            <c:strRef>
              <c:f>Sheet1!$L$1</c:f>
              <c:strCache>
                <c:ptCount val="1"/>
                <c:pt idx="0">
                  <c:v>Financials</c:v>
                </c:pt>
              </c:strCache>
            </c:strRef>
          </c:tx>
          <c:spPr>
            <a:solidFill>
              <a:srgbClr val="D1D6D9"/>
            </a:solidFill>
            <a:ln w="12700">
              <a:solidFill>
                <a:schemeClr val="bg1"/>
              </a:solidFill>
            </a:ln>
            <a:effectLst/>
          </c:spPr>
          <c:cat>
            <c:numRef>
              <c:f>Sheet1!$A$2:$A$27</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Sheet1!$L$2:$L$27</c:f>
              <c:numCache>
                <c:formatCode>#,##0</c:formatCode>
                <c:ptCount val="26"/>
                <c:pt idx="0">
                  <c:v>28111.787000000008</c:v>
                </c:pt>
                <c:pt idx="1">
                  <c:v>29802.334999999995</c:v>
                </c:pt>
                <c:pt idx="2">
                  <c:v>31978.730999999992</c:v>
                </c:pt>
                <c:pt idx="3">
                  <c:v>34953.198999999993</c:v>
                </c:pt>
                <c:pt idx="4">
                  <c:v>40016.394</c:v>
                </c:pt>
                <c:pt idx="5">
                  <c:v>47165.590000000011</c:v>
                </c:pt>
                <c:pt idx="6">
                  <c:v>55507.224000000017</c:v>
                </c:pt>
                <c:pt idx="7">
                  <c:v>60191.894000000008</c:v>
                </c:pt>
                <c:pt idx="8">
                  <c:v>73359.13</c:v>
                </c:pt>
                <c:pt idx="9">
                  <c:v>59111.212999999982</c:v>
                </c:pt>
                <c:pt idx="10">
                  <c:v>35985.065999999999</c:v>
                </c:pt>
                <c:pt idx="11">
                  <c:v>23107.191999999999</c:v>
                </c:pt>
                <c:pt idx="12">
                  <c:v>29917.377</c:v>
                </c:pt>
                <c:pt idx="13">
                  <c:v>37282.257999999994</c:v>
                </c:pt>
                <c:pt idx="14">
                  <c:v>39563.331999999995</c:v>
                </c:pt>
                <c:pt idx="15">
                  <c:v>48886.921999999999</c:v>
                </c:pt>
                <c:pt idx="16">
                  <c:v>56281.39899999999</c:v>
                </c:pt>
                <c:pt idx="17">
                  <c:v>62068.740000000005</c:v>
                </c:pt>
                <c:pt idx="18">
                  <c:v>72064.259000000005</c:v>
                </c:pt>
                <c:pt idx="19">
                  <c:v>80482.134000000005</c:v>
                </c:pt>
                <c:pt idx="20">
                  <c:v>86177.847999999984</c:v>
                </c:pt>
                <c:pt idx="21">
                  <c:v>88870.697</c:v>
                </c:pt>
                <c:pt idx="22">
                  <c:v>95374.551000000007</c:v>
                </c:pt>
                <c:pt idx="23">
                  <c:v>99597.06</c:v>
                </c:pt>
                <c:pt idx="24">
                  <c:v>109154.895</c:v>
                </c:pt>
                <c:pt idx="25">
                  <c:v>104831.28836920533</c:v>
                </c:pt>
              </c:numCache>
            </c:numRef>
          </c:val>
          <c:extLst>
            <c:ext xmlns:c16="http://schemas.microsoft.com/office/drawing/2014/chart" uri="{C3380CC4-5D6E-409C-BE32-E72D297353CC}">
              <c16:uniqueId val="{0000000A-0333-2F41-B98C-5BAA5878EC4F}"/>
            </c:ext>
          </c:extLst>
        </c:ser>
        <c:dLbls>
          <c:showLegendKey val="0"/>
          <c:showVal val="0"/>
          <c:showCatName val="0"/>
          <c:showSerName val="0"/>
          <c:showPercent val="0"/>
          <c:showBubbleSize val="0"/>
        </c:dLbls>
        <c:axId val="8842064"/>
        <c:axId val="9356704"/>
      </c:areaChart>
      <c:dateAx>
        <c:axId val="8842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56704"/>
        <c:crosses val="autoZero"/>
        <c:auto val="0"/>
        <c:lblOffset val="100"/>
        <c:baseTimeUnit val="days"/>
        <c:majorUnit val="5"/>
        <c:majorTimeUnit val="days"/>
      </c:dateAx>
      <c:valAx>
        <c:axId val="93567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206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dividends</c:v>
                </c:pt>
              </c:strCache>
            </c:strRef>
          </c:tx>
          <c:spPr>
            <a:solidFill>
              <a:srgbClr val="003A66"/>
            </a:solidFill>
            <a:ln>
              <a:solidFill>
                <a:schemeClr val="bg1"/>
              </a:solidFill>
            </a:ln>
            <a:effectLst/>
          </c:spPr>
          <c:cat>
            <c:numRef>
              <c:f>Sheet1!$A$2:$A$31</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Sheet1!$B$2:$B$31</c:f>
              <c:numCache>
                <c:formatCode>General</c:formatCode>
                <c:ptCount val="30"/>
                <c:pt idx="0">
                  <c:v>98.13</c:v>
                </c:pt>
                <c:pt idx="1">
                  <c:v>109.59</c:v>
                </c:pt>
                <c:pt idx="2">
                  <c:v>119.47</c:v>
                </c:pt>
                <c:pt idx="3">
                  <c:v>127.55</c:v>
                </c:pt>
                <c:pt idx="4">
                  <c:v>125.37</c:v>
                </c:pt>
                <c:pt idx="5">
                  <c:v>120.88</c:v>
                </c:pt>
                <c:pt idx="6">
                  <c:v>120.12</c:v>
                </c:pt>
                <c:pt idx="7">
                  <c:v>116.6</c:v>
                </c:pt>
                <c:pt idx="8">
                  <c:v>130.32</c:v>
                </c:pt>
                <c:pt idx="9">
                  <c:v>179.78</c:v>
                </c:pt>
                <c:pt idx="10">
                  <c:v>160.05000000000001</c:v>
                </c:pt>
                <c:pt idx="11">
                  <c:v>186.66</c:v>
                </c:pt>
                <c:pt idx="12">
                  <c:v>209.29</c:v>
                </c:pt>
                <c:pt idx="13">
                  <c:v>223.91</c:v>
                </c:pt>
                <c:pt idx="14">
                  <c:v>216.58</c:v>
                </c:pt>
                <c:pt idx="15">
                  <c:v>216.6</c:v>
                </c:pt>
                <c:pt idx="16">
                  <c:v>246.5</c:v>
                </c:pt>
                <c:pt idx="17">
                  <c:v>289.05</c:v>
                </c:pt>
                <c:pt idx="18">
                  <c:v>322.94</c:v>
                </c:pt>
                <c:pt idx="19">
                  <c:v>361.99</c:v>
                </c:pt>
                <c:pt idx="20">
                  <c:v>395.34</c:v>
                </c:pt>
                <c:pt idx="21">
                  <c:v>388.85</c:v>
                </c:pt>
                <c:pt idx="22">
                  <c:v>409.07</c:v>
                </c:pt>
                <c:pt idx="23">
                  <c:v>431.18</c:v>
                </c:pt>
                <c:pt idx="24">
                  <c:v>459.95</c:v>
                </c:pt>
                <c:pt idx="25">
                  <c:v>463.86</c:v>
                </c:pt>
                <c:pt idx="26">
                  <c:v>485.75</c:v>
                </c:pt>
                <c:pt idx="27">
                  <c:v>534.67999999999995</c:v>
                </c:pt>
                <c:pt idx="28">
                  <c:v>545.16</c:v>
                </c:pt>
                <c:pt idx="29">
                  <c:v>591.89</c:v>
                </c:pt>
              </c:numCache>
            </c:numRef>
          </c:val>
          <c:extLst>
            <c:ext xmlns:c16="http://schemas.microsoft.com/office/drawing/2014/chart" uri="{C3380CC4-5D6E-409C-BE32-E72D297353CC}">
              <c16:uniqueId val="{00000000-F398-5B4D-92D3-5D4F749910AE}"/>
            </c:ext>
          </c:extLst>
        </c:ser>
        <c:ser>
          <c:idx val="1"/>
          <c:order val="1"/>
          <c:tx>
            <c:strRef>
              <c:f>Sheet1!$C$1</c:f>
              <c:strCache>
                <c:ptCount val="1"/>
                <c:pt idx="0">
                  <c:v>buybacks</c:v>
                </c:pt>
              </c:strCache>
            </c:strRef>
          </c:tx>
          <c:spPr>
            <a:solidFill>
              <a:srgbClr val="009CDC"/>
            </a:solidFill>
            <a:ln>
              <a:solidFill>
                <a:srgbClr val="ECEFF1"/>
              </a:solidFill>
            </a:ln>
            <a:effectLst/>
          </c:spPr>
          <c:cat>
            <c:numRef>
              <c:f>Sheet1!$A$2:$A$31</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Sheet1!$C$2:$C$31</c:f>
              <c:numCache>
                <c:formatCode>General</c:formatCode>
                <c:ptCount val="30"/>
                <c:pt idx="0">
                  <c:v>67.22</c:v>
                </c:pt>
                <c:pt idx="1">
                  <c:v>84.52</c:v>
                </c:pt>
                <c:pt idx="2">
                  <c:v>125.11</c:v>
                </c:pt>
                <c:pt idx="3">
                  <c:v>160.08000000000001</c:v>
                </c:pt>
                <c:pt idx="4">
                  <c:v>170.11</c:v>
                </c:pt>
                <c:pt idx="5">
                  <c:v>168.33</c:v>
                </c:pt>
                <c:pt idx="6">
                  <c:v>123.97</c:v>
                </c:pt>
                <c:pt idx="7">
                  <c:v>121.58</c:v>
                </c:pt>
                <c:pt idx="8">
                  <c:v>124.95</c:v>
                </c:pt>
                <c:pt idx="9">
                  <c:v>197.16</c:v>
                </c:pt>
                <c:pt idx="10">
                  <c:v>318.01</c:v>
                </c:pt>
                <c:pt idx="11">
                  <c:v>416.61</c:v>
                </c:pt>
                <c:pt idx="12">
                  <c:v>534.87</c:v>
                </c:pt>
                <c:pt idx="13">
                  <c:v>370.93</c:v>
                </c:pt>
                <c:pt idx="14">
                  <c:v>136.84</c:v>
                </c:pt>
                <c:pt idx="15">
                  <c:v>289.31</c:v>
                </c:pt>
                <c:pt idx="16">
                  <c:v>402.37</c:v>
                </c:pt>
                <c:pt idx="17">
                  <c:v>372.67</c:v>
                </c:pt>
                <c:pt idx="18">
                  <c:v>451.41</c:v>
                </c:pt>
                <c:pt idx="19">
                  <c:v>524.99</c:v>
                </c:pt>
                <c:pt idx="20">
                  <c:v>523.82000000000005</c:v>
                </c:pt>
                <c:pt idx="21">
                  <c:v>473.27</c:v>
                </c:pt>
                <c:pt idx="22">
                  <c:v>430.36</c:v>
                </c:pt>
                <c:pt idx="23">
                  <c:v>678.72</c:v>
                </c:pt>
                <c:pt idx="24">
                  <c:v>583.67999999999995</c:v>
                </c:pt>
                <c:pt idx="25">
                  <c:v>451.97</c:v>
                </c:pt>
                <c:pt idx="26">
                  <c:v>696.76</c:v>
                </c:pt>
                <c:pt idx="27">
                  <c:v>867.6</c:v>
                </c:pt>
                <c:pt idx="28">
                  <c:v>705.58</c:v>
                </c:pt>
                <c:pt idx="29">
                  <c:v>805.51</c:v>
                </c:pt>
              </c:numCache>
            </c:numRef>
          </c:val>
          <c:extLst>
            <c:ext xmlns:c16="http://schemas.microsoft.com/office/drawing/2014/chart" uri="{C3380CC4-5D6E-409C-BE32-E72D297353CC}">
              <c16:uniqueId val="{00000001-F398-5B4D-92D3-5D4F749910AE}"/>
            </c:ext>
          </c:extLst>
        </c:ser>
        <c:dLbls>
          <c:showLegendKey val="0"/>
          <c:showVal val="0"/>
          <c:showCatName val="0"/>
          <c:showSerName val="0"/>
          <c:showPercent val="0"/>
          <c:showBubbleSize val="0"/>
        </c:dLbls>
        <c:axId val="1047369456"/>
        <c:axId val="310185968"/>
      </c:areaChart>
      <c:lineChart>
        <c:grouping val="standard"/>
        <c:varyColors val="0"/>
        <c:ser>
          <c:idx val="2"/>
          <c:order val="2"/>
          <c:tx>
            <c:strRef>
              <c:f>Sheet1!$D$1</c:f>
              <c:strCache>
                <c:ptCount val="1"/>
                <c:pt idx="0">
                  <c:v>free cash flow</c:v>
                </c:pt>
              </c:strCache>
            </c:strRef>
          </c:tx>
          <c:spPr>
            <a:ln w="28575" cap="rnd">
              <a:solidFill>
                <a:srgbClr val="871C56"/>
              </a:solidFill>
              <a:round/>
            </a:ln>
            <a:effectLst/>
          </c:spPr>
          <c:marker>
            <c:symbol val="none"/>
          </c:marker>
          <c:cat>
            <c:numRef>
              <c:f>Sheet1!$A$2:$A$31</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Sheet1!$D$2:$D$31</c:f>
              <c:numCache>
                <c:formatCode>General</c:formatCode>
                <c:ptCount val="30"/>
                <c:pt idx="0">
                  <c:v>139.12</c:v>
                </c:pt>
                <c:pt idx="1">
                  <c:v>180.66</c:v>
                </c:pt>
                <c:pt idx="2">
                  <c:v>182.63</c:v>
                </c:pt>
                <c:pt idx="3">
                  <c:v>157.11000000000001</c:v>
                </c:pt>
                <c:pt idx="4">
                  <c:v>226.87</c:v>
                </c:pt>
                <c:pt idx="5">
                  <c:v>212.94</c:v>
                </c:pt>
                <c:pt idx="6">
                  <c:v>258.04000000000002</c:v>
                </c:pt>
                <c:pt idx="7">
                  <c:v>312.63</c:v>
                </c:pt>
                <c:pt idx="8">
                  <c:v>392.53</c:v>
                </c:pt>
                <c:pt idx="9">
                  <c:v>478.1</c:v>
                </c:pt>
                <c:pt idx="10">
                  <c:v>467.33</c:v>
                </c:pt>
                <c:pt idx="11">
                  <c:v>482.07</c:v>
                </c:pt>
                <c:pt idx="12">
                  <c:v>576.78</c:v>
                </c:pt>
                <c:pt idx="13">
                  <c:v>506.89</c:v>
                </c:pt>
                <c:pt idx="14">
                  <c:v>655.61</c:v>
                </c:pt>
                <c:pt idx="15">
                  <c:v>674.19</c:v>
                </c:pt>
                <c:pt idx="16">
                  <c:v>712.09</c:v>
                </c:pt>
                <c:pt idx="17">
                  <c:v>700.2</c:v>
                </c:pt>
                <c:pt idx="18">
                  <c:v>764.86</c:v>
                </c:pt>
                <c:pt idx="19">
                  <c:v>784.53</c:v>
                </c:pt>
                <c:pt idx="20">
                  <c:v>819.44</c:v>
                </c:pt>
                <c:pt idx="21">
                  <c:v>832.33</c:v>
                </c:pt>
                <c:pt idx="22">
                  <c:v>906.3</c:v>
                </c:pt>
                <c:pt idx="23">
                  <c:v>1015.25</c:v>
                </c:pt>
                <c:pt idx="24">
                  <c:v>1053.04</c:v>
                </c:pt>
                <c:pt idx="25">
                  <c:v>1194.21</c:v>
                </c:pt>
                <c:pt idx="26">
                  <c:v>1388.52</c:v>
                </c:pt>
                <c:pt idx="27">
                  <c:v>1270.8499999999999</c:v>
                </c:pt>
                <c:pt idx="28">
                  <c:v>1436</c:v>
                </c:pt>
                <c:pt idx="29">
                  <c:v>1430.21</c:v>
                </c:pt>
              </c:numCache>
            </c:numRef>
          </c:val>
          <c:smooth val="0"/>
          <c:extLst>
            <c:ext xmlns:c16="http://schemas.microsoft.com/office/drawing/2014/chart" uri="{C3380CC4-5D6E-409C-BE32-E72D297353CC}">
              <c16:uniqueId val="{00000002-F398-5B4D-92D3-5D4F749910AE}"/>
            </c:ext>
          </c:extLst>
        </c:ser>
        <c:dLbls>
          <c:showLegendKey val="0"/>
          <c:showVal val="0"/>
          <c:showCatName val="0"/>
          <c:showSerName val="0"/>
          <c:showPercent val="0"/>
          <c:showBubbleSize val="0"/>
        </c:dLbls>
        <c:marker val="1"/>
        <c:smooth val="0"/>
        <c:axId val="1047369456"/>
        <c:axId val="310185968"/>
      </c:lineChart>
      <c:dateAx>
        <c:axId val="104736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185968"/>
        <c:crosses val="autoZero"/>
        <c:auto val="0"/>
        <c:lblOffset val="100"/>
        <c:baseTimeUnit val="days"/>
        <c:majorUnit val="5"/>
        <c:majorTimeUnit val="days"/>
      </c:dateAx>
      <c:valAx>
        <c:axId val="3101859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736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67834" y="8662739"/>
            <a:ext cx="4815367" cy="277191"/>
          </a:xfrm>
          <a:prstGeom prst="rect">
            <a:avLst/>
          </a:prstGeom>
        </p:spPr>
        <p:txBody>
          <a:bodyPr vert="horz" lIns="0" tIns="0" rIns="0" bIns="0" rtlCol="0" anchor="b" anchorCtr="0"/>
          <a:lstStyle>
            <a:lvl1pPr algn="l">
              <a:defRPr sz="1200"/>
            </a:lvl1pPr>
          </a:lstStyle>
          <a:p>
            <a:r>
              <a:rPr lang="en-US" sz="800" dirty="0"/>
              <a:t>© 2024 Capital Group. All rights reserved. For financial professionals only. Not for use with the public.</a:t>
            </a:r>
          </a:p>
        </p:txBody>
      </p:sp>
      <p:sp>
        <p:nvSpPr>
          <p:cNvPr id="5" name="Slide Number Placeholder 4"/>
          <p:cNvSpPr>
            <a:spLocks noGrp="1"/>
          </p:cNvSpPr>
          <p:nvPr>
            <p:ph type="sldNum" sz="quarter" idx="3"/>
          </p:nvPr>
        </p:nvSpPr>
        <p:spPr>
          <a:xfrm>
            <a:off x="5283200" y="8660249"/>
            <a:ext cx="1106967" cy="270623"/>
          </a:xfrm>
          <a:prstGeom prst="rect">
            <a:avLst/>
          </a:prstGeom>
        </p:spPr>
        <p:txBody>
          <a:bodyPr vert="horz" lIns="0" tIns="0" rIns="0" bIns="0" rtlCol="0" anchor="b" anchorCtr="0"/>
          <a:lstStyle>
            <a:lvl1pPr algn="r">
              <a:defRPr sz="1200"/>
            </a:lvl1pPr>
          </a:lstStyle>
          <a:p>
            <a:fld id="{36A13049-6E6B-4E42-BAE6-B016CA40E06B}" type="slidenum">
              <a:rPr lang="en-US" sz="800">
                <a:latin typeface="AvenirNext LT Com Regular" panose="020B0503020202020204" pitchFamily="34" charset="0"/>
              </a:rPr>
              <a:pPr/>
              <a:t>‹#›</a:t>
            </a:fld>
            <a:endParaRPr lang="en-US" sz="800" dirty="0">
              <a:latin typeface="AvenirNext LT Com Regular" panose="020B0503020202020204" pitchFamily="34" charset="0"/>
            </a:endParaRPr>
          </a:p>
        </p:txBody>
      </p:sp>
      <p:sp>
        <p:nvSpPr>
          <p:cNvPr id="7" name="TextBox 6"/>
          <p:cNvSpPr txBox="1"/>
          <p:nvPr/>
        </p:nvSpPr>
        <p:spPr>
          <a:xfrm>
            <a:off x="467834" y="265817"/>
            <a:ext cx="5922334" cy="276999"/>
          </a:xfrm>
          <a:prstGeom prst="rect">
            <a:avLst/>
          </a:prstGeom>
          <a:noFill/>
        </p:spPr>
        <p:txBody>
          <a:bodyPr wrap="square" lIns="0" tIns="0" rIns="0" bIns="0" rtlCol="0">
            <a:noAutofit/>
          </a:bodyPr>
          <a:lstStyle/>
          <a:p>
            <a:pPr algn="l"/>
            <a:r>
              <a:rPr lang="en-US" sz="1400" b="1" dirty="0">
                <a:solidFill>
                  <a:schemeClr val="tx1"/>
                </a:solidFill>
                <a:latin typeface="AvenirNext LT Com Regular" panose="020B0503020202020204" pitchFamily="34" charset="0"/>
              </a:rPr>
              <a:t>Equity Insights Presentation (EIP) – Standard Version – 4Q23</a:t>
            </a:r>
          </a:p>
          <a:p>
            <a:pPr algn="l"/>
            <a:endParaRPr lang="en-US" sz="1800" b="1" dirty="0">
              <a:solidFill>
                <a:schemeClr val="tx1"/>
              </a:solidFill>
              <a:latin typeface="AvenirNext LT Com Regular" panose="020B0503020202020204" pitchFamily="34" charset="0"/>
            </a:endParaRPr>
          </a:p>
        </p:txBody>
      </p:sp>
      <p:cxnSp>
        <p:nvCxnSpPr>
          <p:cNvPr id="9" name="Straight Connector 8"/>
          <p:cNvCxnSpPr/>
          <p:nvPr/>
        </p:nvCxnSpPr>
        <p:spPr>
          <a:xfrm>
            <a:off x="467834" y="652280"/>
            <a:ext cx="59223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42850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5" name="Shape 665"/>
          <p:cNvSpPr>
            <a:spLocks noGrp="1" noRot="1" noChangeAspect="1"/>
          </p:cNvSpPr>
          <p:nvPr>
            <p:ph type="sldImg"/>
          </p:nvPr>
        </p:nvSpPr>
        <p:spPr>
          <a:xfrm>
            <a:off x="1179513" y="749300"/>
            <a:ext cx="4502150" cy="2533650"/>
          </a:xfrm>
          <a:prstGeom prst="rect">
            <a:avLst/>
          </a:prstGeom>
          <a:ln>
            <a:solidFill>
              <a:schemeClr val="bg1">
                <a:lumMod val="65000"/>
              </a:schemeClr>
            </a:solidFill>
          </a:ln>
          <a:effectLst>
            <a:outerShdw blurRad="50800" dist="38100" dir="2700000" algn="tl" rotWithShape="0">
              <a:prstClr val="black">
                <a:alpha val="25000"/>
              </a:prstClr>
            </a:outerShdw>
          </a:effectLst>
        </p:spPr>
        <p:txBody>
          <a:bodyPr/>
          <a:lstStyle/>
          <a:p>
            <a:endParaRPr/>
          </a:p>
        </p:txBody>
      </p:sp>
      <p:sp>
        <p:nvSpPr>
          <p:cNvPr id="4" name="TextBox 3"/>
          <p:cNvSpPr txBox="1"/>
          <p:nvPr/>
        </p:nvSpPr>
        <p:spPr>
          <a:xfrm>
            <a:off x="304801" y="269735"/>
            <a:ext cx="621792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a:r>
              <a:rPr lang="en-US" sz="1400" b="1" dirty="0">
                <a:solidFill>
                  <a:schemeClr val="tx1"/>
                </a:solidFill>
                <a:latin typeface="AvenirNext LT Com Regular" panose="020B0503020202020204" pitchFamily="34" charset="0"/>
              </a:rPr>
              <a:t>A brave new world — 1Q25 (Public version) </a:t>
            </a:r>
          </a:p>
        </p:txBody>
      </p:sp>
      <p:sp>
        <p:nvSpPr>
          <p:cNvPr id="5" name="Notes Placeholder 4">
            <a:extLst>
              <a:ext uri="{FF2B5EF4-FFF2-40B4-BE49-F238E27FC236}">
                <a16:creationId xmlns:a16="http://schemas.microsoft.com/office/drawing/2014/main" id="{C37428A4-3D2A-4F2E-851F-D9A6F8C61C8C}"/>
              </a:ext>
            </a:extLst>
          </p:cNvPr>
          <p:cNvSpPr>
            <a:spLocks noGrp="1"/>
          </p:cNvSpPr>
          <p:nvPr>
            <p:ph type="body" sz="quarter" idx="3"/>
          </p:nvPr>
        </p:nvSpPr>
        <p:spPr>
          <a:xfrm>
            <a:off x="664029" y="3722914"/>
            <a:ext cx="5529942" cy="4963885"/>
          </a:xfrm>
          <a:prstGeom prst="rect">
            <a:avLst/>
          </a:prstGeom>
        </p:spPr>
        <p:txBody>
          <a:bodyPr vert="horz" lIns="0" tIns="0" rIns="0" bIns="0" rtlCol="0"/>
          <a:lstStyle/>
          <a:p>
            <a:pPr lvl="0"/>
            <a:r>
              <a:rPr lang="en-US" dirty="0"/>
              <a:t>Notes TK.</a:t>
            </a:r>
          </a:p>
        </p:txBody>
      </p:sp>
      <p:sp>
        <p:nvSpPr>
          <p:cNvPr id="7" name="Rectangle 10">
            <a:extLst>
              <a:ext uri="{FF2B5EF4-FFF2-40B4-BE49-F238E27FC236}">
                <a16:creationId xmlns:a16="http://schemas.microsoft.com/office/drawing/2014/main" id="{6B27B754-E3DC-4263-A381-2EF6222752FC}"/>
              </a:ext>
            </a:extLst>
          </p:cNvPr>
          <p:cNvSpPr>
            <a:spLocks noChangeArrowheads="1"/>
          </p:cNvSpPr>
          <p:nvPr/>
        </p:nvSpPr>
        <p:spPr bwMode="auto">
          <a:xfrm>
            <a:off x="301752" y="492034"/>
            <a:ext cx="338328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62025">
              <a:defRPr>
                <a:solidFill>
                  <a:schemeClr val="tx1"/>
                </a:solidFill>
                <a:latin typeface="AvenirNext LT Com Regular" panose="020B0503020202020204" pitchFamily="34" charset="0"/>
                <a:cs typeface="Arial" panose="020B0604020202020204" pitchFamily="34" charset="0"/>
              </a:defRPr>
            </a:lvl1pPr>
            <a:lvl2pPr marL="742950" indent="-285750" defTabSz="962025">
              <a:defRPr>
                <a:solidFill>
                  <a:schemeClr val="tx1"/>
                </a:solidFill>
                <a:latin typeface="AvenirNext LT Com Regular" panose="020B0503020202020204" pitchFamily="34" charset="0"/>
                <a:cs typeface="Arial" panose="020B0604020202020204" pitchFamily="34" charset="0"/>
              </a:defRPr>
            </a:lvl2pPr>
            <a:lvl3pPr marL="1143000" indent="-228600" defTabSz="962025">
              <a:defRPr>
                <a:solidFill>
                  <a:schemeClr val="tx1"/>
                </a:solidFill>
                <a:latin typeface="AvenirNext LT Com Regular" panose="020B0503020202020204" pitchFamily="34" charset="0"/>
                <a:cs typeface="Arial" panose="020B0604020202020204" pitchFamily="34" charset="0"/>
              </a:defRPr>
            </a:lvl3pPr>
            <a:lvl4pPr marL="1600200" indent="-228600" defTabSz="962025">
              <a:defRPr>
                <a:solidFill>
                  <a:schemeClr val="tx1"/>
                </a:solidFill>
                <a:latin typeface="AvenirNext LT Com Regular" panose="020B0503020202020204" pitchFamily="34" charset="0"/>
                <a:cs typeface="Arial" panose="020B0604020202020204" pitchFamily="34" charset="0"/>
              </a:defRPr>
            </a:lvl4pPr>
            <a:lvl5pPr marL="2057400" indent="-228600" defTabSz="962025">
              <a:defRPr>
                <a:solidFill>
                  <a:schemeClr val="tx1"/>
                </a:solidFill>
                <a:latin typeface="AvenirNext LT Com Regular" panose="020B0503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algn="l" eaLnBrk="1" hangingPunct="1">
              <a:defRPr/>
            </a:pPr>
            <a:r>
              <a:rPr lang="en-US" altLang="en-US" sz="1100" b="0" i="0" dirty="0">
                <a:solidFill>
                  <a:schemeClr val="tx1"/>
                </a:solidFill>
                <a:latin typeface="+mn-lt"/>
              </a:rPr>
              <a:t>Slide</a:t>
            </a:r>
            <a:r>
              <a:rPr lang="en-US" altLang="en-US" sz="1100" b="0" i="0" dirty="0">
                <a:solidFill>
                  <a:schemeClr val="tx1"/>
                </a:solidFill>
              </a:rPr>
              <a:t> </a:t>
            </a:r>
            <a:fld id="{B44EDDEE-EE1D-49B5-A8DD-42474B6EA45C}" type="slidenum">
              <a:rPr lang="en-US" altLang="en-US" sz="1100" b="0" i="0" smtClean="0">
                <a:solidFill>
                  <a:schemeClr val="tx1"/>
                </a:solidFill>
                <a:latin typeface="+mn-lt"/>
              </a:rPr>
              <a:pPr algn="l" eaLnBrk="1" hangingPunct="1">
                <a:defRPr/>
              </a:pPr>
              <a:t>‹#›</a:t>
            </a:fld>
            <a:endParaRPr lang="en-US" altLang="en-US" sz="1100" b="0" i="0" dirty="0">
              <a:solidFill>
                <a:schemeClr val="tx1"/>
              </a:solidFill>
              <a:latin typeface="+mn-lt"/>
            </a:endParaRPr>
          </a:p>
        </p:txBody>
      </p:sp>
    </p:spTree>
    <p:extLst>
      <p:ext uri="{BB962C8B-B14F-4D97-AF65-F5344CB8AC3E}">
        <p14:creationId xmlns:p14="http://schemas.microsoft.com/office/powerpoint/2010/main" val="2861976928"/>
      </p:ext>
    </p:extLst>
  </p:cSld>
  <p:clrMap bg1="lt1" tx1="dk1" bg2="lt2" tx2="dk2" accent1="accent1" accent2="accent2" accent3="accent3" accent4="accent4" accent5="accent5" accent6="accent6" hlink="hlink" folHlink="folHlink"/>
  <p:hf sldNum="0" hdr="0" dt="0"/>
  <p:notesStyle>
    <a:lvl1pPr marL="0" marR="0" indent="0" defTabSz="228600" eaLnBrk="1" fontAlgn="auto" latinLnBrk="0" hangingPunct="1">
      <a:lnSpc>
        <a:spcPct val="100000"/>
      </a:lnSpc>
      <a:spcBef>
        <a:spcPts val="0"/>
      </a:spcBef>
      <a:spcAft>
        <a:spcPts val="600"/>
      </a:spcAft>
      <a:buClrTx/>
      <a:buSzTx/>
      <a:buFont typeface="Arial" panose="020B0604020202020204" pitchFamily="34" charset="0"/>
      <a:buNone/>
      <a:tabLst/>
      <a:defRPr sz="1050">
        <a:latin typeface="+mn-lt"/>
        <a:ea typeface="AvenirNext LT Com Regular" panose="020B0503020202020204" pitchFamily="34" charset="0"/>
        <a:cs typeface="AvenirNext LT Com Regular" panose="020B0503020202020204" pitchFamily="34" charset="0"/>
        <a:sym typeface="Avenir Next LT Com Regular"/>
      </a:defRPr>
    </a:lvl1pPr>
    <a:lvl2pPr marL="342900" marR="0" indent="-171450" defTabSz="228600" eaLnBrk="1" fontAlgn="auto" latinLnBrk="0" hangingPunct="1">
      <a:lnSpc>
        <a:spcPct val="100000"/>
      </a:lnSpc>
      <a:spcBef>
        <a:spcPts val="0"/>
      </a:spcBef>
      <a:spcAft>
        <a:spcPts val="600"/>
      </a:spcAft>
      <a:buClrTx/>
      <a:buSzTx/>
      <a:buFont typeface="Avenir Next LT Com Regular" panose="020B0503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2pPr>
    <a:lvl3pPr marL="514350" marR="0" indent="-171450" defTabSz="228600" eaLnBrk="1" fontAlgn="auto" latinLnBrk="0" hangingPunct="1">
      <a:lnSpc>
        <a:spcPct val="100000"/>
      </a:lnSpc>
      <a:spcBef>
        <a:spcPts val="0"/>
      </a:spcBef>
      <a:spcAft>
        <a:spcPts val="600"/>
      </a:spcAft>
      <a:buClrTx/>
      <a:buSzTx/>
      <a:buFont typeface="Arial" panose="020B0604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3pPr>
    <a:lvl4pPr marL="685800" marR="0" indent="-171450" defTabSz="228600" eaLnBrk="1" fontAlgn="auto" latinLnBrk="0" hangingPunct="1">
      <a:lnSpc>
        <a:spcPct val="100000"/>
      </a:lnSpc>
      <a:spcBef>
        <a:spcPts val="0"/>
      </a:spcBef>
      <a:spcAft>
        <a:spcPts val="600"/>
      </a:spcAft>
      <a:buClrTx/>
      <a:buSzTx/>
      <a:buFont typeface="Avenir Next LT Com Regular" panose="020B0503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4pPr>
    <a:lvl5pPr marL="857250" marR="0" indent="-171450" defTabSz="228600" eaLnBrk="1" fontAlgn="auto" latinLnBrk="0" hangingPunct="1">
      <a:lnSpc>
        <a:spcPct val="100000"/>
      </a:lnSpc>
      <a:spcBef>
        <a:spcPts val="0"/>
      </a:spcBef>
      <a:spcAft>
        <a:spcPts val="600"/>
      </a:spcAft>
      <a:buClrTx/>
      <a:buSzTx/>
      <a:buFont typeface="Arial" panose="020B0604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5pPr>
    <a:lvl6pPr indent="571500" defTabSz="228600" latinLnBrk="0">
      <a:defRPr sz="800">
        <a:latin typeface="Avenir Next LT Com Regular"/>
        <a:ea typeface="Avenir Next LT Com Regular"/>
        <a:cs typeface="Avenir Next LT Com Regular"/>
        <a:sym typeface="Avenir Next LT Com Regular"/>
      </a:defRPr>
    </a:lvl6pPr>
    <a:lvl7pPr indent="685800" defTabSz="228600" latinLnBrk="0">
      <a:defRPr sz="800">
        <a:latin typeface="Avenir Next LT Com Regular"/>
        <a:ea typeface="Avenir Next LT Com Regular"/>
        <a:cs typeface="Avenir Next LT Com Regular"/>
        <a:sym typeface="Avenir Next LT Com Regular"/>
      </a:defRPr>
    </a:lvl7pPr>
    <a:lvl8pPr indent="800100" defTabSz="228600" latinLnBrk="0">
      <a:defRPr sz="800">
        <a:latin typeface="Avenir Next LT Com Regular"/>
        <a:ea typeface="Avenir Next LT Com Regular"/>
        <a:cs typeface="Avenir Next LT Com Regular"/>
        <a:sym typeface="Avenir Next LT Com Regular"/>
      </a:defRPr>
    </a:lvl8pPr>
    <a:lvl9pPr indent="914400" defTabSz="228600" latinLnBrk="0">
      <a:defRPr sz="800">
        <a:latin typeface="Avenir Next LT Com Regular"/>
        <a:ea typeface="Avenir Next LT Com Regular"/>
        <a:cs typeface="Avenir Next LT Com Regular"/>
        <a:sym typeface="Avenir Next LT Com Regular"/>
      </a:defRPr>
    </a:lvl9pPr>
  </p:notesStyle>
  <p:extLst>
    <p:ext uri="{620B2872-D7B9-4A21-9093-7833F8D536E1}">
      <p15:sldGuideLst xmlns:p15="http://schemas.microsoft.com/office/powerpoint/2012/main">
        <p15:guide id="2" pos="2160" userDrawn="1">
          <p15:clr>
            <a:srgbClr val="F26B43"/>
          </p15:clr>
        </p15:guide>
        <p15:guide id="3" pos="192" userDrawn="1">
          <p15:clr>
            <a:srgbClr val="F26B43"/>
          </p15:clr>
        </p15:guide>
        <p15:guide id="4" pos="4128" userDrawn="1">
          <p15:clr>
            <a:srgbClr val="F26B43"/>
          </p15:clr>
        </p15:guide>
        <p15:guide id="5" orient="horz" pos="168" userDrawn="1">
          <p15:clr>
            <a:srgbClr val="F26B43"/>
          </p15:clr>
        </p15:guide>
        <p15:guide id="6" orient="horz" pos="288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9300"/>
            <a:ext cx="4498975" cy="2532063"/>
          </a:xfrm>
        </p:spPr>
      </p:sp>
      <p:sp>
        <p:nvSpPr>
          <p:cNvPr id="3" name="Notes Placeholder 2"/>
          <p:cNvSpPr>
            <a:spLocks noGrp="1"/>
          </p:cNvSpPr>
          <p:nvPr>
            <p:ph type="body" idx="1"/>
          </p:nvPr>
        </p:nvSpPr>
        <p:spPr>
          <a:xfrm>
            <a:off x="502920" y="3657600"/>
            <a:ext cx="5852160" cy="5257800"/>
          </a:xfrm>
        </p:spPr>
        <p:txBody>
          <a:bodyPr/>
          <a:lstStyle/>
          <a:p>
            <a:pPr marL="0" indent="0">
              <a:buNone/>
            </a:pPr>
            <a:r>
              <a:rPr lang="en-US" b="0" i="0" dirty="0">
                <a:solidFill>
                  <a:srgbClr val="222222"/>
                </a:solidFill>
                <a:effectLst/>
                <a:latin typeface="+mj-lt"/>
              </a:rPr>
              <a:t>In this presentation, we hope to provide you with some insights on the current equity markets.</a:t>
            </a:r>
            <a:endParaRPr lang="en-US" dirty="0">
              <a:latin typeface="+mj-lt"/>
            </a:endParaRPr>
          </a:p>
        </p:txBody>
      </p:sp>
    </p:spTree>
    <p:extLst>
      <p:ext uri="{BB962C8B-B14F-4D97-AF65-F5344CB8AC3E}">
        <p14:creationId xmlns:p14="http://schemas.microsoft.com/office/powerpoint/2010/main" val="421636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FE6DC-2571-D3B0-C778-3C8E0CE55E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8763D-E0DE-5AB5-BAFC-2BCA6CCFB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7B901-466C-9997-FB5D-71E6AFBFEBC8}"/>
              </a:ext>
            </a:extLst>
          </p:cNvPr>
          <p:cNvSpPr>
            <a:spLocks noGrp="1"/>
          </p:cNvSpPr>
          <p:nvPr>
            <p:ph type="body" idx="1"/>
          </p:nvPr>
        </p:nvSpPr>
        <p:spPr/>
        <p:txBody>
          <a:bodyPr/>
          <a:lstStyle/>
          <a:p>
            <a:pPr algn="l"/>
            <a:r>
              <a:rPr lang="en-US" dirty="0"/>
              <a:t>When looking at free cash flow (FCF), corporate America appears healthy. FCF isn’t a perfect metric because it excludes mergers and acquisitions (M&amp;A) activities, but it still provides a good indicator of corporate health. In the chart on the left, you can see that FCF has generally had a significant correlation with buybacks and dividends, showing that FCF could be an indicator of these two metrics. On the right, you can see a breakdown of dividend payments by S&amp;P 500 sector, with some of 2024's first-time dividend initiators highlighted. Alphabet, Booking Holdings, Meta and Salesforce all paid their first dividends this year, totaling $15.1 billion in combined dividend payments. </a:t>
            </a:r>
          </a:p>
          <a:p>
            <a:pPr algn="l"/>
            <a:br>
              <a:rPr lang="en-US" dirty="0"/>
            </a:br>
            <a:endParaRPr lang="en-US" dirty="0"/>
          </a:p>
          <a:p>
            <a:pPr algn="l"/>
            <a:endParaRPr lang="en-US" dirty="0"/>
          </a:p>
        </p:txBody>
      </p:sp>
    </p:spTree>
    <p:extLst>
      <p:ext uri="{BB962C8B-B14F-4D97-AF65-F5344CB8AC3E}">
        <p14:creationId xmlns:p14="http://schemas.microsoft.com/office/powerpoint/2010/main" val="284486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8AD47738-405C-433C-71B7-DFCE93036BE6}"/>
              </a:ext>
            </a:extLst>
          </p:cNvPr>
          <p:cNvSpPr>
            <a:spLocks noGrp="1" noRot="1" noChangeAspect="1"/>
          </p:cNvSpPr>
          <p:nvPr>
            <p:ph type="sldImg"/>
          </p:nvPr>
        </p:nvSpPr>
        <p:spPr>
          <a:xfrm>
            <a:off x="1179513" y="749300"/>
            <a:ext cx="4498975" cy="2532063"/>
          </a:xfrm>
        </p:spPr>
      </p:sp>
      <p:sp>
        <p:nvSpPr>
          <p:cNvPr id="2" name="Notes Placeholder 1">
            <a:extLst>
              <a:ext uri="{FF2B5EF4-FFF2-40B4-BE49-F238E27FC236}">
                <a16:creationId xmlns:a16="http://schemas.microsoft.com/office/drawing/2014/main" id="{2D8D62E4-B6F4-A338-9447-972B9A7035C5}"/>
              </a:ext>
            </a:extLst>
          </p:cNvPr>
          <p:cNvSpPr>
            <a:spLocks noGrp="1"/>
          </p:cNvSpPr>
          <p:nvPr>
            <p:ph type="body" idx="1"/>
          </p:nvPr>
        </p:nvSpPr>
        <p:spPr/>
        <p:txBody>
          <a:bodyPr/>
          <a:lstStyle/>
          <a:p>
            <a:pPr marL="0" indent="0" algn="l">
              <a:buNone/>
            </a:pPr>
            <a:r>
              <a:rPr lang="en-US" b="0" i="0" dirty="0">
                <a:solidFill>
                  <a:srgbClr val="222222"/>
                </a:solidFill>
                <a:effectLst/>
              </a:rPr>
              <a:t>Now, let's shift the discussion to how investors seek growth in portfolios. </a:t>
            </a:r>
          </a:p>
          <a:p>
            <a:pPr marL="0" indent="0" algn="l">
              <a:buNone/>
            </a:pPr>
            <a:r>
              <a:rPr lang="en-US" b="0" i="0" dirty="0">
                <a:solidFill>
                  <a:srgbClr val="222222"/>
                </a:solidFill>
                <a:effectLst/>
              </a:rPr>
              <a:t>At Capital Group, we often think of "growth" in terms of long-term capital appreciation, not "growth as a style." </a:t>
            </a:r>
          </a:p>
          <a:p>
            <a:pPr algn="l"/>
            <a:r>
              <a:rPr lang="en-US" b="0" i="0" dirty="0">
                <a:solidFill>
                  <a:srgbClr val="222222"/>
                </a:solidFill>
                <a:effectLst/>
              </a:rPr>
              <a:t>Although some of our analysts see long-term opportunities in some large-cap technology-driven companies that have led the market, it is important to note that there are many other places where we think investors should maintain diversified exposure. </a:t>
            </a:r>
          </a:p>
          <a:p>
            <a:pPr algn="l"/>
            <a:r>
              <a:rPr lang="en-US" b="0" i="0" dirty="0">
                <a:solidFill>
                  <a:srgbClr val="222222"/>
                </a:solidFill>
                <a:effectLst/>
              </a:rPr>
              <a:t>The right-hand side chart explores this duality.</a:t>
            </a:r>
          </a:p>
          <a:p>
            <a:pPr algn="l"/>
            <a:r>
              <a:rPr lang="en-US" b="0" i="0" dirty="0">
                <a:solidFill>
                  <a:srgbClr val="222222"/>
                </a:solidFill>
                <a:effectLst/>
              </a:rPr>
              <a:t>The chart shows that the most expensive cohort (dark blue line) in the S&amp;P 500 Index has gotten even more expensive than history in recent years. </a:t>
            </a:r>
          </a:p>
          <a:p>
            <a:pPr algn="l"/>
            <a:r>
              <a:rPr lang="en-US" b="0" i="0" dirty="0">
                <a:solidFill>
                  <a:srgbClr val="222222"/>
                </a:solidFill>
                <a:effectLst/>
              </a:rPr>
              <a:t>The flipside is that other parts of the market may offer good investment opportunities, and we believe investors should remain flexible to invest outside of just "growth," a style that emphasizes the more expensive parts of the market. </a:t>
            </a:r>
          </a:p>
          <a:p>
            <a:pPr algn="l"/>
            <a:r>
              <a:rPr lang="en-US" b="0" i="0" dirty="0">
                <a:solidFill>
                  <a:srgbClr val="222222"/>
                </a:solidFill>
                <a:effectLst/>
              </a:rPr>
              <a:t>The left-hand chart is a current look into the heavily discussed "Magnificent 7" stocks. After a massive spike in YoY earnings growth since 2023, due in large part to AI-related spending, we're seeing some of that come down to earth as the rest of the S&amp;P 500 is still growing at a positive rate.</a:t>
            </a:r>
          </a:p>
        </p:txBody>
      </p:sp>
    </p:spTree>
    <p:extLst>
      <p:ext uri="{BB962C8B-B14F-4D97-AF65-F5344CB8AC3E}">
        <p14:creationId xmlns:p14="http://schemas.microsoft.com/office/powerpoint/2010/main" val="215853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8AD47738-405C-433C-71B7-DFCE93036BE6}"/>
              </a:ext>
            </a:extLst>
          </p:cNvPr>
          <p:cNvSpPr>
            <a:spLocks noGrp="1" noRot="1" noChangeAspect="1"/>
          </p:cNvSpPr>
          <p:nvPr>
            <p:ph type="sldImg"/>
          </p:nvPr>
        </p:nvSpPr>
        <p:spPr>
          <a:xfrm>
            <a:off x="1179513" y="749300"/>
            <a:ext cx="4498975" cy="2532063"/>
          </a:xfrm>
        </p:spPr>
      </p:sp>
      <p:sp>
        <p:nvSpPr>
          <p:cNvPr id="2" name="Notes Placeholder 1">
            <a:extLst>
              <a:ext uri="{FF2B5EF4-FFF2-40B4-BE49-F238E27FC236}">
                <a16:creationId xmlns:a16="http://schemas.microsoft.com/office/drawing/2014/main" id="{2D8D62E4-B6F4-A338-9447-972B9A7035C5}"/>
              </a:ext>
            </a:extLst>
          </p:cNvPr>
          <p:cNvSpPr>
            <a:spLocks noGrp="1"/>
          </p:cNvSpPr>
          <p:nvPr>
            <p:ph type="body" idx="1"/>
          </p:nvPr>
        </p:nvSpPr>
        <p:spPr/>
        <p:txBody>
          <a:bodyPr/>
          <a:lstStyle/>
          <a:p>
            <a:pPr algn="l"/>
            <a:r>
              <a:rPr lang="en-US" b="0" i="0" dirty="0">
                <a:solidFill>
                  <a:srgbClr val="222222"/>
                </a:solidFill>
                <a:effectLst/>
                <a:latin typeface="+mj-lt"/>
              </a:rPr>
              <a:t>So what’s behind this strength? Part of it is that the economy is drawing strength from many sectors and regions, with economic activity in virtually every corner of the country. The chart on the left shows the infrastructure and manufacturing projects that are underway or have been announced as of November 30, 2024. As you can see, they cut across a range of industries and are happening in every state in the union. While there are massive projects, there are also lots of little ones that collectively add up to a significant impact. All these strands of economic activity combine to form a durable rope.</a:t>
            </a:r>
          </a:p>
          <a:p>
            <a:pPr algn="l"/>
            <a:r>
              <a:rPr lang="en-US" dirty="0"/>
              <a:t>Additionally, r</a:t>
            </a:r>
            <a:r>
              <a:rPr lang="en-US" dirty="0">
                <a:solidFill>
                  <a:sysClr val="windowText" lastClr="000000"/>
                </a:solidFill>
              </a:rPr>
              <a:t>ecent U.S. laws have directed more than a trillion dollars toward capital expenditure projects in the years to come. Government-backed fiscal stimulus makes investing and lending in the areas less risky, so private lenders feel more comfortable entering the space. This could create a multiplier effect that amplifies the amount of money flowing into these areas, potentially sparking another CAPEX boom cycle, as we experienced in the ‘90s.</a:t>
            </a:r>
            <a:endParaRPr lang="en-US" dirty="0"/>
          </a:p>
        </p:txBody>
      </p:sp>
    </p:spTree>
    <p:extLst>
      <p:ext uri="{BB962C8B-B14F-4D97-AF65-F5344CB8AC3E}">
        <p14:creationId xmlns:p14="http://schemas.microsoft.com/office/powerpoint/2010/main" val="215853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8AD47738-405C-433C-71B7-DFCE93036BE6}"/>
              </a:ext>
            </a:extLst>
          </p:cNvPr>
          <p:cNvSpPr>
            <a:spLocks noGrp="1" noRot="1" noChangeAspect="1"/>
          </p:cNvSpPr>
          <p:nvPr>
            <p:ph type="sldImg"/>
          </p:nvPr>
        </p:nvSpPr>
        <p:spPr>
          <a:xfrm>
            <a:off x="1179513" y="749300"/>
            <a:ext cx="4498975" cy="2532063"/>
          </a:xfrm>
        </p:spPr>
      </p:sp>
      <p:sp>
        <p:nvSpPr>
          <p:cNvPr id="2" name="Notes Placeholder 1">
            <a:extLst>
              <a:ext uri="{FF2B5EF4-FFF2-40B4-BE49-F238E27FC236}">
                <a16:creationId xmlns:a16="http://schemas.microsoft.com/office/drawing/2014/main" id="{2D8D62E4-B6F4-A338-9447-972B9A7035C5}"/>
              </a:ext>
            </a:extLst>
          </p:cNvPr>
          <p:cNvSpPr>
            <a:spLocks noGrp="1"/>
          </p:cNvSpPr>
          <p:nvPr>
            <p:ph type="body" idx="1"/>
          </p:nvPr>
        </p:nvSpPr>
        <p:spPr/>
        <p:txBody>
          <a:bodyPr/>
          <a:lstStyle/>
          <a:p>
            <a:pPr marL="0" indent="0" algn="l">
              <a:buNone/>
            </a:pPr>
            <a:r>
              <a:rPr lang="en-US" dirty="0">
                <a:solidFill>
                  <a:sysClr val="windowText" lastClr="000000"/>
                </a:solidFill>
              </a:rPr>
              <a:t>Pharmaceutical companies will be under the microscope in 2025. </a:t>
            </a:r>
          </a:p>
          <a:p>
            <a:pPr marL="0" indent="0" algn="l">
              <a:buNone/>
            </a:pPr>
            <a:r>
              <a:rPr lang="en-US" dirty="0">
                <a:solidFill>
                  <a:sysClr val="windowText" lastClr="000000"/>
                </a:solidFill>
              </a:rPr>
              <a:t>Following last year’s U.S. election, uncertainty over the industry’s regulatory outlook sparked a slump in health care stocks, further pressuring a sector that had lagged throughout the year. But following the sell-off, many top companies trade at attractive valuations, creating opportunities for investors with a long-term approach. </a:t>
            </a:r>
          </a:p>
          <a:p>
            <a:pPr marL="0" indent="0" algn="l">
              <a:buNone/>
            </a:pPr>
            <a:r>
              <a:rPr lang="en-US" dirty="0">
                <a:solidFill>
                  <a:sysClr val="windowText" lastClr="000000"/>
                </a:solidFill>
              </a:rPr>
              <a:t>Within the pharmaceuticals industry, equity portfolio manager Cheryl Frank has identified several inexpensive companies that have been overlooked amid the market’s focus on GLP-1 weight loss drugs. “I am looking for opportunities to invest in dividend payers that have been left behind by the market,” says Frank. “These include forgotten pharma, or drugmakers that don’t offer weight loss treatments.” </a:t>
            </a:r>
          </a:p>
          <a:p>
            <a:pPr marL="0" indent="0" algn="l">
              <a:buNone/>
            </a:pPr>
            <a:r>
              <a:rPr lang="en-US" dirty="0">
                <a:solidFill>
                  <a:sysClr val="windowText" lastClr="000000"/>
                </a:solidFill>
              </a:rPr>
              <a:t>While certain drugs tend to capture the spotlight, advances are being made on many fronts. The largest pharmaceutical companies have more than 200 drugs in their pipelines, with several other global companies not far behind. As these companies tackle some of the world’s most debilitating ailments, patients have experienced improved outcomes and longer life expectancies. Over the next decade, we could see cures for conditions such as ALS, sickle cell and muscular dystrophy. Risks always remain when investing in biotech and pharma companies, but we could be at the start of a golden age of health care — for patients and for investors. </a:t>
            </a:r>
            <a:endParaRPr lang="en-US" dirty="0"/>
          </a:p>
        </p:txBody>
      </p:sp>
    </p:spTree>
    <p:extLst>
      <p:ext uri="{BB962C8B-B14F-4D97-AF65-F5344CB8AC3E}">
        <p14:creationId xmlns:p14="http://schemas.microsoft.com/office/powerpoint/2010/main" val="1104422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73A14-FB9F-8C9B-69CC-3492A8331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77F04-CB90-4ADC-E374-66E0364C4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727F8-9FA9-D757-AAB4-F01B2AD6EA40}"/>
              </a:ext>
            </a:extLst>
          </p:cNvPr>
          <p:cNvSpPr>
            <a:spLocks noGrp="1"/>
          </p:cNvSpPr>
          <p:nvPr>
            <p:ph type="body" idx="1"/>
          </p:nvPr>
        </p:nvSpPr>
        <p:spPr/>
        <p:txBody>
          <a:bodyPr/>
          <a:lstStyle/>
          <a:p>
            <a:r>
              <a:rPr lang="en-US" dirty="0"/>
              <a:t>Small-cap stocks offer a compelling combination of attractive relative valuations and higher projected earnings growth relative to large-cap stocks. The valuation of small caps globally is near the lowest levels in over 15 years relative to large caps. Global small caps include a varied set of companies with highly differentiated idiosyncratic opportunity sets, providing opportunities for analysts to potentially uncover compelling companies with strong fundamentals at attractive valuations. </a:t>
            </a:r>
          </a:p>
          <a:p>
            <a:r>
              <a:rPr lang="en-US" dirty="0"/>
              <a:t>While small caps have lagged their larger counterparts for much of the past decade, historically small caps have outpaced large companies. For this return gap to close, small cap fundamentals will need to come through, and the earnings outlook for small caps may be attractive over the next year with their earnings projected to improve relative to large caps. </a:t>
            </a:r>
          </a:p>
        </p:txBody>
      </p:sp>
    </p:spTree>
    <p:extLst>
      <p:ext uri="{BB962C8B-B14F-4D97-AF65-F5344CB8AC3E}">
        <p14:creationId xmlns:p14="http://schemas.microsoft.com/office/powerpoint/2010/main" val="358531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equities responded negatively to Trump’s reelection while their U.S. counterparts rallied. By the end of November, international equities trailed the U.S. by more than 6%. International stocks have only trailed by that much in three other months since the turn of the century: November 2016, when Trump was first elected, and August and September 2008, amid the Global Financial Crisis. </a:t>
            </a:r>
          </a:p>
          <a:p>
            <a:r>
              <a:rPr lang="en-US" dirty="0"/>
              <a:t>In both of those prior periods, the extreme levels at which international stocks trailed marked a turning point. Looking at the one-year returns after the trailing month, international stocks not only recovered, but they also went on to outpace the S&amp;P 500. This is true across a variety of international stock indexes.</a:t>
            </a:r>
          </a:p>
        </p:txBody>
      </p:sp>
    </p:spTree>
    <p:extLst>
      <p:ext uri="{BB962C8B-B14F-4D97-AF65-F5344CB8AC3E}">
        <p14:creationId xmlns:p14="http://schemas.microsoft.com/office/powerpoint/2010/main" val="3636034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Currently, we are in a lower P/E environment, which can offer attractive investing opportunities. Generally, when the price-to-earnings is lower, investors are able to find more value in the market. And as the chart shows, we are in a time where that metric, when looked at alongside return on equity for the same set of companies, exemplifies that lower prices and potentially higher earnings are within reach. </a:t>
            </a:r>
          </a:p>
          <a:p>
            <a:pPr algn="l"/>
            <a:br>
              <a:rPr lang="en-US" dirty="0"/>
            </a:br>
            <a:endParaRPr lang="en-US" dirty="0"/>
          </a:p>
        </p:txBody>
      </p:sp>
    </p:spTree>
    <p:extLst>
      <p:ext uri="{BB962C8B-B14F-4D97-AF65-F5344CB8AC3E}">
        <p14:creationId xmlns:p14="http://schemas.microsoft.com/office/powerpoint/2010/main" val="386322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E10048F8-5D33-BC8D-FF90-7507E71EB09D}"/>
              </a:ext>
            </a:extLst>
          </p:cNvPr>
          <p:cNvSpPr>
            <a:spLocks noGrp="1" noRot="1" noChangeAspect="1"/>
          </p:cNvSpPr>
          <p:nvPr>
            <p:ph type="sldImg"/>
          </p:nvPr>
        </p:nvSpPr>
        <p:spPr>
          <a:xfrm>
            <a:off x="1179513" y="749300"/>
            <a:ext cx="4498975" cy="2532063"/>
          </a:xfrm>
        </p:spPr>
      </p:sp>
      <p:sp>
        <p:nvSpPr>
          <p:cNvPr id="4" name="Notes Placeholder 3">
            <a:extLst>
              <a:ext uri="{FF2B5EF4-FFF2-40B4-BE49-F238E27FC236}">
                <a16:creationId xmlns:a16="http://schemas.microsoft.com/office/drawing/2014/main" id="{EFCA9F1F-B03D-9945-D893-F8C1D2C9AB0E}"/>
              </a:ext>
            </a:extLst>
          </p:cNvPr>
          <p:cNvSpPr>
            <a:spLocks noGrp="1"/>
          </p:cNvSpPr>
          <p:nvPr>
            <p:ph type="body" sz="quarter" idx="3"/>
          </p:nvPr>
        </p:nvSpPr>
        <p:spPr/>
        <p:txBody>
          <a:bodyPr/>
          <a:lstStyle/>
          <a:p>
            <a:pPr algn="l"/>
            <a:r>
              <a:rPr lang="en-US" dirty="0"/>
              <a:t>Let's now look at the headwind that the USD provided to non-U.S. stocks over the past decade. </a:t>
            </a:r>
          </a:p>
          <a:p>
            <a:pPr marL="0" indent="0">
              <a:buNone/>
            </a:pPr>
            <a:r>
              <a:rPr lang="en-US" dirty="0"/>
              <a:t>The strengthening dollar over the past 13 years has been a key factor in the excess return of U.S. equities over non-U.S. equities. While precise timing is hard to predict, currencies tend to move in long cycles. </a:t>
            </a:r>
          </a:p>
          <a:p>
            <a:pPr marL="0" indent="0">
              <a:buNone/>
            </a:pPr>
            <a:r>
              <a:rPr lang="en-US" dirty="0"/>
              <a:t>Behind the strong dollar cycle was a combination of higher U.S. rates (compared with Europe and Japan), which prompted fixed income flows into the U.S. (and the dollar), and optimism around tech/internet stocks, which prompted equity flows into the U.S. </a:t>
            </a:r>
          </a:p>
          <a:p>
            <a:pPr marL="0" indent="0">
              <a:buNone/>
            </a:pPr>
            <a:r>
              <a:rPr lang="en-US" dirty="0"/>
              <a:t>Should the next decade bring U.S. rate cuts and a broadening market, it could also mean a very different environment for the U.S. dollar.</a:t>
            </a:r>
          </a:p>
        </p:txBody>
      </p:sp>
    </p:spTree>
    <p:extLst>
      <p:ext uri="{BB962C8B-B14F-4D97-AF65-F5344CB8AC3E}">
        <p14:creationId xmlns:p14="http://schemas.microsoft.com/office/powerpoint/2010/main" val="2002823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584F1-3905-2EAB-4FB4-D4A8F4178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C636E-F904-7B76-919D-DC3FB5C54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CA747-0DA8-990D-69C4-46896197B9F4}"/>
              </a:ext>
            </a:extLst>
          </p:cNvPr>
          <p:cNvSpPr>
            <a:spLocks noGrp="1"/>
          </p:cNvSpPr>
          <p:nvPr>
            <p:ph type="body" idx="1"/>
          </p:nvPr>
        </p:nvSpPr>
        <p:spPr/>
        <p:txBody>
          <a:bodyPr/>
          <a:lstStyle/>
          <a:p>
            <a:r>
              <a:rPr lang="en-US" dirty="0"/>
              <a:t>The dominance of the Magnificent 7 in recent years can make it hard to remember a time when any other companies dominated. However, companies rarely sustain their market dominance from one decade to the next. Taking a look at market leaders throughout the decades, you'll see that not only do companies change — regions do, too. For example, in 1990, Japanese companies dominated global markets, but just 10 years later, only one Japanese company remained in the top 10. </a:t>
            </a:r>
          </a:p>
        </p:txBody>
      </p:sp>
    </p:spTree>
    <p:extLst>
      <p:ext uri="{BB962C8B-B14F-4D97-AF65-F5344CB8AC3E}">
        <p14:creationId xmlns:p14="http://schemas.microsoft.com/office/powerpoint/2010/main" val="398145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a:p>
            <a:endParaRPr lang="en-US" dirty="0"/>
          </a:p>
        </p:txBody>
      </p:sp>
    </p:spTree>
    <p:extLst>
      <p:ext uri="{BB962C8B-B14F-4D97-AF65-F5344CB8AC3E}">
        <p14:creationId xmlns:p14="http://schemas.microsoft.com/office/powerpoint/2010/main" val="428560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solidFill>
                  <a:srgbClr val="222222"/>
                </a:solidFill>
                <a:effectLst/>
              </a:rPr>
              <a:t>[Refer to slide.]</a:t>
            </a:r>
            <a:endParaRPr lang="en-US" dirty="0"/>
          </a:p>
        </p:txBody>
      </p:sp>
    </p:spTree>
    <p:extLst>
      <p:ext uri="{BB962C8B-B14F-4D97-AF65-F5344CB8AC3E}">
        <p14:creationId xmlns:p14="http://schemas.microsoft.com/office/powerpoint/2010/main" val="149094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p:txBody>
      </p:sp>
    </p:spTree>
    <p:extLst>
      <p:ext uri="{BB962C8B-B14F-4D97-AF65-F5344CB8AC3E}">
        <p14:creationId xmlns:p14="http://schemas.microsoft.com/office/powerpoint/2010/main" val="63489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F53AA-AE87-3448-EA5C-1FE081AF5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D42E8-3AE1-6FBD-0061-01E937A46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9D2FB-74B8-E03E-36D4-4463C9FC78D8}"/>
              </a:ext>
            </a:extLst>
          </p:cNvPr>
          <p:cNvSpPr>
            <a:spLocks noGrp="1"/>
          </p:cNvSpPr>
          <p:nvPr>
            <p:ph type="body" idx="1"/>
          </p:nvPr>
        </p:nvSpPr>
        <p:spPr/>
        <p:txBody>
          <a:bodyPr/>
          <a:lstStyle/>
          <a:p>
            <a:r>
              <a:rPr lang="en-US" dirty="0"/>
              <a:t>[Refer to slide.]</a:t>
            </a:r>
          </a:p>
        </p:txBody>
      </p:sp>
    </p:spTree>
    <p:extLst>
      <p:ext uri="{BB962C8B-B14F-4D97-AF65-F5344CB8AC3E}">
        <p14:creationId xmlns:p14="http://schemas.microsoft.com/office/powerpoint/2010/main" val="2652997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a:p>
            <a:endParaRPr lang="en-US" dirty="0"/>
          </a:p>
        </p:txBody>
      </p:sp>
    </p:spTree>
    <p:extLst>
      <p:ext uri="{BB962C8B-B14F-4D97-AF65-F5344CB8AC3E}">
        <p14:creationId xmlns:p14="http://schemas.microsoft.com/office/powerpoint/2010/main" val="1360241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4538"/>
            <a:ext cx="4495800" cy="2530475"/>
          </a:xfrm>
        </p:spPr>
      </p:sp>
      <p:sp>
        <p:nvSpPr>
          <p:cNvPr id="3" name="Notes Placeholder 2">
            <a:extLst>
              <a:ext uri="{FF2B5EF4-FFF2-40B4-BE49-F238E27FC236}">
                <a16:creationId xmlns:a16="http://schemas.microsoft.com/office/drawing/2014/main" id="{06BD866C-3A1D-94F0-CCA0-1457EECA66FD}"/>
              </a:ext>
            </a:extLst>
          </p:cNvPr>
          <p:cNvSpPr>
            <a:spLocks noGrp="1"/>
          </p:cNvSpPr>
          <p:nvPr>
            <p:ph type="body" idx="1"/>
          </p:nvPr>
        </p:nvSpPr>
        <p:spPr/>
        <p:txBody>
          <a:bodyPr/>
          <a:lstStyle/>
          <a:p>
            <a:pPr marL="0" indent="0" defTabSz="238910">
              <a:lnSpc>
                <a:spcPts val="1463"/>
              </a:lnSpc>
              <a:spcAft>
                <a:spcPts val="627"/>
              </a:spcAft>
              <a:buNone/>
              <a:defRPr/>
            </a:pPr>
            <a:r>
              <a:rPr lang="en-US" sz="1050" dirty="0">
                <a:solidFill>
                  <a:srgbClr val="000000"/>
                </a:solidFill>
              </a:rPr>
              <a:t>[Refer to slide.]</a:t>
            </a:r>
          </a:p>
          <a:p>
            <a:pPr marL="298637" indent="-298637" defTabSz="238910">
              <a:lnSpc>
                <a:spcPts val="1463"/>
              </a:lnSpc>
              <a:spcAft>
                <a:spcPts val="627"/>
              </a:spcAft>
              <a:defRPr/>
            </a:pPr>
            <a:endParaRPr lang="en-GB" sz="1200" dirty="0">
              <a:latin typeface="+mn-lt"/>
            </a:endParaRPr>
          </a:p>
          <a:p>
            <a:pPr marL="298637" indent="-298637" defTabSz="238910">
              <a:lnSpc>
                <a:spcPts val="1463"/>
              </a:lnSpc>
              <a:spcAft>
                <a:spcPts val="627"/>
              </a:spcAft>
              <a:defRPr/>
            </a:pPr>
            <a:endParaRPr lang="en-US" dirty="0"/>
          </a:p>
          <a:p>
            <a:pPr marL="298637" indent="-298637" defTabSz="238910">
              <a:lnSpc>
                <a:spcPts val="1463"/>
              </a:lnSpc>
              <a:spcAft>
                <a:spcPts val="627"/>
              </a:spcAft>
              <a:defRPr/>
            </a:pPr>
            <a:endParaRPr lang="en-US" sz="1200" dirty="0">
              <a:latin typeface="+mn-lt"/>
            </a:endParaRPr>
          </a:p>
          <a:p>
            <a:pPr marL="298637" indent="-298637" defTabSz="238910">
              <a:lnSpc>
                <a:spcPts val="1463"/>
              </a:lnSpc>
              <a:spcAft>
                <a:spcPts val="627"/>
              </a:spcAft>
              <a:defRPr/>
            </a:pPr>
            <a:endParaRPr lang="en-US" dirty="0"/>
          </a:p>
          <a:p>
            <a:pPr marL="0" indent="0">
              <a:buNone/>
            </a:pPr>
            <a:endParaRPr lang="en-US" dirty="0"/>
          </a:p>
        </p:txBody>
      </p:sp>
    </p:spTree>
    <p:extLst>
      <p:ext uri="{BB962C8B-B14F-4D97-AF65-F5344CB8AC3E}">
        <p14:creationId xmlns:p14="http://schemas.microsoft.com/office/powerpoint/2010/main" val="2190613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rgbClr val="000000"/>
                </a:solidFill>
                <a:effectLst/>
              </a:rPr>
              <a:t>To begin the discussion, </a:t>
            </a:r>
            <a:r>
              <a:rPr lang="en-US" dirty="0">
                <a:solidFill>
                  <a:srgbClr val="000000"/>
                </a:solidFill>
              </a:rPr>
              <a:t>we're going to talk about the </a:t>
            </a:r>
            <a:r>
              <a:rPr lang="en-US" dirty="0"/>
              <a:t>current market backdrop, how today's environment compares with years past, and outline the investment challenges and opportunities facing investors. </a:t>
            </a:r>
            <a:r>
              <a:rPr lang="en-US" kern="1200" dirty="0">
                <a:solidFill>
                  <a:srgbClr val="000000"/>
                </a:solidFill>
                <a:effectLst/>
              </a:rPr>
              <a:t>Then </a:t>
            </a:r>
            <a:r>
              <a:rPr lang="en-US" dirty="0">
                <a:solidFill>
                  <a:srgbClr val="000000"/>
                </a:solidFill>
              </a:rPr>
              <a:t>we’ll discuss </a:t>
            </a:r>
            <a:r>
              <a:rPr lang="en-US" kern="1200" dirty="0">
                <a:solidFill>
                  <a:srgbClr val="000000"/>
                </a:solidFill>
                <a:effectLst/>
              </a:rPr>
              <a:t>some of the winners and losers that may emerge in this new global system, including some trends worth watching. Finally, </a:t>
            </a:r>
            <a:r>
              <a:rPr lang="en-US" dirty="0">
                <a:solidFill>
                  <a:srgbClr val="000000"/>
                </a:solidFill>
              </a:rPr>
              <a:t>we’ll look </a:t>
            </a:r>
            <a:r>
              <a:rPr lang="en-US" kern="1200" dirty="0">
                <a:solidFill>
                  <a:srgbClr val="000000"/>
                </a:solidFill>
                <a:effectLst/>
              </a:rPr>
              <a:t>at the global landscape of equity investing and the important role equities can play.</a:t>
            </a:r>
          </a:p>
          <a:p>
            <a:pPr marL="0" indent="0">
              <a:buFont typeface="Arial" panose="020B0604020202020204" pitchFamily="34" charset="0"/>
              <a:buNone/>
            </a:pPr>
            <a:endParaRPr lang="en-US" b="1" dirty="0"/>
          </a:p>
          <a:p>
            <a:endParaRPr lang="en-US" dirty="0"/>
          </a:p>
        </p:txBody>
      </p:sp>
    </p:spTree>
    <p:extLst>
      <p:ext uri="{BB962C8B-B14F-4D97-AF65-F5344CB8AC3E}">
        <p14:creationId xmlns:p14="http://schemas.microsoft.com/office/powerpoint/2010/main" val="370064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6B7D8-AEF6-D224-49C9-244626401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54E3B-FBB5-6868-4CDE-6E45EB46C44C}"/>
              </a:ext>
            </a:extLst>
          </p:cNvPr>
          <p:cNvSpPr>
            <a:spLocks noGrp="1" noRot="1" noChangeAspect="1"/>
          </p:cNvSpPr>
          <p:nvPr>
            <p:ph type="sldImg"/>
          </p:nvPr>
        </p:nvSpPr>
        <p:spPr>
          <a:xfrm>
            <a:off x="1181100" y="744538"/>
            <a:ext cx="4495800" cy="2530475"/>
          </a:xfrm>
        </p:spPr>
      </p:sp>
      <p:sp>
        <p:nvSpPr>
          <p:cNvPr id="3" name="Notes Placeholder 2">
            <a:extLst>
              <a:ext uri="{FF2B5EF4-FFF2-40B4-BE49-F238E27FC236}">
                <a16:creationId xmlns:a16="http://schemas.microsoft.com/office/drawing/2014/main" id="{DDA1DB6A-8A74-45A7-FF5B-7B78CF3D2DBF}"/>
              </a:ext>
            </a:extLst>
          </p:cNvPr>
          <p:cNvSpPr>
            <a:spLocks noGrp="1"/>
          </p:cNvSpPr>
          <p:nvPr>
            <p:ph type="body" idx="1"/>
          </p:nvPr>
        </p:nvSpPr>
        <p:spPr>
          <a:xfrm>
            <a:off x="502920" y="3657600"/>
            <a:ext cx="5852160" cy="5048739"/>
          </a:xfrm>
        </p:spPr>
        <p:txBody>
          <a:bodyPr/>
          <a:lstStyle/>
          <a:p>
            <a:pPr algn="l"/>
            <a:r>
              <a:rPr lang="en-US" b="0" i="0" dirty="0">
                <a:solidFill>
                  <a:srgbClr val="222222"/>
                </a:solidFill>
                <a:effectLst/>
                <a:latin typeface="+mj-lt"/>
              </a:rPr>
              <a:t>Around the world we find reminders that innovation is global and select growth opportunities can be discovered in non-U.S. markets.</a:t>
            </a:r>
          </a:p>
          <a:p>
            <a:pPr algn="l"/>
            <a:r>
              <a:rPr lang="en-US" b="0" i="0" dirty="0">
                <a:solidFill>
                  <a:srgbClr val="222222"/>
                </a:solidFill>
                <a:effectLst/>
                <a:latin typeface="+mj-lt"/>
              </a:rPr>
              <a:t>This is also reflected at the index level where there's evidence that value can be found outside of the general S&amp;P 500 Index. </a:t>
            </a:r>
          </a:p>
        </p:txBody>
      </p:sp>
    </p:spTree>
    <p:extLst>
      <p:ext uri="{BB962C8B-B14F-4D97-AF65-F5344CB8AC3E}">
        <p14:creationId xmlns:p14="http://schemas.microsoft.com/office/powerpoint/2010/main" val="343057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Capital Strategy Research team is following recent events closely, analyzing various tariff-related scenarios, how they could ultimately play out, and in what way, if at all, they may change our big-picture outlook on the markets and the economy. But we are also cognizant of the fact that — as one of our colleagues noted — sometimes you have to “turn off the models.” The standard models for analyzing the global economy are based on 40 years of data that covers a period where the direction of travel was uniformly towards greater cross-border integration, not less. Inflation was low, not high. Add in the high level of uncertainty and you’re left with an environment where model results must be viewed with caution. </a:t>
            </a:r>
          </a:p>
          <a:p>
            <a:r>
              <a:rPr lang="en-US" dirty="0"/>
              <a:t>That’s why we’re using this four-box framework, along with extensive scenario planning, to consider a range of potential outcomes for the economy, markets and companies. Against this backdrop, we view the evolving tariff story in four ways: </a:t>
            </a:r>
          </a:p>
          <a:p>
            <a:pPr marL="228600" indent="-228600">
              <a:buAutoNum type="arabicPeriod"/>
            </a:pPr>
            <a:r>
              <a:rPr lang="en-US" dirty="0"/>
              <a:t>Decoupling: Part of the motivation for the latest tariffs is to reduce dependence on single-source supply chains, particularly in countries such as China, where the trade war has been focused for years. This type of tariff is aimed at bringing some manufacturing activity back to the United States. </a:t>
            </a:r>
          </a:p>
          <a:p>
            <a:pPr marL="228600" indent="-228600">
              <a:buAutoNum type="arabicPeriod"/>
            </a:pPr>
            <a:r>
              <a:rPr lang="en-US" dirty="0"/>
              <a:t>Rebalancing: So-called reciprocal tariffs are intended to restore balance with other trading partners, such as Europe, Japan, Mexico and Canada. The goal here is to lower the U.S. trade deficit and compel these countries to facilitate more balanced trade. </a:t>
            </a:r>
          </a:p>
          <a:p>
            <a:pPr marL="228600" indent="-228600">
              <a:buAutoNum type="arabicPeriod"/>
            </a:pPr>
            <a:r>
              <a:rPr lang="en-US" dirty="0"/>
              <a:t>Negotiating: The Trump administration has made it clear that some tariffs are specifically meant to pressure other countries to assist with U.S. policy goals, such as cracking down on illegal immigration and curbing the cross-border flow of illicit drugs. </a:t>
            </a:r>
          </a:p>
          <a:p>
            <a:pPr marL="228600" indent="-228600">
              <a:buAutoNum type="arabicPeriod"/>
            </a:pPr>
            <a:r>
              <a:rPr lang="en-US" dirty="0"/>
              <a:t>Funding: Tariffs are seen as a way to raise revenue for the U.S. government and potentially offset the impact of other policy goals, including tax cuts and regulatory reform. These four motivations will have an important role in how the story plays out. For instance, tariffs that are used for negotiating purposes are unlikely to persist over long periods of time. Conversely, tariffs that are part of a larger decoupling process could be here to stay.</a:t>
            </a:r>
          </a:p>
        </p:txBody>
      </p:sp>
    </p:spTree>
    <p:extLst>
      <p:ext uri="{BB962C8B-B14F-4D97-AF65-F5344CB8AC3E}">
        <p14:creationId xmlns:p14="http://schemas.microsoft.com/office/powerpoint/2010/main" val="187343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E10048F8-5D33-BC8D-FF90-7507E71EB09D}"/>
              </a:ext>
            </a:extLst>
          </p:cNvPr>
          <p:cNvSpPr>
            <a:spLocks noGrp="1" noRot="1" noChangeAspect="1"/>
          </p:cNvSpPr>
          <p:nvPr>
            <p:ph type="sldImg"/>
          </p:nvPr>
        </p:nvSpPr>
        <p:spPr>
          <a:xfrm>
            <a:off x="1179513" y="749300"/>
            <a:ext cx="4498975" cy="2532063"/>
          </a:xfrm>
        </p:spPr>
      </p:sp>
      <p:sp>
        <p:nvSpPr>
          <p:cNvPr id="2" name="Notes Placeholder 1">
            <a:extLst>
              <a:ext uri="{FF2B5EF4-FFF2-40B4-BE49-F238E27FC236}">
                <a16:creationId xmlns:a16="http://schemas.microsoft.com/office/drawing/2014/main" id="{C7DCB1D6-76DE-65AD-5287-E138ED867060}"/>
              </a:ext>
            </a:extLst>
          </p:cNvPr>
          <p:cNvSpPr>
            <a:spLocks noGrp="1"/>
          </p:cNvSpPr>
          <p:nvPr>
            <p:ph type="body" idx="1"/>
          </p:nvPr>
        </p:nvSpPr>
        <p:spPr>
          <a:xfrm>
            <a:off x="502920" y="3657600"/>
            <a:ext cx="5562600" cy="5257800"/>
          </a:xfrm>
        </p:spPr>
        <p:txBody>
          <a:bodyPr/>
          <a:lstStyle/>
          <a:p>
            <a:pPr>
              <a:buNone/>
            </a:pPr>
            <a:r>
              <a:rPr lang="en-US" dirty="0">
                <a:effectLst/>
              </a:rPr>
              <a:t>This flight to cash and cash alternatives (such as money market funds and short-term Treasuries) is understandable following 2022’s tandem decline of stocks and bonds in the face of rising interest rates, inflation and slowing economic growth. Many investors moved deposits from banks to money markets amid ongoing volatility and relatively high yields on cash instruments.</a:t>
            </a:r>
            <a:endParaRPr lang="en-US" dirty="0"/>
          </a:p>
          <a:p>
            <a:pPr>
              <a:buNone/>
            </a:pPr>
            <a:r>
              <a:rPr lang="en-US" dirty="0">
                <a:effectLst/>
              </a:rPr>
              <a:t>While past results are no guarantee of future returns, equity and fixed income sharply outpaced cash equivalents after the Fed finished hiking rates. The end of an interest rate hiking cycle has presented a strong opportunity for investors to redeploy cash. Because change happens quickly, investors attempting to time the market could be left with weaker returns.</a:t>
            </a:r>
          </a:p>
        </p:txBody>
      </p:sp>
    </p:spTree>
    <p:extLst>
      <p:ext uri="{BB962C8B-B14F-4D97-AF65-F5344CB8AC3E}">
        <p14:creationId xmlns:p14="http://schemas.microsoft.com/office/powerpoint/2010/main" val="425675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rgbClr val="222222"/>
                </a:solidFill>
                <a:effectLst/>
                <a:latin typeface="AvenirNext LT Com Regular" panose="020B0503020202020204" pitchFamily="34" charset="0"/>
              </a:rPr>
              <a:t>[Refer to slide.]</a:t>
            </a:r>
            <a:endParaRPr lang="en-US" dirty="0">
              <a:latin typeface="AvenirNext LT Com Regular" panose="020B0503020202020204" pitchFamily="34" charset="0"/>
            </a:endParaRPr>
          </a:p>
          <a:p>
            <a:pPr marL="0" indent="0">
              <a:buFont typeface="Arial" panose="020B0604020202020204" pitchFamily="34" charset="0"/>
              <a:buNone/>
            </a:pPr>
            <a:endParaRPr lang="en-US" b="1" dirty="0"/>
          </a:p>
          <a:p>
            <a:endParaRPr lang="en-US" dirty="0"/>
          </a:p>
        </p:txBody>
      </p:sp>
    </p:spTree>
    <p:extLst>
      <p:ext uri="{BB962C8B-B14F-4D97-AF65-F5344CB8AC3E}">
        <p14:creationId xmlns:p14="http://schemas.microsoft.com/office/powerpoint/2010/main" val="108475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E10048F8-5D33-BC8D-FF90-7507E71EB09D}"/>
              </a:ext>
            </a:extLst>
          </p:cNvPr>
          <p:cNvSpPr>
            <a:spLocks noGrp="1" noRot="1" noChangeAspect="1"/>
          </p:cNvSpPr>
          <p:nvPr>
            <p:ph type="sldImg"/>
          </p:nvPr>
        </p:nvSpPr>
        <p:spPr>
          <a:xfrm>
            <a:off x="1179513" y="749300"/>
            <a:ext cx="4498975" cy="2532063"/>
          </a:xfrm>
        </p:spPr>
      </p:sp>
      <p:sp>
        <p:nvSpPr>
          <p:cNvPr id="2" name="Notes Placeholder 1">
            <a:extLst>
              <a:ext uri="{FF2B5EF4-FFF2-40B4-BE49-F238E27FC236}">
                <a16:creationId xmlns:a16="http://schemas.microsoft.com/office/drawing/2014/main" id="{C7DCB1D6-76DE-65AD-5287-E138ED867060}"/>
              </a:ext>
            </a:extLst>
          </p:cNvPr>
          <p:cNvSpPr>
            <a:spLocks noGrp="1"/>
          </p:cNvSpPr>
          <p:nvPr>
            <p:ph type="body" idx="1"/>
          </p:nvPr>
        </p:nvSpPr>
        <p:spPr>
          <a:xfrm>
            <a:off x="502920" y="3657600"/>
            <a:ext cx="5562600" cy="5257800"/>
          </a:xfrm>
        </p:spPr>
        <p:txBody>
          <a:bodyPr/>
          <a:lstStyle/>
          <a:p>
            <a:pPr algn="l"/>
            <a:r>
              <a:rPr lang="en-US" dirty="0"/>
              <a:t>As we think about a broadening market, the first place worth exploring is dividends. It's a key area where recent years have been the exception, not the norm.</a:t>
            </a:r>
          </a:p>
          <a:p>
            <a:r>
              <a:rPr lang="en-US" dirty="0"/>
              <a:t>Dividends have played a significant role in investors’ returns over the years, contributing 36% of total return in the past 98 years vs. just 16% and 11% in the 2010s and 2020s, respectively. While the share of dividends as a percentage of total returns has fluctuated, historically dividends have provided some downside cushion during difficult periods and have been a consistent source of return in advancing market environments.</a:t>
            </a:r>
          </a:p>
          <a:p>
            <a:pPr marL="0" indent="0">
              <a:buNone/>
            </a:pPr>
            <a:r>
              <a:rPr lang="en-US" dirty="0"/>
              <a:t>Over the past decade, the contribution from dividends hasn't represented as large of a portion of total return as it has over the longer, nearly 100-year period. That may likely be about to change. </a:t>
            </a:r>
          </a:p>
          <a:p>
            <a:r>
              <a:rPr lang="en-US" dirty="0"/>
              <a:t>Using the price-to-earnings or “P/E” ratio can help measure how “cheap” or “expensive” the market is. It tells investors how much earnings the company makes per dollar of investment. </a:t>
            </a:r>
          </a:p>
        </p:txBody>
      </p:sp>
    </p:spTree>
    <p:extLst>
      <p:ext uri="{BB962C8B-B14F-4D97-AF65-F5344CB8AC3E}">
        <p14:creationId xmlns:p14="http://schemas.microsoft.com/office/powerpoint/2010/main" val="15433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E10048F8-5D33-BC8D-FF90-7507E71EB09D}"/>
              </a:ext>
            </a:extLst>
          </p:cNvPr>
          <p:cNvSpPr>
            <a:spLocks noGrp="1" noRot="1" noChangeAspect="1"/>
          </p:cNvSpPr>
          <p:nvPr>
            <p:ph type="sldImg"/>
          </p:nvPr>
        </p:nvSpPr>
        <p:spPr>
          <a:xfrm>
            <a:off x="1179513" y="749300"/>
            <a:ext cx="4498975" cy="2532063"/>
          </a:xfrm>
        </p:spPr>
      </p:sp>
      <p:sp>
        <p:nvSpPr>
          <p:cNvPr id="3" name="Notes Placeholder 2">
            <a:extLst>
              <a:ext uri="{FF2B5EF4-FFF2-40B4-BE49-F238E27FC236}">
                <a16:creationId xmlns:a16="http://schemas.microsoft.com/office/drawing/2014/main" id="{4F008D60-9AFD-65AA-B677-E03B9BAC94F6}"/>
              </a:ext>
            </a:extLst>
          </p:cNvPr>
          <p:cNvSpPr>
            <a:spLocks noGrp="1"/>
          </p:cNvSpPr>
          <p:nvPr>
            <p:ph type="body" idx="1"/>
          </p:nvPr>
        </p:nvSpPr>
        <p:spPr>
          <a:xfrm>
            <a:off x="502920" y="3657600"/>
            <a:ext cx="5907928" cy="5257800"/>
          </a:xfrm>
        </p:spPr>
        <p:txBody>
          <a:bodyPr/>
          <a:lstStyle/>
          <a:p>
            <a:r>
              <a:rPr lang="en-US" dirty="0"/>
              <a:t>A broad range of business sectors in the U.S. that have tended to pay higher dividends could see their prospects improve as legislation for increased capital spending has been approved recently.  Companies are exploring new opportunities and ways of doing business that may help the dividend landscape. Many companies benefiting from this increased spending may look to maintain or increase their dividends. This trend has provided investment opportunities for investors with income needs.</a:t>
            </a:r>
          </a:p>
          <a:p>
            <a:r>
              <a:rPr lang="en-US" dirty="0"/>
              <a:t>When we look at the dividend characteristics of an equal-weighted global universe of companies, we see that all dividend growers have produced higher returns and lower volatility than the average company in any other segment.</a:t>
            </a:r>
          </a:p>
        </p:txBody>
      </p:sp>
    </p:spTree>
    <p:extLst>
      <p:ext uri="{BB962C8B-B14F-4D97-AF65-F5344CB8AC3E}">
        <p14:creationId xmlns:p14="http://schemas.microsoft.com/office/powerpoint/2010/main" val="260093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Bod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baseline="0">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baseline="0">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71638"/>
            <a:ext cx="11048941" cy="4290249"/>
          </a:xfrm>
        </p:spPr>
        <p:txBody>
          <a:bodyPr/>
          <a:lstStyle>
            <a:lvl1pPr marL="290513" indent="-290513">
              <a:spcBef>
                <a:spcPts val="600"/>
              </a:spcBef>
              <a:buClr>
                <a:schemeClr val="accent1"/>
              </a:buClr>
              <a:buFont typeface="AvenirNext LT Com Medium" panose="020B0803020202020204" pitchFamily="34" charset="0"/>
              <a:buChar char="•"/>
              <a:tabLst/>
              <a:defRPr sz="2200" baseline="0">
                <a:latin typeface="AvenirNext LT Com Regular" panose="020B0503020202020204" pitchFamily="34" charset="0"/>
              </a:defRPr>
            </a:lvl1pPr>
            <a:lvl2pPr marL="800100" indent="-228600">
              <a:spcBef>
                <a:spcPts val="0"/>
              </a:spcBef>
              <a:buFont typeface="Arial" panose="020B0604020202020204" pitchFamily="34" charset="0"/>
              <a:buChar char="–"/>
              <a:defRPr baseline="0">
                <a:latin typeface="AvenirNext LT Com Regular" panose="020B0503020202020204" pitchFamily="34" charset="0"/>
              </a:defRPr>
            </a:lvl2pPr>
            <a:lvl3pPr marL="1028700" indent="-228600">
              <a:spcBef>
                <a:spcPts val="0"/>
              </a:spcBef>
              <a:buFont typeface="Arial" panose="020B0604020202020204" pitchFamily="34" charset="0"/>
              <a:buChar char="•"/>
              <a:defRPr baseline="0">
                <a:latin typeface="AvenirNext LT Com Regular" panose="020B0503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5" hasCustomPrompt="1"/>
          </p:nvPr>
        </p:nvSpPr>
        <p:spPr>
          <a:xfrm>
            <a:off x="576072" y="1179576"/>
            <a:ext cx="11048941" cy="571500"/>
          </a:xfrm>
          <a:ln w="12700">
            <a:miter lim="400000"/>
          </a:ln>
        </p:spPr>
        <p:txBody>
          <a:bodyPr lIns="0" tIns="0" rIns="0" bIns="0">
            <a:noAutofit/>
          </a:bodyPr>
          <a:lstStyle>
            <a:lvl1pPr>
              <a:defRPr lang="en-US" sz="2000" b="0" baseline="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 text</a:t>
            </a:r>
          </a:p>
        </p:txBody>
      </p:sp>
      <p:sp>
        <p:nvSpPr>
          <p:cNvPr id="5" name="Title 4">
            <a:extLst>
              <a:ext uri="{FF2B5EF4-FFF2-40B4-BE49-F238E27FC236}">
                <a16:creationId xmlns:a16="http://schemas.microsoft.com/office/drawing/2014/main" id="{36BFCBC4-5EB3-146F-24C8-304A5B72629F}"/>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36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Turquois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924BF5-13D9-43B2-F1B7-439F5CEB6D91}"/>
              </a:ext>
              <a:ext uri="{C183D7F6-B498-43B3-948B-1728B52AA6E4}">
                <adec:decorative xmlns:adec="http://schemas.microsoft.com/office/drawing/2017/decorative" val="1"/>
              </a:ext>
            </a:extLst>
          </p:cNvPr>
          <p:cNvSpPr/>
          <p:nvPr userDrawn="1"/>
        </p:nvSpPr>
        <p:spPr>
          <a:xfrm>
            <a:off x="0" y="628962"/>
            <a:ext cx="12192000" cy="6229038"/>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 name="Title 6">
            <a:extLst>
              <a:ext uri="{FF2B5EF4-FFF2-40B4-BE49-F238E27FC236}">
                <a16:creationId xmlns:a16="http://schemas.microsoft.com/office/drawing/2014/main" id="{307463C3-EE39-9204-F8FA-2FB9C7CD40CB}"/>
              </a:ext>
            </a:extLst>
          </p:cNvPr>
          <p:cNvSpPr>
            <a:spLocks noGrp="1"/>
          </p:cNvSpPr>
          <p:nvPr>
            <p:ph type="title"/>
          </p:nvPr>
        </p:nvSpPr>
        <p:spPr>
          <a:xfrm>
            <a:off x="508065" y="1008815"/>
            <a:ext cx="9975850" cy="2387615"/>
          </a:xfrm>
        </p:spPr>
        <p:txBody>
          <a:bodyPr/>
          <a:lstStyle/>
          <a:p>
            <a:pPr rtl="0" eaLnBrk="1" fontAlgn="auto" latinLnBrk="0" hangingPunct="1"/>
            <a:r>
              <a:rPr lang="en-US" sz="7200" b="1" i="0" spc="-72" baseline="0" dirty="0">
                <a:ln>
                  <a:noFill/>
                </a:ln>
                <a:solidFill>
                  <a:srgbClr val="FFFFFF"/>
                </a:solidFill>
                <a:effectLst/>
                <a:latin typeface="AvenirNext LT Com Regular" panose="020B0503020202020204" pitchFamily="34" charset="0"/>
                <a:ea typeface="Avenir Next LT Com Regular" panose="020B0503020202020204" pitchFamily="34" charset="0"/>
                <a:cs typeface="Avenir Next LT Com Regular" panose="020B0503020202020204" pitchFamily="34" charset="0"/>
              </a:rPr>
              <a:t>Equity markets </a:t>
            </a:r>
            <a:br>
              <a:rPr lang="en-US" sz="7200" b="1" i="0" spc="-72" baseline="0" dirty="0">
                <a:ln>
                  <a:noFill/>
                </a:ln>
                <a:solidFill>
                  <a:srgbClr val="FFFFFF"/>
                </a:solidFill>
                <a:effectLst/>
                <a:latin typeface="AvenirNext LT Com Regular" panose="020B0503020202020204" pitchFamily="34" charset="0"/>
                <a:ea typeface="Avenir Next LT Com Regular" panose="020B0503020202020204" pitchFamily="34" charset="0"/>
                <a:cs typeface="Avenir Next LT Com Regular" panose="020B0503020202020204" pitchFamily="34" charset="0"/>
              </a:rPr>
            </a:br>
            <a:r>
              <a:rPr lang="en-US" sz="7200" b="1" i="0" spc="-72" baseline="0" dirty="0">
                <a:ln>
                  <a:noFill/>
                </a:ln>
                <a:solidFill>
                  <a:srgbClr val="FFFFFF"/>
                </a:solidFill>
                <a:effectLst/>
                <a:latin typeface="AvenirNext LT Com Regular" panose="020B0503020202020204" pitchFamily="34" charset="0"/>
                <a:ea typeface="Avenir Next LT Com Regular" panose="020B0503020202020204" pitchFamily="34" charset="0"/>
                <a:cs typeface="Avenir Next LT Com Regular" panose="020B0503020202020204" pitchFamily="34" charset="0"/>
              </a:rPr>
              <a:t>insights</a:t>
            </a:r>
            <a:endParaRPr lang="en-US" dirty="0">
              <a:effectLst/>
            </a:endParaRPr>
          </a:p>
          <a:p>
            <a:endParaRPr lang="en-US" dirty="0"/>
          </a:p>
        </p:txBody>
      </p:sp>
      <p:sp>
        <p:nvSpPr>
          <p:cNvPr id="5" name="Slide Number Placeholder 3">
            <a:extLst>
              <a:ext uri="{FF2B5EF4-FFF2-40B4-BE49-F238E27FC236}">
                <a16:creationId xmlns:a16="http://schemas.microsoft.com/office/drawing/2014/main" id="{EEB05BF4-4B75-EB5F-B38B-145CE783C028}"/>
              </a:ext>
            </a:extLst>
          </p:cNvPr>
          <p:cNvSpPr>
            <a:spLocks noGrp="1"/>
          </p:cNvSpPr>
          <p:nvPr>
            <p:ph type="sldNum" sz="quarter" idx="2"/>
          </p:nvPr>
        </p:nvSpPr>
        <p:spPr>
          <a:xfrm>
            <a:off x="10908857" y="6464054"/>
            <a:ext cx="711647" cy="126509"/>
          </a:xfrm>
        </p:spPr>
        <p:txBody>
          <a:bodyPr/>
          <a:lstStyle>
            <a:lvl1pPr>
              <a:defRPr>
                <a:solidFill>
                  <a:schemeClr val="bg1"/>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36318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GAF Title Photo Aperture Animati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370082" y="465027"/>
            <a:ext cx="2243890" cy="861086"/>
          </a:xfrm>
          <a:prstGeom prst="rect">
            <a:avLst/>
          </a:prstGeom>
        </p:spPr>
      </p:pic>
    </p:spTree>
    <p:extLst>
      <p:ext uri="{BB962C8B-B14F-4D97-AF65-F5344CB8AC3E}">
        <p14:creationId xmlns:p14="http://schemas.microsoft.com/office/powerpoint/2010/main" val="151720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Divider Sapphire">
    <p:bg>
      <p:bgPr>
        <a:solidFill>
          <a:schemeClr val="accent1"/>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583221" y="1497330"/>
            <a:ext cx="9975850" cy="2387615"/>
          </a:xfrm>
          <a:prstGeom prst="rect">
            <a:avLst/>
          </a:prstGeom>
        </p:spPr>
        <p:txBody>
          <a:bodyPr anchor="t"/>
          <a:lstStyle>
            <a:lvl1pPr>
              <a:lnSpc>
                <a:spcPct val="90000"/>
              </a:lnSpc>
              <a:spcAft>
                <a:spcPts val="1200"/>
              </a:spcAft>
              <a:defRPr sz="6600" spc="-72">
                <a:solidFill>
                  <a:srgbClr val="FFFFFF"/>
                </a:solidFill>
                <a:latin typeface="+mj-lt"/>
              </a:defRPr>
            </a:lvl1pPr>
          </a:lstStyle>
          <a:p>
            <a:r>
              <a:rPr lang="en-US"/>
              <a:t>Click to edit Master title style</a:t>
            </a:r>
            <a:endParaRPr dirty="0"/>
          </a:p>
        </p:txBody>
      </p:sp>
      <p:sp>
        <p:nvSpPr>
          <p:cNvPr id="433" name="Slide Number"/>
          <p:cNvSpPr txBox="1">
            <a:spLocks noGrp="1"/>
          </p:cNvSpPr>
          <p:nvPr>
            <p:ph type="sldNum" sz="quarter" idx="2"/>
          </p:nvPr>
        </p:nvSpPr>
        <p:spPr>
          <a:xfrm>
            <a:off x="10908857" y="6464054"/>
            <a:ext cx="711647" cy="126509"/>
          </a:xfrm>
          <a:prstGeom prst="rect">
            <a:avLst/>
          </a:prstGeom>
        </p:spPr>
        <p:txBody>
          <a:bodyPr anchor="b" anchorCtr="0"/>
          <a:lstStyle>
            <a:lvl1pPr>
              <a:defRPr>
                <a:solidFill>
                  <a:schemeClr val="bg1"/>
                </a:solidFill>
                <a:latin typeface="+mn-lt"/>
              </a:defRPr>
            </a:lvl1pPr>
          </a:lstStyle>
          <a:p>
            <a:fld id="{86CB4B4D-7CA3-9044-876B-883B54F8677D}" type="slidenum">
              <a:rPr lang="en-US" smtClean="0"/>
              <a:pPr/>
              <a:t>‹#›</a:t>
            </a:fld>
            <a:endParaRPr lang="en-US" dirty="0"/>
          </a:p>
        </p:txBody>
      </p:sp>
      <p:sp>
        <p:nvSpPr>
          <p:cNvPr id="438" name="Subtitle"/>
          <p:cNvSpPr>
            <a:spLocks noGrp="1"/>
          </p:cNvSpPr>
          <p:nvPr>
            <p:ph type="body" sz="quarter" idx="14"/>
          </p:nvPr>
        </p:nvSpPr>
        <p:spPr>
          <a:xfrm>
            <a:off x="583221" y="4418887"/>
            <a:ext cx="9975850" cy="1327864"/>
          </a:xfrm>
          <a:prstGeom prst="rect">
            <a:avLst/>
          </a:prstGeom>
        </p:spPr>
        <p:txBody>
          <a:bodyPr>
            <a:noAutofit/>
          </a:bodyPr>
          <a:lstStyle>
            <a:lvl1pPr marL="0" indent="0">
              <a:lnSpc>
                <a:spcPct val="90000"/>
              </a:lnSpc>
              <a:spcBef>
                <a:spcPts val="0"/>
              </a:spcBef>
              <a:spcAft>
                <a:spcPts val="1200"/>
              </a:spcAft>
              <a:buNone/>
              <a:tabLst>
                <a:tab pos="476250" algn="l"/>
              </a:tabLst>
              <a:defRPr sz="3200" b="1" spc="-30">
                <a:solidFill>
                  <a:schemeClr val="accent1">
                    <a:lumMod val="20000"/>
                    <a:lumOff val="80000"/>
                  </a:schemeClr>
                </a:solidFill>
                <a:latin typeface="+mn-lt"/>
                <a:ea typeface="+mn-ea"/>
                <a:cs typeface="+mn-cs"/>
                <a:sym typeface="Avenir Next LT Com Demi"/>
              </a:defRPr>
            </a:lvl1pPr>
          </a:lstStyle>
          <a:p>
            <a:pPr lvl="0"/>
            <a:r>
              <a:rPr lang="en-US"/>
              <a:t>Click to edit Master text styles</a:t>
            </a:r>
          </a:p>
        </p:txBody>
      </p:sp>
      <p:sp>
        <p:nvSpPr>
          <p:cNvPr id="7" name="Footer Placeholder 2"/>
          <p:cNvSpPr>
            <a:spLocks noGrp="1"/>
          </p:cNvSpPr>
          <p:nvPr>
            <p:ph type="ftr" sz="quarter" idx="10"/>
          </p:nvPr>
        </p:nvSpPr>
        <p:spPr>
          <a:xfrm>
            <a:off x="583221" y="6163056"/>
            <a:ext cx="9397494" cy="320040"/>
          </a:xfrm>
        </p:spPr>
        <p:txBody>
          <a:bodyPr/>
          <a:lstStyle>
            <a:lvl1pPr>
              <a:defRPr>
                <a:solidFill>
                  <a:schemeClr val="bg1"/>
                </a:solidFill>
                <a:latin typeface="+mn-lt"/>
              </a:defRPr>
            </a:lvl1pPr>
          </a:lstStyle>
          <a:p>
            <a:pPr hangingPunct="1">
              <a:lnSpc>
                <a:spcPts val="900"/>
              </a:lnSpc>
            </a:pPr>
            <a:endParaRPr lang="en-US" dirty="0"/>
          </a:p>
        </p:txBody>
      </p:sp>
    </p:spTree>
    <p:extLst>
      <p:ext uri="{BB962C8B-B14F-4D97-AF65-F5344CB8AC3E}">
        <p14:creationId xmlns:p14="http://schemas.microsoft.com/office/powerpoint/2010/main" val="80019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baseline="0">
                <a:solidFill>
                  <a:schemeClr val="tx1"/>
                </a:solidFill>
                <a:latin typeface="AvenirNext LT Com Regular" panose="020B0503020202020204" pitchFamily="34" charset="0"/>
              </a:defRPr>
            </a:lvl1pPr>
          </a:lstStyle>
          <a:p>
            <a:endParaRPr lang="en-US" dirty="0"/>
          </a:p>
        </p:txBody>
      </p:sp>
      <p:sp>
        <p:nvSpPr>
          <p:cNvPr id="4" name="Slide Number Placeholder 3"/>
          <p:cNvSpPr>
            <a:spLocks noGrp="1"/>
          </p:cNvSpPr>
          <p:nvPr>
            <p:ph type="sldNum" sz="quarter" idx="11"/>
          </p:nvPr>
        </p:nvSpPr>
        <p:spPr/>
        <p:txBody>
          <a:bodyPr/>
          <a:lstStyle>
            <a:lvl1pPr>
              <a:defRPr baseline="0">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6" name="Text Placeholder 15"/>
          <p:cNvSpPr>
            <a:spLocks noGrp="1"/>
          </p:cNvSpPr>
          <p:nvPr>
            <p:ph type="body" sz="quarter" idx="15" hasCustomPrompt="1"/>
          </p:nvPr>
        </p:nvSpPr>
        <p:spPr>
          <a:xfrm>
            <a:off x="576072" y="1179576"/>
            <a:ext cx="11048941" cy="571500"/>
          </a:xfrm>
          <a:ln w="12700">
            <a:miter lim="400000"/>
          </a:ln>
        </p:spPr>
        <p:txBody>
          <a:bodyPr lIns="0" tIns="0" rIns="0" bIns="0">
            <a:noAutofit/>
          </a:bodyPr>
          <a:lstStyle>
            <a:lvl1pPr>
              <a:defRPr lang="en-US" sz="1800" b="0" baseline="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 text</a:t>
            </a:r>
          </a:p>
        </p:txBody>
      </p:sp>
      <p:sp>
        <p:nvSpPr>
          <p:cNvPr id="5" name="Title 4">
            <a:extLst>
              <a:ext uri="{FF2B5EF4-FFF2-40B4-BE49-F238E27FC236}">
                <a16:creationId xmlns:a16="http://schemas.microsoft.com/office/drawing/2014/main" id="{40744FE3-B7FC-18F3-FB35-E3D9831F18B6}"/>
              </a:ext>
            </a:extLst>
          </p:cNvPr>
          <p:cNvSpPr>
            <a:spLocks noGrp="1"/>
          </p:cNvSpPr>
          <p:nvPr>
            <p:ph type="title"/>
          </p:nvPr>
        </p:nvSpPr>
        <p:spPr/>
        <p:txBody>
          <a:bodyPr/>
          <a:lstStyle/>
          <a:p>
            <a:r>
              <a:rPr lang="en-US" dirty="0"/>
              <a:t>Click to edit Master title style</a:t>
            </a:r>
          </a:p>
        </p:txBody>
      </p:sp>
      <p:sp>
        <p:nvSpPr>
          <p:cNvPr id="2" name="TextBox 1">
            <a:extLst>
              <a:ext uri="{FF2B5EF4-FFF2-40B4-BE49-F238E27FC236}">
                <a16:creationId xmlns:a16="http://schemas.microsoft.com/office/drawing/2014/main" id="{7D7DF1A4-3833-61D8-585D-645007A44C14}"/>
              </a:ext>
            </a:extLst>
          </p:cNvPr>
          <p:cNvSpPr txBox="1"/>
          <p:nvPr userDrawn="1"/>
        </p:nvSpPr>
        <p:spPr>
          <a:xfrm>
            <a:off x="10510096" y="130629"/>
            <a:ext cx="1110343" cy="400110"/>
          </a:xfrm>
          <a:prstGeom prst="rect">
            <a:avLst/>
          </a:prstGeom>
          <a:ln w="12700">
            <a:solidFill>
              <a:schemeClr val="accent6"/>
            </a:solidFill>
            <a:miter lim="400000"/>
          </a:ln>
        </p:spPr>
        <p:txBody>
          <a:bodyPr wrap="square" lIns="0" tIns="91440" rIns="0" bIns="91440" rtlCol="0">
            <a:spAutoFit/>
          </a:bodyPr>
          <a:lstStyle/>
          <a:p>
            <a:r>
              <a:rPr lang="en-US" sz="1400" b="1" dirty="0">
                <a:solidFill>
                  <a:schemeClr val="accent6"/>
                </a:solidFill>
                <a:latin typeface="+mn-lt"/>
              </a:rPr>
              <a:t>FPO</a:t>
            </a:r>
          </a:p>
        </p:txBody>
      </p:sp>
      <p:sp>
        <p:nvSpPr>
          <p:cNvPr id="6" name="TextBox 5">
            <a:extLst>
              <a:ext uri="{FF2B5EF4-FFF2-40B4-BE49-F238E27FC236}">
                <a16:creationId xmlns:a16="http://schemas.microsoft.com/office/drawing/2014/main" id="{60523C1E-4CBE-E4AA-20D0-242E82138373}"/>
              </a:ext>
            </a:extLst>
          </p:cNvPr>
          <p:cNvSpPr txBox="1"/>
          <p:nvPr userDrawn="1"/>
        </p:nvSpPr>
        <p:spPr>
          <a:xfrm>
            <a:off x="2418048" y="6604000"/>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Tree>
    <p:extLst>
      <p:ext uri="{BB962C8B-B14F-4D97-AF65-F5344CB8AC3E}">
        <p14:creationId xmlns:p14="http://schemas.microsoft.com/office/powerpoint/2010/main" val="294032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baseline="0">
                <a:solidFill>
                  <a:schemeClr val="tx1"/>
                </a:solidFill>
                <a:latin typeface="AvenirNext LT Com Regular" panose="020B0503020202020204" pitchFamily="34" charset="0"/>
              </a:defRPr>
            </a:lvl1pPr>
          </a:lstStyle>
          <a:p>
            <a:endParaRPr lang="en-US" dirty="0"/>
          </a:p>
        </p:txBody>
      </p:sp>
      <p:sp>
        <p:nvSpPr>
          <p:cNvPr id="4" name="Slide Number Placeholder 3"/>
          <p:cNvSpPr>
            <a:spLocks noGrp="1"/>
          </p:cNvSpPr>
          <p:nvPr>
            <p:ph type="sldNum" sz="quarter" idx="11"/>
          </p:nvPr>
        </p:nvSpPr>
        <p:spPr/>
        <p:txBody>
          <a:bodyPr/>
          <a:lstStyle>
            <a:lvl1pPr>
              <a:defRPr baseline="0">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6" name="Text Placeholder 15"/>
          <p:cNvSpPr>
            <a:spLocks noGrp="1"/>
          </p:cNvSpPr>
          <p:nvPr>
            <p:ph type="body" sz="quarter" idx="15" hasCustomPrompt="1"/>
          </p:nvPr>
        </p:nvSpPr>
        <p:spPr>
          <a:xfrm>
            <a:off x="576072" y="1179576"/>
            <a:ext cx="11048941" cy="571500"/>
          </a:xfrm>
          <a:ln w="12700">
            <a:miter lim="400000"/>
          </a:ln>
        </p:spPr>
        <p:txBody>
          <a:bodyPr lIns="0" tIns="0" rIns="0" bIns="0">
            <a:noAutofit/>
          </a:bodyPr>
          <a:lstStyle>
            <a:lvl1pPr>
              <a:defRPr lang="en-US" sz="1800" b="0" baseline="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 text</a:t>
            </a:r>
          </a:p>
        </p:txBody>
      </p:sp>
      <p:sp>
        <p:nvSpPr>
          <p:cNvPr id="5" name="Title 4">
            <a:extLst>
              <a:ext uri="{FF2B5EF4-FFF2-40B4-BE49-F238E27FC236}">
                <a16:creationId xmlns:a16="http://schemas.microsoft.com/office/drawing/2014/main" id="{40744FE3-B7FC-18F3-FB35-E3D9831F18B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46634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baseline="0">
                <a:solidFill>
                  <a:schemeClr val="tx1"/>
                </a:solidFill>
                <a:latin typeface="AvenirNext LT Com Regular" panose="020B0503020202020204" pitchFamily="34" charset="0"/>
              </a:defRPr>
            </a:lvl1pPr>
          </a:lstStyle>
          <a:p>
            <a:endParaRPr lang="en-US" dirty="0"/>
          </a:p>
        </p:txBody>
      </p:sp>
      <p:sp>
        <p:nvSpPr>
          <p:cNvPr id="4" name="Slide Number Placeholder 3"/>
          <p:cNvSpPr>
            <a:spLocks noGrp="1"/>
          </p:cNvSpPr>
          <p:nvPr>
            <p:ph type="sldNum" sz="quarter" idx="11"/>
          </p:nvPr>
        </p:nvSpPr>
        <p:spPr/>
        <p:txBody>
          <a:bodyPr/>
          <a:lstStyle>
            <a:lvl1pPr>
              <a:defRPr baseline="0">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5" name="Title 4">
            <a:extLst>
              <a:ext uri="{FF2B5EF4-FFF2-40B4-BE49-F238E27FC236}">
                <a16:creationId xmlns:a16="http://schemas.microsoft.com/office/drawing/2014/main" id="{40744FE3-B7FC-18F3-FB35-E3D9831F18B6}"/>
              </a:ext>
            </a:extLst>
          </p:cNvPr>
          <p:cNvSpPr>
            <a:spLocks noGrp="1"/>
          </p:cNvSpPr>
          <p:nvPr>
            <p:ph type="title"/>
          </p:nvPr>
        </p:nvSpPr>
        <p:spPr>
          <a:xfrm>
            <a:off x="566928" y="440795"/>
            <a:ext cx="11045952" cy="393192"/>
          </a:xfrm>
        </p:spPr>
        <p:txBody>
          <a:bodyPr/>
          <a:lstStyle/>
          <a:p>
            <a:r>
              <a:rPr lang="en-US" dirty="0"/>
              <a:t>Click to edit Master title style</a:t>
            </a:r>
          </a:p>
        </p:txBody>
      </p:sp>
    </p:spTree>
    <p:extLst>
      <p:ext uri="{BB962C8B-B14F-4D97-AF65-F5344CB8AC3E}">
        <p14:creationId xmlns:p14="http://schemas.microsoft.com/office/powerpoint/2010/main" val="2461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Body Objec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9002" cy="323634"/>
          </a:xfrm>
        </p:spPr>
        <p:txBody>
          <a:bodyPr lIns="0" tIns="0" rIns="0" bIns="0" anchor="b">
            <a:noAutofit/>
          </a:bodyPr>
          <a:lstStyle>
            <a:lvl1pPr>
              <a:lnSpc>
                <a:spcPct val="90000"/>
              </a:lnSpc>
              <a:defRPr lang="en-US">
                <a:latin typeface="AvenirNext LT Com Regular" panose="020B0503020202020204" pitchFamily="34" charset="0"/>
              </a:defRPr>
            </a:lvl1pPr>
          </a:lstStyle>
          <a:p>
            <a:pPr hangingPunct="1"/>
            <a:endParaRPr lang="en-US"/>
          </a:p>
        </p:txBody>
      </p:sp>
      <p:sp>
        <p:nvSpPr>
          <p:cNvPr id="4" name="Slide Number Placeholder 3"/>
          <p:cNvSpPr>
            <a:spLocks noGrp="1"/>
          </p:cNvSpPr>
          <p:nvPr>
            <p:ph type="sldNum" sz="quarter" idx="11"/>
          </p:nvPr>
        </p:nvSpPr>
        <p:spPr/>
        <p:txBody>
          <a:bodyPr/>
          <a:lstStyle>
            <a:lvl1pPr>
              <a:defRPr>
                <a:solidFill>
                  <a:schemeClr val="bg1"/>
                </a:solidFill>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1498" y="1671638"/>
            <a:ext cx="3467102" cy="3992753"/>
          </a:xfrm>
        </p:spPr>
        <p:txBody>
          <a:bodyPr/>
          <a:lstStyle>
            <a:lvl1pPr>
              <a:spcBef>
                <a:spcPts val="600"/>
              </a:spcBef>
              <a:defRPr sz="2200">
                <a:latin typeface="AvenirNext LT Com Regular" panose="020B0503020202020204" pitchFamily="34" charset="0"/>
              </a:defRPr>
            </a:lvl1pPr>
            <a:lvl2pPr>
              <a:spcBef>
                <a:spcPts val="0"/>
              </a:spcBef>
              <a:defRPr>
                <a:latin typeface="AvenirNext LT Com Regular" panose="020B0503020202020204" pitchFamily="34" charset="0"/>
              </a:defRPr>
            </a:lvl2pPr>
            <a:lvl3pPr>
              <a:spcBef>
                <a:spcPts val="0"/>
              </a:spcBef>
              <a:defRPr>
                <a:latin typeface="AvenirNext LT Com Regular" panose="020B0503020202020204" pitchFamily="34" charset="0"/>
              </a:defRPr>
            </a:lvl3pPr>
          </a:lstStyle>
          <a:p>
            <a:pPr lvl="0"/>
            <a:r>
              <a:rPr lang="en-US"/>
              <a:t>Click to edit Master text styles</a:t>
            </a:r>
          </a:p>
          <a:p>
            <a:pPr lvl="1"/>
            <a:r>
              <a:rPr lang="en-US"/>
              <a:t>Second level</a:t>
            </a:r>
          </a:p>
          <a:p>
            <a:pPr lvl="2"/>
            <a:r>
              <a:rPr lang="en-US"/>
              <a:t>Third level</a:t>
            </a:r>
          </a:p>
        </p:txBody>
      </p:sp>
      <p:sp>
        <p:nvSpPr>
          <p:cNvPr id="16" name="Text Placeholder 15"/>
          <p:cNvSpPr>
            <a:spLocks noGrp="1"/>
          </p:cNvSpPr>
          <p:nvPr>
            <p:ph type="body" sz="quarter" idx="15" hasCustomPrompt="1"/>
          </p:nvPr>
        </p:nvSpPr>
        <p:spPr>
          <a:xfrm>
            <a:off x="575134" y="1179576"/>
            <a:ext cx="11053617" cy="552049"/>
          </a:xfrm>
          <a:ln w="12700">
            <a:miter lim="400000"/>
          </a:ln>
        </p:spPr>
        <p:txBody>
          <a:bodyPr lIns="0" tIns="0" rIns="0" bIns="0">
            <a:noAutofit/>
          </a:bodyPr>
          <a:lstStyle>
            <a:lvl1pPr>
              <a:defRPr lang="en-US" sz="2000" b="0" dirty="0">
                <a:solidFill>
                  <a:schemeClr val="tx1">
                    <a:lumMod val="65000"/>
                    <a:lumOff val="35000"/>
                  </a:schemeClr>
                </a:solidFill>
                <a:latin typeface="+mj-lt"/>
                <a:ea typeface="+mn-ea"/>
                <a:cs typeface="+mn-cs"/>
              </a:defRPr>
            </a:lvl1pPr>
          </a:lstStyle>
          <a:p>
            <a:pPr lvl="0">
              <a:spcAft>
                <a:spcPts val="0"/>
              </a:spcAft>
              <a:buFontTx/>
              <a:tabLst>
                <a:tab pos="476250" algn="l"/>
              </a:tabLst>
            </a:pPr>
            <a:r>
              <a:rPr lang="en-US" dirty="0"/>
              <a:t>Subtitle text</a:t>
            </a:r>
          </a:p>
        </p:txBody>
      </p:sp>
      <p:sp>
        <p:nvSpPr>
          <p:cNvPr id="8" name="Content Placeholder 7"/>
          <p:cNvSpPr>
            <a:spLocks noGrp="1"/>
          </p:cNvSpPr>
          <p:nvPr>
            <p:ph sz="quarter" idx="16" hasCustomPrompt="1"/>
          </p:nvPr>
        </p:nvSpPr>
        <p:spPr>
          <a:xfrm>
            <a:off x="4343401" y="1671638"/>
            <a:ext cx="7276304" cy="3992753"/>
          </a:xfrm>
        </p:spPr>
        <p:txBody>
          <a:bodyPr/>
          <a:lstStyle>
            <a:lvl1pPr marL="0" indent="0">
              <a:buNone/>
              <a:defRPr>
                <a:latin typeface="AvenirNext LT Com Regular" panose="020B0503020202020204" pitchFamily="34" charset="0"/>
              </a:defRPr>
            </a:lvl1pPr>
          </a:lstStyle>
          <a:p>
            <a:pPr lvl="0"/>
            <a:r>
              <a:rPr lang="en-US" dirty="0"/>
              <a:t>Object</a:t>
            </a:r>
          </a:p>
        </p:txBody>
      </p:sp>
      <p:sp>
        <p:nvSpPr>
          <p:cNvPr id="5" name="Title 4">
            <a:extLst>
              <a:ext uri="{FF2B5EF4-FFF2-40B4-BE49-F238E27FC236}">
                <a16:creationId xmlns:a16="http://schemas.microsoft.com/office/drawing/2014/main" id="{E2C1470A-80D7-EE10-13BD-D4516593BA3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46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Body Lin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a:solidFill>
                  <a:schemeClr val="tx1"/>
                </a:solidFill>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71639"/>
            <a:ext cx="3467101" cy="4290250"/>
          </a:xfrm>
        </p:spPr>
        <p:txBody>
          <a:bodyPr/>
          <a:lstStyle>
            <a:lvl1pPr>
              <a:spcBef>
                <a:spcPts val="600"/>
              </a:spcBef>
              <a:defRPr sz="2200">
                <a:latin typeface="AvenirNext LT Com Regular" panose="020B0503020202020204" pitchFamily="34" charset="0"/>
              </a:defRPr>
            </a:lvl1pPr>
            <a:lvl2pPr>
              <a:spcBef>
                <a:spcPts val="0"/>
              </a:spcBef>
              <a:defRPr sz="1800">
                <a:latin typeface="AvenirNext LT Com Regular" panose="020B0503020202020204" pitchFamily="34" charset="0"/>
              </a:defRPr>
            </a:lvl2pPr>
            <a:lvl3pPr>
              <a:spcBef>
                <a:spcPts val="0"/>
              </a:spcBef>
              <a:defRPr sz="1600">
                <a:latin typeface="AvenirNext LT Com Regular" panose="020B0503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5" hasCustomPrompt="1"/>
          </p:nvPr>
        </p:nvSpPr>
        <p:spPr>
          <a:xfrm>
            <a:off x="576072" y="1179576"/>
            <a:ext cx="11049675" cy="667512"/>
          </a:xfrm>
          <a:ln w="12700">
            <a:miter lim="400000"/>
          </a:ln>
        </p:spPr>
        <p:txBody>
          <a:bodyPr lIns="0" tIns="0" rIns="0" bIns="0">
            <a:noAutofit/>
          </a:bodyPr>
          <a:lstStyle>
            <a:lvl1pPr>
              <a:defRPr lang="en-US" sz="2000" b="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a:t>
            </a:r>
          </a:p>
        </p:txBody>
      </p:sp>
      <p:sp>
        <p:nvSpPr>
          <p:cNvPr id="6" name="Chart Placeholder 5"/>
          <p:cNvSpPr>
            <a:spLocks noGrp="1"/>
          </p:cNvSpPr>
          <p:nvPr>
            <p:ph type="chart" sz="quarter" idx="16" hasCustomPrompt="1"/>
          </p:nvPr>
        </p:nvSpPr>
        <p:spPr>
          <a:xfrm>
            <a:off x="4343400" y="1671639"/>
            <a:ext cx="7277772" cy="3997641"/>
          </a:xfrm>
        </p:spPr>
        <p:txBody>
          <a:bodyPr/>
          <a:lstStyle>
            <a:lvl1pPr marL="0" indent="0">
              <a:buNone/>
              <a:defRPr baseline="0">
                <a:latin typeface="AvenirNext LT Com Regular" panose="020B0503020202020204" pitchFamily="34" charset="0"/>
              </a:defRPr>
            </a:lvl1pPr>
          </a:lstStyle>
          <a:p>
            <a:r>
              <a:rPr lang="en-US" dirty="0"/>
              <a:t>line chart</a:t>
            </a:r>
          </a:p>
        </p:txBody>
      </p:sp>
      <p:sp>
        <p:nvSpPr>
          <p:cNvPr id="5" name="Title 4">
            <a:extLst>
              <a:ext uri="{FF2B5EF4-FFF2-40B4-BE49-F238E27FC236}">
                <a16:creationId xmlns:a16="http://schemas.microsoft.com/office/drawing/2014/main" id="{B757044D-41E4-877E-2499-DFF1A7C7649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8428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ghnut Char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928" y="694944"/>
            <a:ext cx="11048266" cy="409343"/>
          </a:xfrm>
        </p:spPr>
        <p:txBody>
          <a:bodyPr>
            <a:spAutoFit/>
          </a:bodyPr>
          <a:lstStyle>
            <a:lvl1pPr>
              <a:defRPr>
                <a:solidFill>
                  <a:schemeClr val="tx2"/>
                </a:solidFill>
                <a:latin typeface="+mj-lt"/>
              </a:defRPr>
            </a:lvl1pPr>
          </a:lstStyle>
          <a:p>
            <a:r>
              <a:rPr lang="en-US" dirty="0"/>
              <a:t>Title</a:t>
            </a:r>
          </a:p>
        </p:txBody>
      </p:sp>
      <p:sp>
        <p:nvSpPr>
          <p:cNvPr id="3" name="Footer Placeholder 2"/>
          <p:cNvSpPr>
            <a:spLocks noGrp="1"/>
          </p:cNvSpPr>
          <p:nvPr>
            <p:ph type="ftr" sz="quarter" idx="10"/>
          </p:nvPr>
        </p:nvSpPr>
        <p:spPr>
          <a:xfrm>
            <a:off x="576072" y="6166067"/>
            <a:ext cx="11048268" cy="323634"/>
          </a:xfrm>
        </p:spPr>
        <p:txBody>
          <a:bodyPr/>
          <a:lstStyle>
            <a:lvl1pPr>
              <a:lnSpc>
                <a:spcPct val="90000"/>
              </a:lnSpc>
              <a:defRPr>
                <a:solidFill>
                  <a:schemeClr val="tx1"/>
                </a:solidFill>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98953"/>
            <a:ext cx="11049002" cy="360125"/>
          </a:xfrm>
        </p:spPr>
        <p:txBody>
          <a:bodyPr/>
          <a:lstStyle>
            <a:lvl1pPr>
              <a:defRPr sz="1800" b="1">
                <a:latin typeface="AvenirNext LT Com Regular" panose="020B0503020202020204" pitchFamily="34" charset="0"/>
              </a:defRPr>
            </a:lvl1pPr>
            <a:lvl2pPr>
              <a:defRPr>
                <a:latin typeface="AvenirNext LT Com Regular" panose="020B0503020202020204" pitchFamily="34" charset="0"/>
              </a:defRPr>
            </a:lvl2pPr>
            <a:lvl3pPr>
              <a:defRPr>
                <a:latin typeface="AvenirNext LT Com Regular" panose="020B0503020202020204" pitchFamily="34" charset="0"/>
              </a:defRPr>
            </a:lvl3pPr>
          </a:lstStyle>
          <a:p>
            <a:pPr lvl="0"/>
            <a:r>
              <a:rPr lang="en-US"/>
              <a:t>Click to edit Master text styles</a:t>
            </a:r>
          </a:p>
        </p:txBody>
      </p:sp>
      <p:sp>
        <p:nvSpPr>
          <p:cNvPr id="16" name="Text Placeholder 15"/>
          <p:cNvSpPr>
            <a:spLocks noGrp="1"/>
          </p:cNvSpPr>
          <p:nvPr>
            <p:ph type="body" sz="quarter" idx="15" hasCustomPrompt="1"/>
          </p:nvPr>
        </p:nvSpPr>
        <p:spPr>
          <a:xfrm>
            <a:off x="571500" y="1179576"/>
            <a:ext cx="11049000" cy="652056"/>
          </a:xfrm>
          <a:ln w="12700">
            <a:miter lim="400000"/>
          </a:ln>
        </p:spPr>
        <p:txBody>
          <a:bodyPr lIns="0" tIns="0" rIns="0" bIns="0">
            <a:noAutofit/>
          </a:bodyPr>
          <a:lstStyle>
            <a:lvl1pPr>
              <a:defRPr lang="en-US" sz="2000" b="0" dirty="0">
                <a:solidFill>
                  <a:schemeClr val="tx1">
                    <a:lumMod val="65000"/>
                    <a:lumOff val="35000"/>
                  </a:schemeClr>
                </a:solidFill>
                <a:latin typeface="+mj-lt"/>
                <a:ea typeface="+mn-ea"/>
                <a:cs typeface="+mn-cs"/>
              </a:defRPr>
            </a:lvl1pPr>
          </a:lstStyle>
          <a:p>
            <a:pPr lvl="0">
              <a:spcAft>
                <a:spcPts val="0"/>
              </a:spcAft>
              <a:buFontTx/>
              <a:tabLst>
                <a:tab pos="476250" algn="l"/>
              </a:tabLst>
            </a:pPr>
            <a:r>
              <a:rPr lang="en-US" dirty="0"/>
              <a:t>Subtitle</a:t>
            </a:r>
          </a:p>
        </p:txBody>
      </p:sp>
      <p:sp>
        <p:nvSpPr>
          <p:cNvPr id="21" name="Chart Placeholder 20"/>
          <p:cNvSpPr>
            <a:spLocks noGrp="1"/>
          </p:cNvSpPr>
          <p:nvPr>
            <p:ph type="chart" sz="quarter" idx="16" hasCustomPrompt="1"/>
          </p:nvPr>
        </p:nvSpPr>
        <p:spPr>
          <a:xfrm>
            <a:off x="2064197" y="2330476"/>
            <a:ext cx="3315944" cy="3315944"/>
          </a:xfrm>
        </p:spPr>
        <p:txBody>
          <a:bodyPr/>
          <a:lstStyle>
            <a:lvl1pPr marL="0" indent="0">
              <a:buNone/>
              <a:defRPr>
                <a:latin typeface="AvenirNext LT Com Regular" panose="020B0503020202020204" pitchFamily="34" charset="0"/>
              </a:defRPr>
            </a:lvl1pPr>
          </a:lstStyle>
          <a:p>
            <a:r>
              <a:rPr lang="en-US" dirty="0"/>
              <a:t>Doughnut chart</a:t>
            </a:r>
          </a:p>
        </p:txBody>
      </p:sp>
      <p:sp>
        <p:nvSpPr>
          <p:cNvPr id="8" name="Chart Placeholder 20"/>
          <p:cNvSpPr>
            <a:spLocks noGrp="1"/>
          </p:cNvSpPr>
          <p:nvPr>
            <p:ph type="chart" sz="quarter" idx="17" hasCustomPrompt="1"/>
          </p:nvPr>
        </p:nvSpPr>
        <p:spPr>
          <a:xfrm>
            <a:off x="6727637" y="2330476"/>
            <a:ext cx="3315944" cy="3315944"/>
          </a:xfrm>
        </p:spPr>
        <p:txBody>
          <a:bodyPr/>
          <a:lstStyle>
            <a:lvl1pPr marL="0" indent="0">
              <a:buNone/>
              <a:defRPr>
                <a:latin typeface="AvenirNext LT Com Regular" panose="020B0503020202020204" pitchFamily="34" charset="0"/>
              </a:defRPr>
            </a:lvl1pPr>
          </a:lstStyle>
          <a:p>
            <a:r>
              <a:rPr lang="en-US" dirty="0"/>
              <a:t>Doughnut chart</a:t>
            </a:r>
          </a:p>
        </p:txBody>
      </p:sp>
    </p:spTree>
    <p:extLst>
      <p:ext uri="{BB962C8B-B14F-4D97-AF65-F5344CB8AC3E}">
        <p14:creationId xmlns:p14="http://schemas.microsoft.com/office/powerpoint/2010/main" val="319619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66332"/>
            <a:ext cx="11049674" cy="382731"/>
          </a:xfrm>
          <a:ln w="12700">
            <a:miter lim="400000"/>
          </a:ln>
        </p:spPr>
        <p:txBody>
          <a:bodyPr lIns="0" tIns="0" rIns="0" bIns="0">
            <a:noAutofit/>
          </a:bodyPr>
          <a:lstStyle>
            <a:lvl1pPr>
              <a:defRPr lang="en-US" sz="1800" b="1" smtClean="0">
                <a:solidFill>
                  <a:schemeClr val="tx1"/>
                </a:solidFill>
              </a:defRPr>
            </a:lvl1pPr>
            <a:lvl2pPr>
              <a:defRPr lang="en-US" smtClean="0"/>
            </a:lvl2pPr>
            <a:lvl3pPr>
              <a:defRPr lang="en-US" smtClean="0"/>
            </a:lvl3pPr>
          </a:lstStyle>
          <a:p>
            <a:pPr lvl="0"/>
            <a:r>
              <a:rPr lang="en-US"/>
              <a:t>Click to edit Master text styles</a:t>
            </a:r>
          </a:p>
        </p:txBody>
      </p:sp>
      <p:sp>
        <p:nvSpPr>
          <p:cNvPr id="16" name="Text Placeholder 15"/>
          <p:cNvSpPr>
            <a:spLocks noGrp="1"/>
          </p:cNvSpPr>
          <p:nvPr>
            <p:ph type="body" sz="quarter" idx="15" hasCustomPrompt="1"/>
          </p:nvPr>
        </p:nvSpPr>
        <p:spPr>
          <a:xfrm>
            <a:off x="576072" y="1179576"/>
            <a:ext cx="11049675" cy="667512"/>
          </a:xfrm>
          <a:ln w="12700">
            <a:miter lim="400000"/>
          </a:ln>
        </p:spPr>
        <p:txBody>
          <a:bodyPr lIns="0" tIns="0" rIns="0" bIns="0">
            <a:noAutofit/>
          </a:bodyPr>
          <a:lstStyle>
            <a:lvl1pPr>
              <a:defRPr lang="en-US" sz="2000" b="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a:t>
            </a:r>
          </a:p>
        </p:txBody>
      </p:sp>
      <p:sp>
        <p:nvSpPr>
          <p:cNvPr id="6" name="Chart Placeholder 5"/>
          <p:cNvSpPr>
            <a:spLocks noGrp="1"/>
          </p:cNvSpPr>
          <p:nvPr>
            <p:ph type="chart" sz="quarter" idx="16" hasCustomPrompt="1"/>
          </p:nvPr>
        </p:nvSpPr>
        <p:spPr>
          <a:xfrm>
            <a:off x="1074420" y="2177288"/>
            <a:ext cx="10058400" cy="3657600"/>
          </a:xfrm>
        </p:spPr>
        <p:txBody>
          <a:bodyPr/>
          <a:lstStyle>
            <a:lvl1pPr marL="0" indent="0">
              <a:buNone/>
              <a:defRPr baseline="0">
                <a:latin typeface="AvenirNext LT Com Regular" panose="020B0503020202020204" pitchFamily="34" charset="0"/>
              </a:defRPr>
            </a:lvl1pPr>
          </a:lstStyle>
          <a:p>
            <a:r>
              <a:rPr lang="en-US" dirty="0"/>
              <a:t>line chart</a:t>
            </a:r>
          </a:p>
        </p:txBody>
      </p:sp>
      <p:sp>
        <p:nvSpPr>
          <p:cNvPr id="5" name="Title 4">
            <a:extLst>
              <a:ext uri="{FF2B5EF4-FFF2-40B4-BE49-F238E27FC236}">
                <a16:creationId xmlns:a16="http://schemas.microsoft.com/office/drawing/2014/main" id="{586BA933-4E37-C176-F591-6DE405E24B7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607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Turquoise">
    <p:bg>
      <p:bgPr>
        <a:solidFill>
          <a:schemeClr val="accent4"/>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583221" y="1497330"/>
            <a:ext cx="9975850" cy="2387615"/>
          </a:xfrm>
          <a:prstGeom prst="rect">
            <a:avLst/>
          </a:prstGeom>
        </p:spPr>
        <p:txBody>
          <a:bodyPr anchor="t"/>
          <a:lstStyle>
            <a:lvl1pPr>
              <a:lnSpc>
                <a:spcPct val="90000"/>
              </a:lnSpc>
              <a:spcAft>
                <a:spcPts val="1200"/>
              </a:spcAft>
              <a:defRPr sz="6600" spc="-72">
                <a:solidFill>
                  <a:srgbClr val="FFFFFF"/>
                </a:solidFill>
                <a:latin typeface="+mj-lt"/>
              </a:defRPr>
            </a:lvl1pPr>
          </a:lstStyle>
          <a:p>
            <a:r>
              <a:rPr lang="en-US"/>
              <a:t>Click to edit Master title style</a:t>
            </a:r>
            <a:endParaRPr dirty="0"/>
          </a:p>
        </p:txBody>
      </p:sp>
      <p:sp>
        <p:nvSpPr>
          <p:cNvPr id="433" name="Slide Number"/>
          <p:cNvSpPr txBox="1">
            <a:spLocks noGrp="1"/>
          </p:cNvSpPr>
          <p:nvPr>
            <p:ph type="sldNum" sz="quarter" idx="2"/>
          </p:nvPr>
        </p:nvSpPr>
        <p:spPr>
          <a:xfrm>
            <a:off x="10908857" y="6464054"/>
            <a:ext cx="711647" cy="126509"/>
          </a:xfrm>
          <a:prstGeom prst="rect">
            <a:avLst/>
          </a:prstGeom>
        </p:spPr>
        <p:txBody>
          <a:bodyPr anchor="b" anchorCtr="0"/>
          <a:lstStyle>
            <a:lvl1pPr>
              <a:defRPr>
                <a:solidFill>
                  <a:schemeClr val="bg1"/>
                </a:solidFill>
                <a:latin typeface="+mn-lt"/>
              </a:defRPr>
            </a:lvl1pPr>
          </a:lstStyle>
          <a:p>
            <a:fld id="{86CB4B4D-7CA3-9044-876B-883B54F8677D}" type="slidenum">
              <a:rPr lang="en-US" smtClean="0"/>
              <a:pPr/>
              <a:t>‹#›</a:t>
            </a:fld>
            <a:endParaRPr lang="en-US" dirty="0"/>
          </a:p>
        </p:txBody>
      </p:sp>
      <p:sp>
        <p:nvSpPr>
          <p:cNvPr id="438" name="Subtitle"/>
          <p:cNvSpPr>
            <a:spLocks noGrp="1"/>
          </p:cNvSpPr>
          <p:nvPr>
            <p:ph type="body" sz="quarter" idx="14"/>
          </p:nvPr>
        </p:nvSpPr>
        <p:spPr>
          <a:xfrm>
            <a:off x="583221" y="4418887"/>
            <a:ext cx="9975850" cy="1327864"/>
          </a:xfrm>
          <a:prstGeom prst="rect">
            <a:avLst/>
          </a:prstGeom>
        </p:spPr>
        <p:txBody>
          <a:bodyPr>
            <a:noAutofit/>
          </a:bodyPr>
          <a:lstStyle>
            <a:lvl1pPr marL="0" indent="0">
              <a:lnSpc>
                <a:spcPct val="90000"/>
              </a:lnSpc>
              <a:spcBef>
                <a:spcPts val="0"/>
              </a:spcBef>
              <a:spcAft>
                <a:spcPts val="1200"/>
              </a:spcAft>
              <a:buNone/>
              <a:tabLst>
                <a:tab pos="476250" algn="l"/>
              </a:tabLst>
              <a:defRPr sz="3200" b="1" spc="-30">
                <a:solidFill>
                  <a:schemeClr val="accent5">
                    <a:lumMod val="10000"/>
                    <a:lumOff val="90000"/>
                  </a:schemeClr>
                </a:solidFill>
                <a:latin typeface="+mn-lt"/>
                <a:ea typeface="+mn-ea"/>
                <a:cs typeface="+mn-cs"/>
                <a:sym typeface="Avenir Next LT Com Demi"/>
              </a:defRPr>
            </a:lvl1pPr>
          </a:lstStyle>
          <a:p>
            <a:pPr lvl="0"/>
            <a:r>
              <a:rPr lang="en-US"/>
              <a:t>Click to edit Master text styles</a:t>
            </a:r>
          </a:p>
        </p:txBody>
      </p:sp>
      <p:sp>
        <p:nvSpPr>
          <p:cNvPr id="7" name="Footer Placeholder 2"/>
          <p:cNvSpPr>
            <a:spLocks noGrp="1"/>
          </p:cNvSpPr>
          <p:nvPr>
            <p:ph type="ftr" sz="quarter" idx="10"/>
          </p:nvPr>
        </p:nvSpPr>
        <p:spPr>
          <a:xfrm>
            <a:off x="585216" y="6163056"/>
            <a:ext cx="9397494" cy="320040"/>
          </a:xfrm>
        </p:spPr>
        <p:txBody>
          <a:bodyPr/>
          <a:lstStyle>
            <a:lvl1pPr>
              <a:defRPr>
                <a:solidFill>
                  <a:schemeClr val="bg1"/>
                </a:solidFill>
                <a:latin typeface="+mn-lt"/>
              </a:defRPr>
            </a:lvl1pPr>
          </a:lstStyle>
          <a:p>
            <a:pPr hangingPunct="1">
              <a:lnSpc>
                <a:spcPts val="900"/>
              </a:lnSpc>
            </a:pPr>
            <a:endParaRPr lang="en-US" dirty="0"/>
          </a:p>
        </p:txBody>
      </p:sp>
    </p:spTree>
    <p:extLst>
      <p:ext uri="{BB962C8B-B14F-4D97-AF65-F5344CB8AC3E}">
        <p14:creationId xmlns:p14="http://schemas.microsoft.com/office/powerpoint/2010/main" val="125544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66928" y="694944"/>
            <a:ext cx="11045952" cy="393192"/>
          </a:xfrm>
          <a:prstGeom prst="rect">
            <a:avLst/>
          </a:prstGeom>
          <a:extLst>
            <a:ext uri="{C572A759-6A51-4108-AA02-DFA0A04FC94B}">
              <ma14:wrappingTextBoxFlag xmlns="" xmlns:ma14="http://schemas.microsoft.com/office/mac/drawingml/2011/main" val="1"/>
            </a:ext>
          </a:extLst>
        </p:spPr>
        <p:txBody>
          <a:bodyPr lIns="0" tIns="0" rIns="0" bIns="0" anchor="t" anchorCtr="0">
            <a:spAutoFit/>
          </a:bodyPr>
          <a:lstStyle/>
          <a:p>
            <a:pPr lvl="0" fontAlgn="auto" hangingPunct="1"/>
            <a:r>
              <a:rPr dirty="0"/>
              <a:t>Title </a:t>
            </a:r>
            <a:r>
              <a:rPr lang="en-US" dirty="0"/>
              <a:t>t</a:t>
            </a:r>
            <a:r>
              <a:rPr dirty="0"/>
              <a:t>ext</a:t>
            </a:r>
          </a:p>
        </p:txBody>
      </p:sp>
      <p:sp>
        <p:nvSpPr>
          <p:cNvPr id="8" name="Body Level One…"/>
          <p:cNvSpPr txBox="1">
            <a:spLocks noGrp="1"/>
          </p:cNvSpPr>
          <p:nvPr>
            <p:ph type="body" idx="1"/>
          </p:nvPr>
        </p:nvSpPr>
        <p:spPr>
          <a:xfrm>
            <a:off x="571501" y="1289490"/>
            <a:ext cx="11048940" cy="42534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p>
            <a:r>
              <a:rPr dirty="0"/>
              <a:t>Body Level One</a:t>
            </a:r>
          </a:p>
          <a:p>
            <a:pPr lvl="1"/>
            <a:r>
              <a:rPr dirty="0"/>
              <a:t>Body Level Two</a:t>
            </a:r>
          </a:p>
          <a:p>
            <a:pPr lvl="2"/>
            <a:r>
              <a:rPr dirty="0"/>
              <a:t>Body Level Three</a:t>
            </a:r>
          </a:p>
        </p:txBody>
      </p:sp>
      <p:sp>
        <p:nvSpPr>
          <p:cNvPr id="7" name="Footer Placeholder 6"/>
          <p:cNvSpPr>
            <a:spLocks noGrp="1"/>
          </p:cNvSpPr>
          <p:nvPr>
            <p:ph type="ftr" sz="quarter" idx="3"/>
          </p:nvPr>
        </p:nvSpPr>
        <p:spPr>
          <a:xfrm>
            <a:off x="576072" y="6135108"/>
            <a:ext cx="11048940" cy="323634"/>
          </a:xfrm>
          <a:prstGeom prst="rect">
            <a:avLst/>
          </a:prstGeom>
        </p:spPr>
        <p:txBody>
          <a:bodyPr lIns="0" tIns="0" rIns="0" bIns="0" anchor="b">
            <a:noAutofit/>
          </a:bodyPr>
          <a:lstStyle>
            <a:lvl1pPr algn="l">
              <a:lnSpc>
                <a:spcPct val="80000"/>
              </a:lnSpc>
              <a:spcAft>
                <a:spcPts val="300"/>
              </a:spcAft>
              <a:defRPr lang="en-US" sz="800" spc="0" baseline="0" dirty="0">
                <a:solidFill>
                  <a:schemeClr val="tx1"/>
                </a:solidFill>
                <a:latin typeface="+mn-lt"/>
                <a:ea typeface="AvenirNext LT Com Regular" panose="020B0503020202020204" pitchFamily="34" charset="0"/>
                <a:cs typeface="AvenirNext LT Com Regular" panose="020B0503020202020204" pitchFamily="34" charset="0"/>
              </a:defRPr>
            </a:lvl1pPr>
          </a:lstStyle>
          <a:p>
            <a:pPr hangingPunct="1"/>
            <a:endParaRPr lang="en-US" dirty="0"/>
          </a:p>
        </p:txBody>
      </p:sp>
      <p:sp>
        <p:nvSpPr>
          <p:cNvPr id="16" name="Slide Number"/>
          <p:cNvSpPr txBox="1">
            <a:spLocks noGrp="1"/>
          </p:cNvSpPr>
          <p:nvPr>
            <p:ph type="sldNum" sz="quarter" idx="4"/>
          </p:nvPr>
        </p:nvSpPr>
        <p:spPr>
          <a:xfrm>
            <a:off x="10908792" y="6547179"/>
            <a:ext cx="711647" cy="126509"/>
          </a:xfrm>
          <a:prstGeom prst="rect">
            <a:avLst/>
          </a:prstGeom>
          <a:ln w="12700">
            <a:miter lim="400000"/>
          </a:ln>
        </p:spPr>
        <p:txBody>
          <a:bodyPr wrap="square" lIns="0" tIns="0" rIns="0" bIns="0" anchor="b" anchorCtr="0">
            <a:noAutofit/>
          </a:bodyPr>
          <a:lstStyle>
            <a:lvl1pPr algn="r">
              <a:lnSpc>
                <a:spcPct val="100000"/>
              </a:lnSpc>
              <a:spcBef>
                <a:spcPts val="0"/>
              </a:spcBef>
              <a:defRPr lang="en-US" sz="800" spc="0" baseline="0" smtClean="0">
                <a:solidFill>
                  <a:schemeClr val="tx1"/>
                </a:solidFill>
                <a:latin typeface="+mn-lt"/>
              </a:defRPr>
            </a:lvl1pPr>
          </a:lstStyle>
          <a:p>
            <a:fld id="{86CB4B4D-7CA3-9044-876B-883B54F8677D}" type="slidenum">
              <a:rPr lang="en-US" smtClean="0"/>
              <a:pPr/>
              <a:t>‹#›</a:t>
            </a:fld>
            <a:endParaRPr lang="en-US" dirty="0"/>
          </a:p>
        </p:txBody>
      </p:sp>
      <p:sp>
        <p:nvSpPr>
          <p:cNvPr id="4" name="Rectangle 3">
            <a:extLst>
              <a:ext uri="{FF2B5EF4-FFF2-40B4-BE49-F238E27FC236}">
                <a16:creationId xmlns:a16="http://schemas.microsoft.com/office/drawing/2014/main" id="{24FAE9D2-B047-F547-7A72-E927D607D54B}"/>
              </a:ext>
            </a:extLst>
          </p:cNvPr>
          <p:cNvSpPr/>
          <p:nvPr userDrawn="1"/>
        </p:nvSpPr>
        <p:spPr>
          <a:xfrm>
            <a:off x="-1" y="0"/>
            <a:ext cx="12192001" cy="628962"/>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Tree>
  </p:cSld>
  <p:clrMap bg1="lt1" tx1="dk1" bg2="lt2" tx2="dk2" accent1="accent1" accent2="accent2" accent3="accent3" accent4="accent4" accent5="accent5" accent6="accent6" hlink="hlink" folHlink="folHlink"/>
  <p:sldLayoutIdLst>
    <p:sldLayoutId id="2147483702" r:id="rId1"/>
    <p:sldLayoutId id="2147483790" r:id="rId2"/>
    <p:sldLayoutId id="2147483816" r:id="rId3"/>
    <p:sldLayoutId id="2147483814" r:id="rId4"/>
    <p:sldLayoutId id="2147483708" r:id="rId5"/>
    <p:sldLayoutId id="2147483706" r:id="rId6"/>
    <p:sldLayoutId id="2147483748" r:id="rId7"/>
    <p:sldLayoutId id="2147483750" r:id="rId8"/>
    <p:sldLayoutId id="2147483716" r:id="rId9"/>
    <p:sldLayoutId id="2147483815" r:id="rId10"/>
    <p:sldLayoutId id="2147483788" r:id="rId11"/>
    <p:sldLayoutId id="21474838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228600" rtl="0" eaLnBrk="1" latinLnBrk="0" hangingPunct="1">
        <a:lnSpc>
          <a:spcPct val="95000"/>
        </a:lnSpc>
        <a:spcBef>
          <a:spcPts val="0"/>
        </a:spcBef>
        <a:spcAft>
          <a:spcPts val="0"/>
        </a:spcAft>
        <a:buClrTx/>
        <a:buSzTx/>
        <a:buFontTx/>
        <a:buNone/>
        <a:tabLst>
          <a:tab pos="476250" algn="l"/>
        </a:tabLst>
        <a:defRPr kumimoji="0" sz="2800" b="1" i="0" u="none" strike="noStrike" cap="none" spc="0" normalizeH="0" baseline="0" dirty="0">
          <a:ln>
            <a:noFill/>
          </a:ln>
          <a:solidFill>
            <a:schemeClr val="tx2"/>
          </a:solidFill>
          <a:effectLst/>
          <a:uFillTx/>
          <a:latin typeface="+mj-lt"/>
          <a:ea typeface="+mn-ea"/>
          <a:cs typeface="+mn-cs"/>
          <a:sym typeface="Avenir Next LT Com Regular"/>
        </a:defRPr>
      </a:lvl1pPr>
      <a:lvl2pPr marL="0" marR="0" indent="1143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p:titleStyle>
    <p:body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p:bodyStyle>
    <p:otherStyle>
      <a:lvl1pPr marL="0" marR="0" indent="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1pPr>
      <a:lvl2pPr marL="0" marR="0" indent="1143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2pPr>
      <a:lvl3pPr marL="0" marR="0" indent="2286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3pPr>
      <a:lvl4pPr marL="0" marR="0" indent="3429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4pPr>
      <a:lvl5pPr marL="0" marR="0" indent="4572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5pPr>
      <a:lvl6pPr marL="0" marR="0" indent="5715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6pPr>
      <a:lvl7pPr marL="0" marR="0" indent="6858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7pPr>
      <a:lvl8pPr marL="0" marR="0" indent="8001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8pPr>
      <a:lvl9pPr marL="0" marR="0" indent="9144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9pPr>
    </p:otherStyle>
  </p:txStyles>
  <p:extLst>
    <p:ext uri="{27BBF7A9-308A-43DC-89C8-2F10F3537804}">
      <p15:sldGuideLst xmlns:p15="http://schemas.microsoft.com/office/powerpoint/2012/main">
        <p15:guide id="1" pos="360" userDrawn="1">
          <p15:clr>
            <a:srgbClr val="F26B43"/>
          </p15:clr>
        </p15:guide>
        <p15:guide id="2" pos="7320" userDrawn="1">
          <p15:clr>
            <a:srgbClr val="F26B43"/>
          </p15:clr>
        </p15:guide>
        <p15:guide id="3" orient="horz" pos="528" userDrawn="1">
          <p15:clr>
            <a:srgbClr val="F26B43"/>
          </p15:clr>
        </p15:guide>
        <p15:guide id="5" orient="horz" pos="4056" userDrawn="1">
          <p15:clr>
            <a:srgbClr val="F26B43"/>
          </p15:clr>
        </p15:guide>
        <p15:guide id="8" orient="horz" pos="648" userDrawn="1">
          <p15:clr>
            <a:srgbClr val="F26B43"/>
          </p15:clr>
        </p15:guide>
        <p15:guide id="9" pos="1368" userDrawn="1">
          <p15:clr>
            <a:srgbClr val="F26B43"/>
          </p15:clr>
        </p15:guide>
        <p15:guide id="10" pos="1560" userDrawn="1">
          <p15:clr>
            <a:srgbClr val="F26B43"/>
          </p15:clr>
        </p15:guide>
        <p15:guide id="11" pos="2544" userDrawn="1">
          <p15:clr>
            <a:srgbClr val="F26B43"/>
          </p15:clr>
        </p15:guide>
        <p15:guide id="12" pos="2736" userDrawn="1">
          <p15:clr>
            <a:srgbClr val="F26B43"/>
          </p15:clr>
        </p15:guide>
        <p15:guide id="13" pos="3744" userDrawn="1">
          <p15:clr>
            <a:srgbClr val="F26B43"/>
          </p15:clr>
        </p15:guide>
        <p15:guide id="14" pos="3936" userDrawn="1">
          <p15:clr>
            <a:srgbClr val="F26B43"/>
          </p15:clr>
        </p15:guide>
        <p15:guide id="15" pos="4920" userDrawn="1">
          <p15:clr>
            <a:srgbClr val="F26B43"/>
          </p15:clr>
        </p15:guide>
        <p15:guide id="16" pos="5112" userDrawn="1">
          <p15:clr>
            <a:srgbClr val="F26B43"/>
          </p15:clr>
        </p15:guide>
        <p15:guide id="17" pos="6120" userDrawn="1">
          <p15:clr>
            <a:srgbClr val="F26B43"/>
          </p15:clr>
        </p15:guide>
        <p15:guide id="18" pos="6312" userDrawn="1">
          <p15:clr>
            <a:srgbClr val="F26B43"/>
          </p15:clr>
        </p15:guide>
        <p15:guide id="19" orient="horz" pos="2160" userDrawn="1">
          <p15:clr>
            <a:srgbClr val="F26B43"/>
          </p15:clr>
        </p15:guide>
        <p15:guide id="20" orient="horz" pos="2304" userDrawn="1">
          <p15:clr>
            <a:srgbClr val="F26B43"/>
          </p15:clr>
        </p15:guide>
        <p15:guide id="21" orient="horz" pos="309" userDrawn="1">
          <p15:clr>
            <a:srgbClr val="F26B43"/>
          </p15:clr>
        </p15:guide>
        <p15:guide id="22"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png"/><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550230-08A2-E586-7C6E-5F7CC15FD6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7269" b="7149"/>
          <a:stretch/>
        </p:blipFill>
        <p:spPr>
          <a:xfrm>
            <a:off x="-1" y="1"/>
            <a:ext cx="12191999" cy="6852918"/>
          </a:xfrm>
          <a:prstGeom prst="rect">
            <a:avLst/>
          </a:prstGeom>
        </p:spPr>
      </p:pic>
      <p:sp>
        <p:nvSpPr>
          <p:cNvPr id="3" name="Rectangle 2">
            <a:extLst>
              <a:ext uri="{FF2B5EF4-FFF2-40B4-BE49-F238E27FC236}">
                <a16:creationId xmlns:a16="http://schemas.microsoft.com/office/drawing/2014/main" id="{99CCAD57-A35B-9246-8E97-D500C6FA7F1E}"/>
              </a:ext>
              <a:ext uri="{C183D7F6-B498-43B3-948B-1728B52AA6E4}">
                <adec:decorative xmlns:adec="http://schemas.microsoft.com/office/drawing/2017/decorative" val="1"/>
              </a:ext>
            </a:extLst>
          </p:cNvPr>
          <p:cNvSpPr/>
          <p:nvPr/>
        </p:nvSpPr>
        <p:spPr>
          <a:xfrm flipV="1">
            <a:off x="0" y="9628"/>
            <a:ext cx="12192000" cy="6852918"/>
          </a:xfrm>
          <a:prstGeom prst="rect">
            <a:avLst/>
          </a:prstGeom>
          <a:solidFill>
            <a:schemeClr val="tx1">
              <a:alpha val="23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 name="Title 1">
            <a:extLst>
              <a:ext uri="{FF2B5EF4-FFF2-40B4-BE49-F238E27FC236}">
                <a16:creationId xmlns:a16="http://schemas.microsoft.com/office/drawing/2014/main" id="{E76F5701-EB5B-8A42-BA44-BAD62C1EB13F}"/>
              </a:ext>
            </a:extLst>
          </p:cNvPr>
          <p:cNvSpPr>
            <a:spLocks noGrp="1"/>
          </p:cNvSpPr>
          <p:nvPr>
            <p:ph type="title" idx="4294967295"/>
          </p:nvPr>
        </p:nvSpPr>
        <p:spPr>
          <a:xfrm>
            <a:off x="546152" y="1683832"/>
            <a:ext cx="4267586" cy="923330"/>
          </a:xfrm>
        </p:spPr>
        <p:txBody>
          <a:bodyPr lIns="0" tIns="0" rIns="0" anchor="t" anchorCtr="0"/>
          <a:lstStyle/>
          <a:p>
            <a:pPr marL="11113">
              <a:lnSpc>
                <a:spcPts val="3600"/>
              </a:lnSpc>
              <a:spcBef>
                <a:spcPts val="2400"/>
              </a:spcBef>
              <a:tabLst/>
            </a:pPr>
            <a:r>
              <a:rPr lang="en-US" sz="3000" b="0" dirty="0">
                <a:solidFill>
                  <a:schemeClr val="bg1"/>
                </a:solidFill>
                <a:latin typeface="AvenirNext LT Com Regular" panose="020B0503020202020204" pitchFamily="34" charset="0"/>
              </a:rPr>
              <a:t>Capital Group</a:t>
            </a:r>
            <a:br>
              <a:rPr lang="en-US" sz="3000" b="0" dirty="0">
                <a:solidFill>
                  <a:schemeClr val="bg1"/>
                </a:solidFill>
                <a:latin typeface="AvenirNext LT Com Regular" panose="020B0503020202020204" pitchFamily="34" charset="0"/>
              </a:rPr>
            </a:br>
            <a:r>
              <a:rPr lang="en-US" sz="3000" b="0" dirty="0">
                <a:solidFill>
                  <a:schemeClr val="bg1"/>
                </a:solidFill>
                <a:latin typeface="AvenirNext LT Com Regular" panose="020B0503020202020204" pitchFamily="34" charset="0"/>
              </a:rPr>
              <a:t>equity insights</a:t>
            </a:r>
          </a:p>
        </p:txBody>
      </p:sp>
      <p:pic>
        <p:nvPicPr>
          <p:cNvPr id="8" name="Picture 7" descr="Capital Group. American Funds. Registered Trademark.">
            <a:extLst>
              <a:ext uri="{FF2B5EF4-FFF2-40B4-BE49-F238E27FC236}">
                <a16:creationId xmlns:a16="http://schemas.microsoft.com/office/drawing/2014/main" id="{F0E3CDB3-C0A7-5F44-B884-D6DFEFDEEAB9}"/>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0028" y="373210"/>
            <a:ext cx="2476298" cy="1100577"/>
          </a:xfrm>
          <a:prstGeom prst="rect">
            <a:avLst/>
          </a:prstGeom>
        </p:spPr>
      </p:pic>
      <p:sp>
        <p:nvSpPr>
          <p:cNvPr id="12" name="© The Capital Group Companies, Inc.">
            <a:extLst>
              <a:ext uri="{FF2B5EF4-FFF2-40B4-BE49-F238E27FC236}">
                <a16:creationId xmlns:a16="http://schemas.microsoft.com/office/drawing/2014/main" id="{AED9BA4C-95C9-3E44-9792-2AFAC68EEF06}"/>
              </a:ext>
            </a:extLst>
          </p:cNvPr>
          <p:cNvSpPr txBox="1"/>
          <p:nvPr/>
        </p:nvSpPr>
        <p:spPr>
          <a:xfrm>
            <a:off x="574028" y="5671288"/>
            <a:ext cx="4957509" cy="57360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nchorCtr="0">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l">
              <a:defRPr sz="800">
                <a:solidFill>
                  <a:srgbClr val="7D726D"/>
                </a:solidFill>
                <a:latin typeface="+mn-lt"/>
              </a:defRPr>
            </a:lvl1pPr>
          </a:lstStyle>
          <a:p>
            <a:pPr lvl="0">
              <a:lnSpc>
                <a:spcPts val="1600"/>
              </a:lnSpc>
            </a:pPr>
            <a:r>
              <a:rPr lang="en-US" sz="1300" b="1" dirty="0">
                <a:solidFill>
                  <a:schemeClr val="bg1"/>
                </a:solidFill>
                <a:latin typeface="AvenirNext LT Com Cn" panose="020B0506020202020204" pitchFamily="34" charset="0"/>
              </a:rPr>
              <a:t>Investments are not FDIC-insured, nor are they deposits of or guaranteed </a:t>
            </a:r>
            <a:br>
              <a:rPr lang="en-US" sz="1300" b="1" dirty="0">
                <a:solidFill>
                  <a:schemeClr val="bg1"/>
                </a:solidFill>
                <a:latin typeface="AvenirNext LT Com Cn" panose="020B0506020202020204" pitchFamily="34" charset="0"/>
              </a:rPr>
            </a:br>
            <a:r>
              <a:rPr lang="en-US" sz="1300" b="1" dirty="0">
                <a:solidFill>
                  <a:schemeClr val="bg1"/>
                </a:solidFill>
                <a:latin typeface="AvenirNext LT Com Cn" panose="020B0506020202020204" pitchFamily="34" charset="0"/>
              </a:rPr>
              <a:t>by a bank or any other entity, so they may lose value.</a:t>
            </a:r>
            <a:endParaRPr sz="1300" b="1" dirty="0">
              <a:solidFill>
                <a:schemeClr val="bg1"/>
              </a:solidFill>
              <a:latin typeface="AvenirNext LT Com Cn" panose="020B0506020202020204" pitchFamily="34" charset="0"/>
            </a:endParaRPr>
          </a:p>
        </p:txBody>
      </p:sp>
      <p:sp>
        <p:nvSpPr>
          <p:cNvPr id="13" name="TextBox 12">
            <a:extLst>
              <a:ext uri="{FF2B5EF4-FFF2-40B4-BE49-F238E27FC236}">
                <a16:creationId xmlns:a16="http://schemas.microsoft.com/office/drawing/2014/main" id="{DAE89DE5-59F3-9C48-BF9F-080B14C5A147}"/>
              </a:ext>
            </a:extLst>
          </p:cNvPr>
          <p:cNvSpPr txBox="1"/>
          <p:nvPr/>
        </p:nvSpPr>
        <p:spPr>
          <a:xfrm>
            <a:off x="568627" y="6313574"/>
            <a:ext cx="4476447" cy="217304"/>
          </a:xfrm>
          <a:prstGeom prst="rect">
            <a:avLst/>
          </a:prstGeom>
          <a:ln w="12700">
            <a:miter lim="400000"/>
          </a:ln>
        </p:spPr>
        <p:txBody>
          <a:bodyPr wrap="square" lIns="0" tIns="0" rIns="0" bIns="0" rtlCol="0">
            <a:spAutoFit/>
          </a:bodyPr>
          <a:lstStyle/>
          <a:p>
            <a:pPr algn="l">
              <a:lnSpc>
                <a:spcPts val="2000"/>
              </a:lnSpc>
              <a:spcAft>
                <a:spcPts val="200"/>
              </a:spcAft>
            </a:pPr>
            <a:r>
              <a:rPr lang="en-US" sz="800" dirty="0">
                <a:solidFill>
                  <a:schemeClr val="bg1"/>
                </a:solidFill>
              </a:rPr>
              <a:t>Lit. No. MFGEPO-186-0425O  CGD/10592-S108690   © 2025 Capital Group. All rights reserved.</a:t>
            </a:r>
          </a:p>
        </p:txBody>
      </p:sp>
      <p:sp>
        <p:nvSpPr>
          <p:cNvPr id="18" name="Rectangle 17">
            <a:extLst>
              <a:ext uri="{FF2B5EF4-FFF2-40B4-BE49-F238E27FC236}">
                <a16:creationId xmlns:a16="http://schemas.microsoft.com/office/drawing/2014/main" id="{A38CD15E-D5AA-E248-A7F3-548DD610A31F}"/>
              </a:ext>
            </a:extLst>
          </p:cNvPr>
          <p:cNvSpPr/>
          <p:nvPr/>
        </p:nvSpPr>
        <p:spPr>
          <a:xfrm>
            <a:off x="589184" y="2945645"/>
            <a:ext cx="4869084" cy="1282402"/>
          </a:xfrm>
          <a:prstGeom prst="rect">
            <a:avLst/>
          </a:prstGeom>
        </p:spPr>
        <p:txBody>
          <a:bodyPr wrap="square" lIns="0" tIns="0" rIns="0" bIns="0">
            <a:spAutoFit/>
          </a:bodyPr>
          <a:lstStyle/>
          <a:p>
            <a:pPr algn="l">
              <a:lnSpc>
                <a:spcPts val="5000"/>
              </a:lnSpc>
            </a:pPr>
            <a:r>
              <a:rPr lang="en-US" sz="4800" b="1" dirty="0">
                <a:solidFill>
                  <a:schemeClr val="bg1"/>
                </a:solidFill>
                <a:latin typeface="+mn-lt"/>
              </a:rPr>
              <a:t>A brave</a:t>
            </a:r>
            <a:br>
              <a:rPr lang="en-US" sz="4800" b="1" dirty="0">
                <a:solidFill>
                  <a:schemeClr val="bg1"/>
                </a:solidFill>
                <a:latin typeface="+mn-lt"/>
              </a:rPr>
            </a:br>
            <a:r>
              <a:rPr lang="en-US" sz="4800" b="1" dirty="0">
                <a:solidFill>
                  <a:schemeClr val="bg1"/>
                </a:solidFill>
                <a:latin typeface="+mn-lt"/>
              </a:rPr>
              <a:t>new world</a:t>
            </a:r>
            <a:endParaRPr lang="en-US" sz="4800" dirty="0">
              <a:latin typeface="+mn-lt"/>
            </a:endParaRPr>
          </a:p>
        </p:txBody>
      </p:sp>
      <p:sp>
        <p:nvSpPr>
          <p:cNvPr id="19" name="Freeform 18">
            <a:extLst>
              <a:ext uri="{FF2B5EF4-FFF2-40B4-BE49-F238E27FC236}">
                <a16:creationId xmlns:a16="http://schemas.microsoft.com/office/drawing/2014/main" id="{3EC02855-8182-E04D-8855-16D86A0DF9BF}"/>
              </a:ext>
              <a:ext uri="{C183D7F6-B498-43B3-948B-1728B52AA6E4}">
                <adec:decorative xmlns:adec="http://schemas.microsoft.com/office/drawing/2017/decorative" val="1"/>
              </a:ext>
            </a:extLst>
          </p:cNvPr>
          <p:cNvSpPr/>
          <p:nvPr/>
        </p:nvSpPr>
        <p:spPr>
          <a:xfrm>
            <a:off x="5738378" y="-9626"/>
            <a:ext cx="6453622" cy="4577105"/>
          </a:xfrm>
          <a:custGeom>
            <a:avLst/>
            <a:gdLst>
              <a:gd name="connsiteX0" fmla="*/ 0 w 11378436"/>
              <a:gd name="connsiteY0" fmla="*/ 0 h 5933287"/>
              <a:gd name="connsiteX1" fmla="*/ 0 w 11378436"/>
              <a:gd name="connsiteY1" fmla="*/ 5933287 h 5933287"/>
              <a:gd name="connsiteX2" fmla="*/ 11378436 w 11378436"/>
              <a:gd name="connsiteY2" fmla="*/ 5933287 h 5933287"/>
              <a:gd name="connsiteX3" fmla="*/ 11378436 w 11378436"/>
              <a:gd name="connsiteY3" fmla="*/ 5898911 h 5933287"/>
              <a:gd name="connsiteX0" fmla="*/ 0 w 11378436"/>
              <a:gd name="connsiteY0" fmla="*/ 0 h 5933287"/>
              <a:gd name="connsiteX1" fmla="*/ 0 w 11378436"/>
              <a:gd name="connsiteY1" fmla="*/ 5933287 h 5933287"/>
              <a:gd name="connsiteX2" fmla="*/ 11378436 w 11378436"/>
              <a:gd name="connsiteY2" fmla="*/ 5933287 h 5933287"/>
            </a:gdLst>
            <a:ahLst/>
            <a:cxnLst>
              <a:cxn ang="0">
                <a:pos x="connsiteX0" y="connsiteY0"/>
              </a:cxn>
              <a:cxn ang="0">
                <a:pos x="connsiteX1" y="connsiteY1"/>
              </a:cxn>
              <a:cxn ang="0">
                <a:pos x="connsiteX2" y="connsiteY2"/>
              </a:cxn>
            </a:cxnLst>
            <a:rect l="l" t="t" r="r" b="b"/>
            <a:pathLst>
              <a:path w="11378436" h="5933287">
                <a:moveTo>
                  <a:pt x="0" y="0"/>
                </a:moveTo>
                <a:lnTo>
                  <a:pt x="0" y="5933287"/>
                </a:lnTo>
                <a:lnTo>
                  <a:pt x="11378436" y="5933287"/>
                </a:lnTo>
              </a:path>
            </a:pathLst>
          </a:custGeom>
          <a:noFill/>
          <a:ln w="139700" cap="flat">
            <a:solidFill>
              <a:srgbClr val="008E77">
                <a:alpha val="50000"/>
              </a:srgbClr>
            </a:solidFill>
            <a:miter lim="400000"/>
          </a:ln>
          <a:effectLst/>
          <a:sp3d/>
        </p:spPr>
        <p:style>
          <a:lnRef idx="0">
            <a:scrgbClr r="0" g="0" b="0"/>
          </a:lnRef>
          <a:fillRef idx="0">
            <a:scrgbClr r="0" g="0" b="0"/>
          </a:fillRef>
          <a:effectRef idx="0">
            <a:scrgbClr r="0" g="0" b="0"/>
          </a:effectRef>
          <a:fontRef idx="none"/>
        </p:style>
        <p:txBody>
          <a:bodyPr rtlCol="0" anchor="ctr"/>
          <a:lstStyle/>
          <a:p>
            <a:pPr algn="ctr"/>
            <a:endParaRPr lang="en-US">
              <a:latin typeface="+mn-lt"/>
            </a:endParaRPr>
          </a:p>
        </p:txBody>
      </p:sp>
      <p:sp>
        <p:nvSpPr>
          <p:cNvPr id="20" name="Freeform 19">
            <a:extLst>
              <a:ext uri="{FF2B5EF4-FFF2-40B4-BE49-F238E27FC236}">
                <a16:creationId xmlns:a16="http://schemas.microsoft.com/office/drawing/2014/main" id="{41E001E7-E78C-0847-A1BF-A15267C8AC6A}"/>
              </a:ext>
              <a:ext uri="{C183D7F6-B498-43B3-948B-1728B52AA6E4}">
                <adec:decorative xmlns:adec="http://schemas.microsoft.com/office/drawing/2017/decorative" val="1"/>
              </a:ext>
            </a:extLst>
          </p:cNvPr>
          <p:cNvSpPr/>
          <p:nvPr/>
        </p:nvSpPr>
        <p:spPr>
          <a:xfrm>
            <a:off x="0" y="1371593"/>
            <a:ext cx="9006113" cy="5490953"/>
          </a:xfrm>
          <a:custGeom>
            <a:avLst/>
            <a:gdLst>
              <a:gd name="connsiteX0" fmla="*/ 0 w 4715435"/>
              <a:gd name="connsiteY0" fmla="*/ 0 h 4823012"/>
              <a:gd name="connsiteX1" fmla="*/ 4697506 w 4715435"/>
              <a:gd name="connsiteY1" fmla="*/ 0 h 4823012"/>
              <a:gd name="connsiteX2" fmla="*/ 4697506 w 4715435"/>
              <a:gd name="connsiteY2" fmla="*/ 4823012 h 4823012"/>
              <a:gd name="connsiteX3" fmla="*/ 4715435 w 4715435"/>
              <a:gd name="connsiteY3" fmla="*/ 4823012 h 4823012"/>
              <a:gd name="connsiteX0" fmla="*/ 0 w 4697506"/>
              <a:gd name="connsiteY0" fmla="*/ 0 h 4823012"/>
              <a:gd name="connsiteX1" fmla="*/ 4697506 w 4697506"/>
              <a:gd name="connsiteY1" fmla="*/ 0 h 4823012"/>
              <a:gd name="connsiteX2" fmla="*/ 4697506 w 4697506"/>
              <a:gd name="connsiteY2" fmla="*/ 4823012 h 4823012"/>
            </a:gdLst>
            <a:ahLst/>
            <a:cxnLst>
              <a:cxn ang="0">
                <a:pos x="connsiteX0" y="connsiteY0"/>
              </a:cxn>
              <a:cxn ang="0">
                <a:pos x="connsiteX1" y="connsiteY1"/>
              </a:cxn>
              <a:cxn ang="0">
                <a:pos x="connsiteX2" y="connsiteY2"/>
              </a:cxn>
            </a:cxnLst>
            <a:rect l="l" t="t" r="r" b="b"/>
            <a:pathLst>
              <a:path w="4697506" h="4823012">
                <a:moveTo>
                  <a:pt x="0" y="0"/>
                </a:moveTo>
                <a:lnTo>
                  <a:pt x="4697506" y="0"/>
                </a:lnTo>
                <a:lnTo>
                  <a:pt x="4697506" y="4823012"/>
                </a:lnTo>
              </a:path>
            </a:pathLst>
          </a:custGeom>
          <a:noFill/>
          <a:ln w="139700" cap="flat">
            <a:solidFill>
              <a:srgbClr val="00A2BD">
                <a:alpha val="50000"/>
              </a:srgbClr>
            </a:solidFill>
            <a:miter lim="400000"/>
          </a:ln>
          <a:effectLst/>
          <a:sp3d/>
        </p:spPr>
        <p:style>
          <a:lnRef idx="0">
            <a:scrgbClr r="0" g="0" b="0"/>
          </a:lnRef>
          <a:fillRef idx="0">
            <a:scrgbClr r="0" g="0" b="0"/>
          </a:fillRef>
          <a:effectRef idx="0">
            <a:scrgbClr r="0" g="0" b="0"/>
          </a:effectRef>
          <a:fontRef idx="none"/>
        </p:style>
        <p:txBody>
          <a:bodyPr rtlCol="0" anchor="ctr"/>
          <a:lstStyle/>
          <a:p>
            <a:pPr lvl="0"/>
            <a:endParaRPr lang="en-US">
              <a:latin typeface="+mn-lt"/>
            </a:endParaRPr>
          </a:p>
        </p:txBody>
      </p:sp>
      <p:sp>
        <p:nvSpPr>
          <p:cNvPr id="7" name="TextBox 6">
            <a:extLst>
              <a:ext uri="{FF2B5EF4-FFF2-40B4-BE49-F238E27FC236}">
                <a16:creationId xmlns:a16="http://schemas.microsoft.com/office/drawing/2014/main" id="{1852941E-FAF8-F39E-053F-1B9B9F05E243}"/>
              </a:ext>
            </a:extLst>
          </p:cNvPr>
          <p:cNvSpPr txBox="1"/>
          <p:nvPr/>
        </p:nvSpPr>
        <p:spPr>
          <a:xfrm>
            <a:off x="5480986" y="3586846"/>
            <a:ext cx="3779520" cy="553998"/>
          </a:xfrm>
          <a:prstGeom prst="rect">
            <a:avLst/>
          </a:prstGeom>
          <a:ln w="12700">
            <a:miter lim="400000"/>
          </a:ln>
        </p:spPr>
        <p:txBody>
          <a:bodyPr wrap="square" lIns="0" tIns="0" rIns="0" bIns="0" rtlCol="0">
            <a:spAutoFit/>
          </a:bodyPr>
          <a:lstStyle/>
          <a:p>
            <a:r>
              <a:rPr lang="en-US" sz="3600" b="1" dirty="0">
                <a:solidFill>
                  <a:schemeClr val="accent6"/>
                </a:solidFill>
                <a:latin typeface="+mn-lt"/>
              </a:rPr>
              <a:t>Image FPO</a:t>
            </a:r>
          </a:p>
        </p:txBody>
      </p:sp>
      <p:pic>
        <p:nvPicPr>
          <p:cNvPr id="6" name="Picture 5">
            <a:extLst>
              <a:ext uri="{FF2B5EF4-FFF2-40B4-BE49-F238E27FC236}">
                <a16:creationId xmlns:a16="http://schemas.microsoft.com/office/drawing/2014/main" id="{72496DBA-A4FB-7059-344D-690DAC7232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47618" t="25451" r="26749" b="36654"/>
          <a:stretch/>
        </p:blipFill>
        <p:spPr>
          <a:xfrm>
            <a:off x="5811647" y="1453262"/>
            <a:ext cx="3128422" cy="3038385"/>
          </a:xfrm>
          <a:prstGeom prst="rect">
            <a:avLst/>
          </a:prstGeom>
        </p:spPr>
      </p:pic>
    </p:spTree>
    <p:extLst>
      <p:ext uri="{BB962C8B-B14F-4D97-AF65-F5344CB8AC3E}">
        <p14:creationId xmlns:p14="http://schemas.microsoft.com/office/powerpoint/2010/main" val="386573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42" presetClass="path" presetSubtype="0" accel="50000" decel="50000" fill="hold" grpId="1" nodeType="withEffect">
                                  <p:stCondLst>
                                    <p:cond delay="0"/>
                                  </p:stCondLst>
                                  <p:childTnLst>
                                    <p:animMotion origin="layout" path="M -3.125E-6 -0.00139 L -0.11093 0.19583 " pathEditMode="relative" rAng="0" ptsTypes="AA">
                                      <p:cBhvr>
                                        <p:cTn id="12" dur="2000" spd="-100000" fill="hold"/>
                                        <p:tgtEl>
                                          <p:spTgt spid="20"/>
                                        </p:tgtEl>
                                        <p:attrNameLst>
                                          <p:attrName>ppt_x</p:attrName>
                                          <p:attrName>ppt_y</p:attrName>
                                        </p:attrNameLst>
                                      </p:cBhvr>
                                      <p:rCtr x="-5547" y="9861"/>
                                    </p:animMotion>
                                  </p:childTnLst>
                                </p:cTn>
                              </p:par>
                              <p:par>
                                <p:cTn id="13" presetID="42" presetClass="path" presetSubtype="0" accel="50000" decel="50000" fill="hold" grpId="1" nodeType="withEffect">
                                  <p:stCondLst>
                                    <p:cond delay="0"/>
                                  </p:stCondLst>
                                  <p:childTnLst>
                                    <p:animMotion origin="layout" path="M 4.79167E-6 -0.00138 L 0.11237 -0.20046 " pathEditMode="relative" rAng="0" ptsTypes="AA">
                                      <p:cBhvr>
                                        <p:cTn id="14" dur="2000" spd="-100000" fill="hold"/>
                                        <p:tgtEl>
                                          <p:spTgt spid="19"/>
                                        </p:tgtEl>
                                        <p:attrNameLst>
                                          <p:attrName>ppt_x</p:attrName>
                                          <p:attrName>ppt_y</p:attrName>
                                        </p:attrNameLst>
                                      </p:cBhvr>
                                      <p:rCtr x="5612" y="-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39788-7C05-2F00-B52A-39E5FC35CF52}"/>
            </a:ext>
          </a:extLst>
        </p:cNvPr>
        <p:cNvGrpSpPr/>
        <p:nvPr/>
      </p:nvGrpSpPr>
      <p:grpSpPr>
        <a:xfrm>
          <a:off x="0" y="0"/>
          <a:ext cx="0" cy="0"/>
          <a:chOff x="0" y="0"/>
          <a:chExt cx="0" cy="0"/>
        </a:xfrm>
      </p:grpSpPr>
      <p:graphicFrame>
        <p:nvGraphicFramePr>
          <p:cNvPr id="30" name="Chart 29">
            <a:extLst>
              <a:ext uri="{FF2B5EF4-FFF2-40B4-BE49-F238E27FC236}">
                <a16:creationId xmlns:a16="http://schemas.microsoft.com/office/drawing/2014/main" id="{E13FDEA0-9F70-4932-838A-3905FA77BB48}"/>
              </a:ext>
            </a:extLst>
          </p:cNvPr>
          <p:cNvGraphicFramePr/>
          <p:nvPr>
            <p:extLst>
              <p:ext uri="{D42A27DB-BD31-4B8C-83A1-F6EECF244321}">
                <p14:modId xmlns:p14="http://schemas.microsoft.com/office/powerpoint/2010/main" val="2221729339"/>
              </p:ext>
            </p:extLst>
          </p:nvPr>
        </p:nvGraphicFramePr>
        <p:xfrm>
          <a:off x="5486400" y="1826365"/>
          <a:ext cx="5234037" cy="4117235"/>
        </p:xfrm>
        <a:graphic>
          <a:graphicData uri="http://schemas.openxmlformats.org/drawingml/2006/chart">
            <c:chart xmlns:c="http://schemas.openxmlformats.org/drawingml/2006/chart" xmlns:r="http://schemas.openxmlformats.org/officeDocument/2006/relationships" r:id="rId3"/>
          </a:graphicData>
        </a:graphic>
      </p:graphicFrame>
      <p:sp>
        <p:nvSpPr>
          <p:cNvPr id="73" name="Left Bracket 72">
            <a:extLst>
              <a:ext uri="{FF2B5EF4-FFF2-40B4-BE49-F238E27FC236}">
                <a16:creationId xmlns:a16="http://schemas.microsoft.com/office/drawing/2014/main" id="{A9A02DDD-57C6-0F31-4652-D98A237CB1E6}"/>
              </a:ext>
            </a:extLst>
          </p:cNvPr>
          <p:cNvSpPr/>
          <p:nvPr/>
        </p:nvSpPr>
        <p:spPr>
          <a:xfrm>
            <a:off x="6048712" y="3696387"/>
            <a:ext cx="85463" cy="1843652"/>
          </a:xfrm>
          <a:prstGeom prst="leftBracket">
            <a:avLst>
              <a:gd name="adj" fmla="val 0"/>
            </a:avLst>
          </a:prstGeom>
          <a:noFill/>
          <a:ln w="9525" cap="flat">
            <a:solidFill>
              <a:schemeClr val="accent6">
                <a:lumMod val="75000"/>
              </a:schemeClr>
            </a:solidFill>
            <a:prstDash val="solid"/>
            <a:miter lim="400000"/>
            <a:headEnd type="none" w="sm" len="sm"/>
            <a:tailEnd type="none"/>
          </a:ln>
          <a:effectLst/>
          <a:sp3d/>
        </p:spPr>
        <p:style>
          <a:lnRef idx="0">
            <a:scrgbClr r="0" g="0" b="0"/>
          </a:lnRef>
          <a:fillRef idx="0">
            <a:scrgbClr r="0" g="0" b="0"/>
          </a:fillRef>
          <a:effectRef idx="0">
            <a:scrgbClr r="0" g="0" b="0"/>
          </a:effectRef>
          <a:fontRef idx="none"/>
        </p:style>
        <p:txBody>
          <a:bodyPr rtlCol="0" anchor="ctr"/>
          <a:lstStyle/>
          <a:p>
            <a:pPr algn="ctr"/>
            <a:endParaRPr lang="en-US"/>
          </a:p>
        </p:txBody>
      </p:sp>
      <p:sp>
        <p:nvSpPr>
          <p:cNvPr id="75" name="Left Bracket 74">
            <a:extLst>
              <a:ext uri="{FF2B5EF4-FFF2-40B4-BE49-F238E27FC236}">
                <a16:creationId xmlns:a16="http://schemas.microsoft.com/office/drawing/2014/main" id="{5CC6CC44-5F14-7AD1-E214-035EDB98B59F}"/>
              </a:ext>
            </a:extLst>
          </p:cNvPr>
          <p:cNvSpPr/>
          <p:nvPr/>
        </p:nvSpPr>
        <p:spPr>
          <a:xfrm>
            <a:off x="6016836" y="3159127"/>
            <a:ext cx="117339" cy="2324298"/>
          </a:xfrm>
          <a:prstGeom prst="leftBracket">
            <a:avLst>
              <a:gd name="adj" fmla="val 0"/>
            </a:avLst>
          </a:prstGeom>
          <a:noFill/>
          <a:ln w="9525" cap="flat">
            <a:solidFill>
              <a:schemeClr val="accent5">
                <a:lumMod val="50000"/>
              </a:schemeClr>
            </a:solidFill>
            <a:prstDash val="solid"/>
            <a:miter lim="400000"/>
            <a:headEnd type="oval" w="sm" len="sm"/>
            <a:tailEnd type="none"/>
          </a:ln>
          <a:effectLst/>
          <a:sp3d/>
        </p:spPr>
        <p:style>
          <a:lnRef idx="0">
            <a:scrgbClr r="0" g="0" b="0"/>
          </a:lnRef>
          <a:fillRef idx="0">
            <a:scrgbClr r="0" g="0" b="0"/>
          </a:fillRef>
          <a:effectRef idx="0">
            <a:scrgbClr r="0" g="0" b="0"/>
          </a:effectRef>
          <a:fontRef idx="none"/>
        </p:style>
        <p:txBody>
          <a:bodyPr rtlCol="0" anchor="ctr"/>
          <a:lstStyle/>
          <a:p>
            <a:pPr algn="ctr"/>
            <a:endParaRPr lang="en-US"/>
          </a:p>
        </p:txBody>
      </p:sp>
      <p:sp>
        <p:nvSpPr>
          <p:cNvPr id="74" name="Left Bracket 73">
            <a:extLst>
              <a:ext uri="{FF2B5EF4-FFF2-40B4-BE49-F238E27FC236}">
                <a16:creationId xmlns:a16="http://schemas.microsoft.com/office/drawing/2014/main" id="{F98C00F7-AF27-0A73-EF08-BDEF48D95836}"/>
              </a:ext>
            </a:extLst>
          </p:cNvPr>
          <p:cNvSpPr/>
          <p:nvPr/>
        </p:nvSpPr>
        <p:spPr>
          <a:xfrm>
            <a:off x="6069205" y="2796977"/>
            <a:ext cx="64970" cy="2324298"/>
          </a:xfrm>
          <a:prstGeom prst="leftBracket">
            <a:avLst>
              <a:gd name="adj" fmla="val 0"/>
            </a:avLst>
          </a:prstGeom>
          <a:noFill/>
          <a:ln w="9525" cap="flat">
            <a:solidFill>
              <a:schemeClr val="accent1"/>
            </a:solidFill>
            <a:prstDash val="solid"/>
            <a:miter lim="400000"/>
            <a:headEnd type="none" w="sm" len="sm"/>
            <a:tailEnd type="none"/>
          </a:ln>
          <a:effectLst/>
          <a:sp3d/>
        </p:spPr>
        <p:style>
          <a:lnRef idx="0">
            <a:scrgbClr r="0" g="0" b="0"/>
          </a:lnRef>
          <a:fillRef idx="0">
            <a:scrgbClr r="0" g="0" b="0"/>
          </a:fillRef>
          <a:effectRef idx="0">
            <a:scrgbClr r="0" g="0" b="0"/>
          </a:effectRef>
          <a:fontRef idx="none"/>
        </p:style>
        <p:txBody>
          <a:bodyPr rtlCol="0" anchor="ctr"/>
          <a:lstStyle/>
          <a:p>
            <a:pPr algn="ctr"/>
            <a:endParaRPr lang="en-US"/>
          </a:p>
        </p:txBody>
      </p:sp>
      <p:sp>
        <p:nvSpPr>
          <p:cNvPr id="3" name="Slide Number Placeholder 2">
            <a:extLst>
              <a:ext uri="{FF2B5EF4-FFF2-40B4-BE49-F238E27FC236}">
                <a16:creationId xmlns:a16="http://schemas.microsoft.com/office/drawing/2014/main" id="{4EC1F3AE-9C6E-5200-7F84-6F0F4D9E0112}"/>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10</a:t>
            </a:fld>
            <a:endParaRPr lang="en-US" dirty="0"/>
          </a:p>
        </p:txBody>
      </p:sp>
      <p:sp>
        <p:nvSpPr>
          <p:cNvPr id="2" name="Text Placeholder 1">
            <a:extLst>
              <a:ext uri="{FF2B5EF4-FFF2-40B4-BE49-F238E27FC236}">
                <a16:creationId xmlns:a16="http://schemas.microsoft.com/office/drawing/2014/main" id="{37CAAB4B-A629-C216-246E-FA6C4818DD8D}"/>
              </a:ext>
            </a:extLst>
          </p:cNvPr>
          <p:cNvSpPr>
            <a:spLocks noGrp="1"/>
          </p:cNvSpPr>
          <p:nvPr>
            <p:ph type="body" sz="quarter" idx="15"/>
          </p:nvPr>
        </p:nvSpPr>
        <p:spPr/>
        <p:txBody>
          <a:bodyPr/>
          <a:lstStyle/>
          <a:p>
            <a:endParaRPr lang="en-US"/>
          </a:p>
        </p:txBody>
      </p:sp>
      <p:sp>
        <p:nvSpPr>
          <p:cNvPr id="5" name="Title 4">
            <a:extLst>
              <a:ext uri="{FF2B5EF4-FFF2-40B4-BE49-F238E27FC236}">
                <a16:creationId xmlns:a16="http://schemas.microsoft.com/office/drawing/2014/main" id="{E9921227-B4C8-C329-003A-B834B0C5532E}"/>
              </a:ext>
            </a:extLst>
          </p:cNvPr>
          <p:cNvSpPr>
            <a:spLocks noGrp="1"/>
          </p:cNvSpPr>
          <p:nvPr>
            <p:ph type="title"/>
          </p:nvPr>
        </p:nvSpPr>
        <p:spPr/>
        <p:txBody>
          <a:bodyPr/>
          <a:lstStyle/>
          <a:p>
            <a:r>
              <a:rPr lang="en-US" dirty="0"/>
              <a:t>Rising free cash flow helps fuel buybacks and dividends</a:t>
            </a:r>
          </a:p>
        </p:txBody>
      </p:sp>
      <p:sp>
        <p:nvSpPr>
          <p:cNvPr id="35" name="Triangle 34">
            <a:extLst>
              <a:ext uri="{FF2B5EF4-FFF2-40B4-BE49-F238E27FC236}">
                <a16:creationId xmlns:a16="http://schemas.microsoft.com/office/drawing/2014/main" id="{3B792AD8-3A5F-6434-E7AF-CEA3A3533697}"/>
              </a:ext>
            </a:extLst>
          </p:cNvPr>
          <p:cNvSpPr/>
          <p:nvPr/>
        </p:nvSpPr>
        <p:spPr>
          <a:xfrm rot="10800000">
            <a:off x="687425" y="275537"/>
            <a:ext cx="213360" cy="8688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6" name="TextBox 35">
            <a:extLst>
              <a:ext uri="{FF2B5EF4-FFF2-40B4-BE49-F238E27FC236}">
                <a16:creationId xmlns:a16="http://schemas.microsoft.com/office/drawing/2014/main" id="{C3B82EBB-A163-B8E3-7B65-8AE80248C320}"/>
              </a:ext>
            </a:extLst>
          </p:cNvPr>
          <p:cNvSpPr txBox="1"/>
          <p:nvPr/>
        </p:nvSpPr>
        <p:spPr>
          <a:xfrm>
            <a:off x="567279" y="107390"/>
            <a:ext cx="1127241" cy="153888"/>
          </a:xfrm>
          <a:prstGeom prst="rect">
            <a:avLst/>
          </a:prstGeom>
          <a:ln w="12700">
            <a:miter lim="400000"/>
          </a:ln>
        </p:spPr>
        <p:txBody>
          <a:bodyPr wrap="square" lIns="0" tIns="0" rIns="0" bIns="0" rtlCol="0">
            <a:spAutoFit/>
          </a:bodyPr>
          <a:lstStyle/>
          <a:p>
            <a:pPr algn="l"/>
            <a:r>
              <a:rPr lang="en-US" sz="1000" b="1" spc="170" dirty="0">
                <a:latin typeface="+mn-lt"/>
              </a:rPr>
              <a:t>DIVIDENDS</a:t>
            </a:r>
          </a:p>
        </p:txBody>
      </p:sp>
      <p:graphicFrame>
        <p:nvGraphicFramePr>
          <p:cNvPr id="34" name="Table 8">
            <a:extLst>
              <a:ext uri="{FF2B5EF4-FFF2-40B4-BE49-F238E27FC236}">
                <a16:creationId xmlns:a16="http://schemas.microsoft.com/office/drawing/2014/main" id="{B56EFF69-ACF0-AB31-908B-72AB85460B08}"/>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rgbClr val="16838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sp>
        <p:nvSpPr>
          <p:cNvPr id="40" name="TextBox 39">
            <a:extLst>
              <a:ext uri="{FF2B5EF4-FFF2-40B4-BE49-F238E27FC236}">
                <a16:creationId xmlns:a16="http://schemas.microsoft.com/office/drawing/2014/main" id="{BFC31938-C453-8EF2-F1E2-F601F41FB653}"/>
              </a:ext>
            </a:extLst>
          </p:cNvPr>
          <p:cNvSpPr txBox="1"/>
          <p:nvPr/>
        </p:nvSpPr>
        <p:spPr>
          <a:xfrm>
            <a:off x="9926291" y="2629532"/>
            <a:ext cx="490728" cy="123111"/>
          </a:xfrm>
          <a:prstGeom prst="rect">
            <a:avLst/>
          </a:prstGeom>
          <a:ln w="12700">
            <a:miter lim="400000"/>
          </a:ln>
        </p:spPr>
        <p:txBody>
          <a:bodyPr wrap="square" lIns="0" tIns="0" rIns="0" bIns="0" rtlCol="0">
            <a:spAutoFit/>
          </a:bodyPr>
          <a:lstStyle/>
          <a:p>
            <a:pPr algn="r"/>
            <a:r>
              <a:rPr lang="en-US" sz="800" b="1" dirty="0">
                <a:latin typeface="+mn-lt"/>
              </a:rPr>
              <a:t>15.9%</a:t>
            </a:r>
          </a:p>
        </p:txBody>
      </p:sp>
      <p:sp>
        <p:nvSpPr>
          <p:cNvPr id="41" name="TextBox 40">
            <a:extLst>
              <a:ext uri="{FF2B5EF4-FFF2-40B4-BE49-F238E27FC236}">
                <a16:creationId xmlns:a16="http://schemas.microsoft.com/office/drawing/2014/main" id="{186750F8-AE45-5FB0-DDC2-77B0F05ADE3E}"/>
              </a:ext>
            </a:extLst>
          </p:cNvPr>
          <p:cNvSpPr txBox="1"/>
          <p:nvPr/>
        </p:nvSpPr>
        <p:spPr>
          <a:xfrm>
            <a:off x="9946944" y="3049642"/>
            <a:ext cx="490728" cy="123111"/>
          </a:xfrm>
          <a:prstGeom prst="rect">
            <a:avLst/>
          </a:prstGeom>
          <a:ln w="12700">
            <a:miter lim="400000"/>
          </a:ln>
        </p:spPr>
        <p:txBody>
          <a:bodyPr wrap="square" lIns="0" tIns="0" rIns="0" bIns="0" rtlCol="0">
            <a:spAutoFit/>
          </a:bodyPr>
          <a:lstStyle/>
          <a:p>
            <a:pPr algn="r"/>
            <a:r>
              <a:rPr lang="en-US" sz="800" b="1" dirty="0">
                <a:solidFill>
                  <a:schemeClr val="bg1"/>
                </a:solidFill>
                <a:latin typeface="+mn-lt"/>
              </a:rPr>
              <a:t>15.1%</a:t>
            </a:r>
          </a:p>
        </p:txBody>
      </p:sp>
      <p:sp>
        <p:nvSpPr>
          <p:cNvPr id="49" name="TextBox 48">
            <a:extLst>
              <a:ext uri="{FF2B5EF4-FFF2-40B4-BE49-F238E27FC236}">
                <a16:creationId xmlns:a16="http://schemas.microsoft.com/office/drawing/2014/main" id="{5A01888C-8D80-0210-B970-404978FED99E}"/>
              </a:ext>
            </a:extLst>
          </p:cNvPr>
          <p:cNvSpPr txBox="1"/>
          <p:nvPr/>
        </p:nvSpPr>
        <p:spPr>
          <a:xfrm>
            <a:off x="9926291" y="3939935"/>
            <a:ext cx="490728" cy="123111"/>
          </a:xfrm>
          <a:prstGeom prst="rect">
            <a:avLst/>
          </a:prstGeom>
          <a:ln w="12700">
            <a:miter lim="400000"/>
          </a:ln>
        </p:spPr>
        <p:txBody>
          <a:bodyPr wrap="square" lIns="0" tIns="0" rIns="0" bIns="0" rtlCol="0">
            <a:spAutoFit/>
          </a:bodyPr>
          <a:lstStyle/>
          <a:p>
            <a:pPr algn="r"/>
            <a:r>
              <a:rPr lang="en-US" sz="800" b="1" dirty="0">
                <a:latin typeface="+mn-lt"/>
              </a:rPr>
              <a:t>11.5%</a:t>
            </a:r>
          </a:p>
        </p:txBody>
      </p:sp>
      <p:sp>
        <p:nvSpPr>
          <p:cNvPr id="50" name="TextBox 49">
            <a:extLst>
              <a:ext uri="{FF2B5EF4-FFF2-40B4-BE49-F238E27FC236}">
                <a16:creationId xmlns:a16="http://schemas.microsoft.com/office/drawing/2014/main" id="{2CEC2F84-B7FD-59CD-E389-D534F643F722}"/>
              </a:ext>
            </a:extLst>
          </p:cNvPr>
          <p:cNvSpPr txBox="1"/>
          <p:nvPr/>
        </p:nvSpPr>
        <p:spPr>
          <a:xfrm>
            <a:off x="9926291" y="3501716"/>
            <a:ext cx="490728" cy="123111"/>
          </a:xfrm>
          <a:prstGeom prst="rect">
            <a:avLst/>
          </a:prstGeom>
          <a:ln w="12700">
            <a:miter lim="400000"/>
          </a:ln>
        </p:spPr>
        <p:txBody>
          <a:bodyPr wrap="square" lIns="0" tIns="0" rIns="0" bIns="0" rtlCol="0">
            <a:spAutoFit/>
          </a:bodyPr>
          <a:lstStyle/>
          <a:p>
            <a:pPr algn="r"/>
            <a:r>
              <a:rPr lang="en-US" sz="800" b="1" dirty="0">
                <a:latin typeface="+mn-lt"/>
              </a:rPr>
              <a:t>13.6%</a:t>
            </a:r>
          </a:p>
        </p:txBody>
      </p:sp>
      <p:sp>
        <p:nvSpPr>
          <p:cNvPr id="51" name="TextBox 50">
            <a:extLst>
              <a:ext uri="{FF2B5EF4-FFF2-40B4-BE49-F238E27FC236}">
                <a16:creationId xmlns:a16="http://schemas.microsoft.com/office/drawing/2014/main" id="{BECD574E-95A2-385E-1430-C745440AA141}"/>
              </a:ext>
            </a:extLst>
          </p:cNvPr>
          <p:cNvSpPr txBox="1"/>
          <p:nvPr/>
        </p:nvSpPr>
        <p:spPr>
          <a:xfrm>
            <a:off x="9926291" y="4296447"/>
            <a:ext cx="490728" cy="123111"/>
          </a:xfrm>
          <a:prstGeom prst="rect">
            <a:avLst/>
          </a:prstGeom>
          <a:ln w="12700">
            <a:miter lim="400000"/>
          </a:ln>
        </p:spPr>
        <p:txBody>
          <a:bodyPr wrap="square" lIns="0" tIns="0" rIns="0" bIns="0" rtlCol="0">
            <a:spAutoFit/>
          </a:bodyPr>
          <a:lstStyle/>
          <a:p>
            <a:pPr algn="r"/>
            <a:r>
              <a:rPr lang="en-US" sz="800" b="1" dirty="0">
                <a:latin typeface="+mn-lt"/>
              </a:rPr>
              <a:t>9.5%</a:t>
            </a:r>
          </a:p>
        </p:txBody>
      </p:sp>
      <p:sp>
        <p:nvSpPr>
          <p:cNvPr id="52" name="TextBox 51">
            <a:extLst>
              <a:ext uri="{FF2B5EF4-FFF2-40B4-BE49-F238E27FC236}">
                <a16:creationId xmlns:a16="http://schemas.microsoft.com/office/drawing/2014/main" id="{9FB7F0EF-FC0E-3C99-3203-0C0BCE8661B7}"/>
              </a:ext>
            </a:extLst>
          </p:cNvPr>
          <p:cNvSpPr txBox="1"/>
          <p:nvPr/>
        </p:nvSpPr>
        <p:spPr>
          <a:xfrm>
            <a:off x="9926291" y="4622764"/>
            <a:ext cx="490728" cy="123111"/>
          </a:xfrm>
          <a:prstGeom prst="rect">
            <a:avLst/>
          </a:prstGeom>
          <a:ln w="12700">
            <a:miter lim="400000"/>
          </a:ln>
        </p:spPr>
        <p:txBody>
          <a:bodyPr wrap="square" lIns="0" tIns="0" rIns="0" bIns="0" rtlCol="0">
            <a:spAutoFit/>
          </a:bodyPr>
          <a:lstStyle/>
          <a:p>
            <a:pPr algn="r"/>
            <a:r>
              <a:rPr lang="en-US" sz="800" b="1" dirty="0">
                <a:latin typeface="+mn-lt"/>
              </a:rPr>
              <a:t>8.5%</a:t>
            </a:r>
          </a:p>
        </p:txBody>
      </p:sp>
      <p:sp>
        <p:nvSpPr>
          <p:cNvPr id="53" name="TextBox 52">
            <a:extLst>
              <a:ext uri="{FF2B5EF4-FFF2-40B4-BE49-F238E27FC236}">
                <a16:creationId xmlns:a16="http://schemas.microsoft.com/office/drawing/2014/main" id="{0E5F3673-1EE7-62CE-D3F2-3E67BA9A77CD}"/>
              </a:ext>
            </a:extLst>
          </p:cNvPr>
          <p:cNvSpPr txBox="1"/>
          <p:nvPr/>
        </p:nvSpPr>
        <p:spPr>
          <a:xfrm>
            <a:off x="9926291" y="4865399"/>
            <a:ext cx="490728" cy="123111"/>
          </a:xfrm>
          <a:prstGeom prst="rect">
            <a:avLst/>
          </a:prstGeom>
          <a:ln w="12700">
            <a:miter lim="400000"/>
          </a:ln>
        </p:spPr>
        <p:txBody>
          <a:bodyPr wrap="square" lIns="0" tIns="0" rIns="0" bIns="0" rtlCol="0">
            <a:spAutoFit/>
          </a:bodyPr>
          <a:lstStyle/>
          <a:p>
            <a:pPr algn="r"/>
            <a:r>
              <a:rPr lang="en-US" sz="800" b="1" dirty="0">
                <a:solidFill>
                  <a:schemeClr val="bg1"/>
                </a:solidFill>
                <a:latin typeface="+mn-lt"/>
              </a:rPr>
              <a:t>6.5%</a:t>
            </a:r>
          </a:p>
        </p:txBody>
      </p:sp>
      <p:sp>
        <p:nvSpPr>
          <p:cNvPr id="54" name="TextBox 53">
            <a:extLst>
              <a:ext uri="{FF2B5EF4-FFF2-40B4-BE49-F238E27FC236}">
                <a16:creationId xmlns:a16="http://schemas.microsoft.com/office/drawing/2014/main" id="{C0465C9A-7B15-AC69-F4A5-D0AB36B0673B}"/>
              </a:ext>
            </a:extLst>
          </p:cNvPr>
          <p:cNvSpPr txBox="1"/>
          <p:nvPr/>
        </p:nvSpPr>
        <p:spPr>
          <a:xfrm>
            <a:off x="9926291" y="5050282"/>
            <a:ext cx="490728" cy="123111"/>
          </a:xfrm>
          <a:prstGeom prst="rect">
            <a:avLst/>
          </a:prstGeom>
          <a:ln w="12700">
            <a:miter lim="400000"/>
          </a:ln>
        </p:spPr>
        <p:txBody>
          <a:bodyPr wrap="square" lIns="0" tIns="0" rIns="0" bIns="0" rtlCol="0">
            <a:spAutoFit/>
          </a:bodyPr>
          <a:lstStyle/>
          <a:p>
            <a:pPr algn="r"/>
            <a:r>
              <a:rPr lang="en-US" sz="800" b="1" dirty="0">
                <a:solidFill>
                  <a:schemeClr val="bg1"/>
                </a:solidFill>
                <a:latin typeface="+mn-lt"/>
              </a:rPr>
              <a:t>5.6%</a:t>
            </a:r>
          </a:p>
        </p:txBody>
      </p:sp>
      <p:sp>
        <p:nvSpPr>
          <p:cNvPr id="55" name="TextBox 54">
            <a:extLst>
              <a:ext uri="{FF2B5EF4-FFF2-40B4-BE49-F238E27FC236}">
                <a16:creationId xmlns:a16="http://schemas.microsoft.com/office/drawing/2014/main" id="{9B205F2B-85BC-5C8D-3DA6-F39E9F3BF598}"/>
              </a:ext>
            </a:extLst>
          </p:cNvPr>
          <p:cNvSpPr txBox="1"/>
          <p:nvPr/>
        </p:nvSpPr>
        <p:spPr>
          <a:xfrm>
            <a:off x="9926291" y="5209349"/>
            <a:ext cx="490728" cy="123111"/>
          </a:xfrm>
          <a:prstGeom prst="rect">
            <a:avLst/>
          </a:prstGeom>
          <a:ln w="12700">
            <a:miter lim="400000"/>
          </a:ln>
        </p:spPr>
        <p:txBody>
          <a:bodyPr wrap="square" lIns="0" tIns="0" rIns="0" bIns="0" rtlCol="0">
            <a:spAutoFit/>
          </a:bodyPr>
          <a:lstStyle/>
          <a:p>
            <a:pPr algn="r"/>
            <a:r>
              <a:rPr lang="en-US" sz="800" b="1" dirty="0">
                <a:latin typeface="+mn-lt"/>
              </a:rPr>
              <a:t>5.5%</a:t>
            </a:r>
          </a:p>
        </p:txBody>
      </p:sp>
      <p:sp>
        <p:nvSpPr>
          <p:cNvPr id="56" name="TextBox 55">
            <a:extLst>
              <a:ext uri="{FF2B5EF4-FFF2-40B4-BE49-F238E27FC236}">
                <a16:creationId xmlns:a16="http://schemas.microsoft.com/office/drawing/2014/main" id="{FE32757F-79B4-68C4-423E-49C6EF22E05B}"/>
              </a:ext>
            </a:extLst>
          </p:cNvPr>
          <p:cNvSpPr txBox="1"/>
          <p:nvPr/>
        </p:nvSpPr>
        <p:spPr>
          <a:xfrm>
            <a:off x="9926291" y="5384410"/>
            <a:ext cx="490728" cy="123111"/>
          </a:xfrm>
          <a:prstGeom prst="rect">
            <a:avLst/>
          </a:prstGeom>
          <a:ln w="12700">
            <a:miter lim="400000"/>
          </a:ln>
        </p:spPr>
        <p:txBody>
          <a:bodyPr wrap="square" lIns="0" tIns="0" rIns="0" bIns="0" rtlCol="0">
            <a:spAutoFit/>
          </a:bodyPr>
          <a:lstStyle/>
          <a:p>
            <a:pPr algn="r"/>
            <a:r>
              <a:rPr lang="en-US" sz="800" b="1" dirty="0">
                <a:solidFill>
                  <a:schemeClr val="tx1"/>
                </a:solidFill>
                <a:latin typeface="+mn-lt"/>
              </a:rPr>
              <a:t>5.2%</a:t>
            </a:r>
          </a:p>
        </p:txBody>
      </p:sp>
      <p:sp>
        <p:nvSpPr>
          <p:cNvPr id="57" name="TextBox 56">
            <a:extLst>
              <a:ext uri="{FF2B5EF4-FFF2-40B4-BE49-F238E27FC236}">
                <a16:creationId xmlns:a16="http://schemas.microsoft.com/office/drawing/2014/main" id="{85181638-D327-A7BD-78C5-D96FB5989B2C}"/>
              </a:ext>
            </a:extLst>
          </p:cNvPr>
          <p:cNvSpPr txBox="1"/>
          <p:nvPr/>
        </p:nvSpPr>
        <p:spPr>
          <a:xfrm>
            <a:off x="9926291" y="5537331"/>
            <a:ext cx="490728" cy="123111"/>
          </a:xfrm>
          <a:prstGeom prst="rect">
            <a:avLst/>
          </a:prstGeom>
          <a:ln w="12700">
            <a:miter lim="400000"/>
          </a:ln>
        </p:spPr>
        <p:txBody>
          <a:bodyPr wrap="square" lIns="0" tIns="0" rIns="0" bIns="0" rtlCol="0">
            <a:spAutoFit/>
          </a:bodyPr>
          <a:lstStyle/>
          <a:p>
            <a:pPr algn="r"/>
            <a:r>
              <a:rPr lang="en-US" sz="800" b="1" dirty="0">
                <a:latin typeface="+mn-lt"/>
              </a:rPr>
              <a:t>2.9%</a:t>
            </a:r>
          </a:p>
        </p:txBody>
      </p:sp>
      <p:sp>
        <p:nvSpPr>
          <p:cNvPr id="58" name="TextBox 57">
            <a:extLst>
              <a:ext uri="{FF2B5EF4-FFF2-40B4-BE49-F238E27FC236}">
                <a16:creationId xmlns:a16="http://schemas.microsoft.com/office/drawing/2014/main" id="{2858C9EE-67D7-478C-2DB6-FE63DCA20FF0}"/>
              </a:ext>
            </a:extLst>
          </p:cNvPr>
          <p:cNvSpPr txBox="1"/>
          <p:nvPr/>
        </p:nvSpPr>
        <p:spPr>
          <a:xfrm>
            <a:off x="10463917" y="2629532"/>
            <a:ext cx="1029302" cy="123111"/>
          </a:xfrm>
          <a:prstGeom prst="rect">
            <a:avLst/>
          </a:prstGeom>
          <a:ln w="12700">
            <a:miter lim="400000"/>
          </a:ln>
        </p:spPr>
        <p:txBody>
          <a:bodyPr wrap="square" lIns="0" tIns="0" rIns="0" bIns="0" rtlCol="0">
            <a:spAutoFit/>
          </a:bodyPr>
          <a:lstStyle/>
          <a:p>
            <a:pPr algn="l"/>
            <a:r>
              <a:rPr lang="en-US" sz="800" dirty="0">
                <a:latin typeface="+mn-lt"/>
              </a:rPr>
              <a:t>Financials</a:t>
            </a:r>
          </a:p>
        </p:txBody>
      </p:sp>
      <p:sp>
        <p:nvSpPr>
          <p:cNvPr id="59" name="TextBox 58">
            <a:extLst>
              <a:ext uri="{FF2B5EF4-FFF2-40B4-BE49-F238E27FC236}">
                <a16:creationId xmlns:a16="http://schemas.microsoft.com/office/drawing/2014/main" id="{6272127F-0A0A-7D3C-046D-3D5C50F02FE0}"/>
              </a:ext>
            </a:extLst>
          </p:cNvPr>
          <p:cNvSpPr txBox="1"/>
          <p:nvPr/>
        </p:nvSpPr>
        <p:spPr>
          <a:xfrm>
            <a:off x="10463917" y="4850779"/>
            <a:ext cx="1156522" cy="123111"/>
          </a:xfrm>
          <a:prstGeom prst="rect">
            <a:avLst/>
          </a:prstGeom>
          <a:ln w="12700">
            <a:miter lim="400000"/>
          </a:ln>
        </p:spPr>
        <p:txBody>
          <a:bodyPr wrap="square" lIns="0" tIns="0" rIns="0" bIns="0" rtlCol="0">
            <a:spAutoFit/>
          </a:bodyPr>
          <a:lstStyle/>
          <a:p>
            <a:pPr algn="l"/>
            <a:r>
              <a:rPr lang="en-US" sz="800" b="1" dirty="0">
                <a:solidFill>
                  <a:schemeClr val="accent5">
                    <a:lumMod val="50000"/>
                  </a:schemeClr>
                </a:solidFill>
                <a:latin typeface="+mn-lt"/>
              </a:rPr>
              <a:t>Communication services</a:t>
            </a:r>
          </a:p>
        </p:txBody>
      </p:sp>
      <p:sp>
        <p:nvSpPr>
          <p:cNvPr id="60" name="TextBox 59">
            <a:extLst>
              <a:ext uri="{FF2B5EF4-FFF2-40B4-BE49-F238E27FC236}">
                <a16:creationId xmlns:a16="http://schemas.microsoft.com/office/drawing/2014/main" id="{99B19C5B-545D-C9A5-CE72-75625E87477A}"/>
              </a:ext>
            </a:extLst>
          </p:cNvPr>
          <p:cNvSpPr txBox="1"/>
          <p:nvPr/>
        </p:nvSpPr>
        <p:spPr>
          <a:xfrm>
            <a:off x="10463917" y="5371501"/>
            <a:ext cx="1156522" cy="123111"/>
          </a:xfrm>
          <a:prstGeom prst="rect">
            <a:avLst/>
          </a:prstGeom>
          <a:ln w="12700">
            <a:miter lim="400000"/>
          </a:ln>
        </p:spPr>
        <p:txBody>
          <a:bodyPr wrap="square" lIns="0" tIns="0" rIns="0" bIns="0" rtlCol="0">
            <a:spAutoFit/>
          </a:bodyPr>
          <a:lstStyle/>
          <a:p>
            <a:pPr algn="l"/>
            <a:r>
              <a:rPr lang="en-US" sz="800" dirty="0">
                <a:latin typeface="+mn-lt"/>
              </a:rPr>
              <a:t>Utilities</a:t>
            </a:r>
          </a:p>
        </p:txBody>
      </p:sp>
      <p:sp>
        <p:nvSpPr>
          <p:cNvPr id="61" name="TextBox 60">
            <a:extLst>
              <a:ext uri="{FF2B5EF4-FFF2-40B4-BE49-F238E27FC236}">
                <a16:creationId xmlns:a16="http://schemas.microsoft.com/office/drawing/2014/main" id="{C159C069-7001-A591-D6D8-A3CE9B231761}"/>
              </a:ext>
            </a:extLst>
          </p:cNvPr>
          <p:cNvSpPr txBox="1"/>
          <p:nvPr/>
        </p:nvSpPr>
        <p:spPr>
          <a:xfrm>
            <a:off x="10463917" y="5194417"/>
            <a:ext cx="1156522" cy="123111"/>
          </a:xfrm>
          <a:prstGeom prst="rect">
            <a:avLst/>
          </a:prstGeom>
          <a:ln w="12700">
            <a:miter lim="400000"/>
          </a:ln>
        </p:spPr>
        <p:txBody>
          <a:bodyPr wrap="square" lIns="0" tIns="0" rIns="0" bIns="0" rtlCol="0">
            <a:spAutoFit/>
          </a:bodyPr>
          <a:lstStyle/>
          <a:p>
            <a:pPr algn="l"/>
            <a:r>
              <a:rPr lang="en-US" sz="800" dirty="0">
                <a:latin typeface="+mn-lt"/>
              </a:rPr>
              <a:t>Real estate</a:t>
            </a:r>
          </a:p>
        </p:txBody>
      </p:sp>
      <p:sp>
        <p:nvSpPr>
          <p:cNvPr id="62" name="TextBox 61">
            <a:extLst>
              <a:ext uri="{FF2B5EF4-FFF2-40B4-BE49-F238E27FC236}">
                <a16:creationId xmlns:a16="http://schemas.microsoft.com/office/drawing/2014/main" id="{3AE3B3C2-F804-D40C-F163-AC09F037448B}"/>
              </a:ext>
            </a:extLst>
          </p:cNvPr>
          <p:cNvSpPr txBox="1"/>
          <p:nvPr/>
        </p:nvSpPr>
        <p:spPr>
          <a:xfrm>
            <a:off x="10463917" y="5035456"/>
            <a:ext cx="1156522" cy="123111"/>
          </a:xfrm>
          <a:prstGeom prst="rect">
            <a:avLst/>
          </a:prstGeom>
          <a:ln w="12700">
            <a:miter lim="400000"/>
          </a:ln>
        </p:spPr>
        <p:txBody>
          <a:bodyPr wrap="square" lIns="0" tIns="0" rIns="0" bIns="0" rtlCol="0">
            <a:spAutoFit/>
          </a:bodyPr>
          <a:lstStyle/>
          <a:p>
            <a:pPr algn="l"/>
            <a:r>
              <a:rPr lang="en-US" sz="800" b="1" dirty="0">
                <a:solidFill>
                  <a:schemeClr val="accent6">
                    <a:lumMod val="75000"/>
                  </a:schemeClr>
                </a:solidFill>
                <a:latin typeface="+mn-lt"/>
              </a:rPr>
              <a:t>Consumer discretionary</a:t>
            </a:r>
          </a:p>
        </p:txBody>
      </p:sp>
      <p:sp>
        <p:nvSpPr>
          <p:cNvPr id="63" name="TextBox 62">
            <a:extLst>
              <a:ext uri="{FF2B5EF4-FFF2-40B4-BE49-F238E27FC236}">
                <a16:creationId xmlns:a16="http://schemas.microsoft.com/office/drawing/2014/main" id="{377A9352-3FAE-EF62-EF6F-8A83AD8FA571}"/>
              </a:ext>
            </a:extLst>
          </p:cNvPr>
          <p:cNvSpPr txBox="1"/>
          <p:nvPr/>
        </p:nvSpPr>
        <p:spPr>
          <a:xfrm>
            <a:off x="10463917" y="4296447"/>
            <a:ext cx="1156522" cy="123111"/>
          </a:xfrm>
          <a:prstGeom prst="rect">
            <a:avLst/>
          </a:prstGeom>
          <a:ln w="12700">
            <a:miter lim="400000"/>
          </a:ln>
        </p:spPr>
        <p:txBody>
          <a:bodyPr wrap="square" lIns="0" tIns="0" rIns="0" bIns="0" rtlCol="0">
            <a:spAutoFit/>
          </a:bodyPr>
          <a:lstStyle/>
          <a:p>
            <a:pPr algn="l"/>
            <a:r>
              <a:rPr lang="en-US" sz="800" dirty="0">
                <a:latin typeface="+mn-lt"/>
              </a:rPr>
              <a:t>Industrials</a:t>
            </a:r>
          </a:p>
        </p:txBody>
      </p:sp>
      <p:sp>
        <p:nvSpPr>
          <p:cNvPr id="64" name="TextBox 63">
            <a:extLst>
              <a:ext uri="{FF2B5EF4-FFF2-40B4-BE49-F238E27FC236}">
                <a16:creationId xmlns:a16="http://schemas.microsoft.com/office/drawing/2014/main" id="{2F7075F0-EEE6-CE18-DA00-CE9352D92A50}"/>
              </a:ext>
            </a:extLst>
          </p:cNvPr>
          <p:cNvSpPr txBox="1"/>
          <p:nvPr/>
        </p:nvSpPr>
        <p:spPr>
          <a:xfrm>
            <a:off x="10463917" y="4622764"/>
            <a:ext cx="1156522" cy="123111"/>
          </a:xfrm>
          <a:prstGeom prst="rect">
            <a:avLst/>
          </a:prstGeom>
          <a:ln w="12700">
            <a:miter lim="400000"/>
          </a:ln>
        </p:spPr>
        <p:txBody>
          <a:bodyPr wrap="square" lIns="0" tIns="0" rIns="0" bIns="0" rtlCol="0">
            <a:spAutoFit/>
          </a:bodyPr>
          <a:lstStyle/>
          <a:p>
            <a:pPr algn="l"/>
            <a:r>
              <a:rPr lang="en-US" sz="800" dirty="0">
                <a:latin typeface="+mn-lt"/>
              </a:rPr>
              <a:t>Energy</a:t>
            </a:r>
          </a:p>
        </p:txBody>
      </p:sp>
      <p:sp>
        <p:nvSpPr>
          <p:cNvPr id="65" name="TextBox 64">
            <a:extLst>
              <a:ext uri="{FF2B5EF4-FFF2-40B4-BE49-F238E27FC236}">
                <a16:creationId xmlns:a16="http://schemas.microsoft.com/office/drawing/2014/main" id="{7BF48C53-AC87-5073-B86D-2F4081D51E4F}"/>
              </a:ext>
            </a:extLst>
          </p:cNvPr>
          <p:cNvSpPr txBox="1"/>
          <p:nvPr/>
        </p:nvSpPr>
        <p:spPr>
          <a:xfrm>
            <a:off x="10463917" y="3939935"/>
            <a:ext cx="1156522" cy="123111"/>
          </a:xfrm>
          <a:prstGeom prst="rect">
            <a:avLst/>
          </a:prstGeom>
          <a:ln w="12700">
            <a:miter lim="400000"/>
          </a:ln>
        </p:spPr>
        <p:txBody>
          <a:bodyPr wrap="square" lIns="0" tIns="0" rIns="0" bIns="0" rtlCol="0">
            <a:spAutoFit/>
          </a:bodyPr>
          <a:lstStyle/>
          <a:p>
            <a:pPr algn="l"/>
            <a:r>
              <a:rPr lang="en-US" sz="800" dirty="0">
                <a:latin typeface="+mn-lt"/>
              </a:rPr>
              <a:t>Consumer staples</a:t>
            </a:r>
          </a:p>
        </p:txBody>
      </p:sp>
      <p:sp>
        <p:nvSpPr>
          <p:cNvPr id="66" name="TextBox 65">
            <a:extLst>
              <a:ext uri="{FF2B5EF4-FFF2-40B4-BE49-F238E27FC236}">
                <a16:creationId xmlns:a16="http://schemas.microsoft.com/office/drawing/2014/main" id="{68F9F6D4-3001-C44E-C7EA-5B0E7F5E689C}"/>
              </a:ext>
            </a:extLst>
          </p:cNvPr>
          <p:cNvSpPr txBox="1"/>
          <p:nvPr/>
        </p:nvSpPr>
        <p:spPr>
          <a:xfrm>
            <a:off x="10463917" y="3493912"/>
            <a:ext cx="1156522" cy="123111"/>
          </a:xfrm>
          <a:prstGeom prst="rect">
            <a:avLst/>
          </a:prstGeom>
          <a:ln w="12700">
            <a:miter lim="400000"/>
          </a:ln>
        </p:spPr>
        <p:txBody>
          <a:bodyPr wrap="square" lIns="0" tIns="0" rIns="0" bIns="0" rtlCol="0">
            <a:spAutoFit/>
          </a:bodyPr>
          <a:lstStyle/>
          <a:p>
            <a:pPr algn="l"/>
            <a:r>
              <a:rPr lang="en-US" sz="800" dirty="0">
                <a:latin typeface="+mn-lt"/>
              </a:rPr>
              <a:t>Health care</a:t>
            </a:r>
          </a:p>
        </p:txBody>
      </p:sp>
      <p:sp>
        <p:nvSpPr>
          <p:cNvPr id="67" name="TextBox 66">
            <a:extLst>
              <a:ext uri="{FF2B5EF4-FFF2-40B4-BE49-F238E27FC236}">
                <a16:creationId xmlns:a16="http://schemas.microsoft.com/office/drawing/2014/main" id="{04D2E83E-EF1B-7145-9AB4-DB57A290A84E}"/>
              </a:ext>
            </a:extLst>
          </p:cNvPr>
          <p:cNvSpPr txBox="1"/>
          <p:nvPr/>
        </p:nvSpPr>
        <p:spPr>
          <a:xfrm>
            <a:off x="10470504" y="5536278"/>
            <a:ext cx="1156522" cy="123111"/>
          </a:xfrm>
          <a:prstGeom prst="rect">
            <a:avLst/>
          </a:prstGeom>
          <a:ln w="12700">
            <a:miter lim="400000"/>
          </a:ln>
        </p:spPr>
        <p:txBody>
          <a:bodyPr wrap="square" lIns="0" tIns="0" rIns="0" bIns="0" rtlCol="0">
            <a:spAutoFit/>
          </a:bodyPr>
          <a:lstStyle/>
          <a:p>
            <a:pPr algn="l"/>
            <a:r>
              <a:rPr lang="en-US" sz="800" dirty="0">
                <a:latin typeface="+mn-lt"/>
              </a:rPr>
              <a:t>Materials</a:t>
            </a:r>
          </a:p>
        </p:txBody>
      </p:sp>
      <p:sp>
        <p:nvSpPr>
          <p:cNvPr id="68" name="TextBox 67">
            <a:extLst>
              <a:ext uri="{FF2B5EF4-FFF2-40B4-BE49-F238E27FC236}">
                <a16:creationId xmlns:a16="http://schemas.microsoft.com/office/drawing/2014/main" id="{63104432-5281-0F74-2BE1-D242E3C59E75}"/>
              </a:ext>
            </a:extLst>
          </p:cNvPr>
          <p:cNvSpPr txBox="1"/>
          <p:nvPr/>
        </p:nvSpPr>
        <p:spPr>
          <a:xfrm>
            <a:off x="6089904" y="2550698"/>
            <a:ext cx="3278662" cy="138499"/>
          </a:xfrm>
          <a:prstGeom prst="rect">
            <a:avLst/>
          </a:prstGeom>
          <a:ln w="12700">
            <a:miter lim="400000"/>
          </a:ln>
        </p:spPr>
        <p:txBody>
          <a:bodyPr wrap="square" lIns="0" tIns="0" rIns="0" bIns="0" rtlCol="0">
            <a:spAutoFit/>
          </a:bodyPr>
          <a:lstStyle/>
          <a:p>
            <a:pPr algn="l"/>
            <a:r>
              <a:rPr lang="en-US" sz="900" b="1" dirty="0">
                <a:latin typeface="+mn-lt"/>
              </a:rPr>
              <a:t>Dividend payments from some of 2024’s first-time initiators</a:t>
            </a:r>
          </a:p>
        </p:txBody>
      </p:sp>
      <p:sp>
        <p:nvSpPr>
          <p:cNvPr id="69" name="TextBox 68">
            <a:extLst>
              <a:ext uri="{FF2B5EF4-FFF2-40B4-BE49-F238E27FC236}">
                <a16:creationId xmlns:a16="http://schemas.microsoft.com/office/drawing/2014/main" id="{FC1B22C5-49F2-A56F-F44D-574DC968AC9E}"/>
              </a:ext>
            </a:extLst>
          </p:cNvPr>
          <p:cNvSpPr txBox="1"/>
          <p:nvPr/>
        </p:nvSpPr>
        <p:spPr>
          <a:xfrm>
            <a:off x="5568981" y="1705308"/>
            <a:ext cx="4343910" cy="138499"/>
          </a:xfrm>
          <a:prstGeom prst="rect">
            <a:avLst/>
          </a:prstGeom>
          <a:ln w="12700">
            <a:miter lim="400000"/>
          </a:ln>
        </p:spPr>
        <p:txBody>
          <a:bodyPr wrap="square" lIns="0" tIns="0" rIns="0" bIns="0" rtlCol="0">
            <a:spAutoFit/>
          </a:bodyPr>
          <a:lstStyle/>
          <a:p>
            <a:pPr algn="l"/>
            <a:r>
              <a:rPr lang="en-US" sz="900" dirty="0">
                <a:solidFill>
                  <a:schemeClr val="tx1">
                    <a:lumMod val="65000"/>
                    <a:lumOff val="35000"/>
                  </a:schemeClr>
                </a:solidFill>
                <a:latin typeface="+mn-lt"/>
              </a:rPr>
              <a:t>Value of total cash dividends paid by S&amp;P 500 Index companies (USD millions)</a:t>
            </a:r>
          </a:p>
        </p:txBody>
      </p:sp>
      <p:sp>
        <p:nvSpPr>
          <p:cNvPr id="70" name="TextBox 69">
            <a:extLst>
              <a:ext uri="{FF2B5EF4-FFF2-40B4-BE49-F238E27FC236}">
                <a16:creationId xmlns:a16="http://schemas.microsoft.com/office/drawing/2014/main" id="{7040C225-8687-F458-83CE-E3E10AC025FD}"/>
              </a:ext>
            </a:extLst>
          </p:cNvPr>
          <p:cNvSpPr txBox="1"/>
          <p:nvPr/>
        </p:nvSpPr>
        <p:spPr>
          <a:xfrm>
            <a:off x="10470504" y="2910245"/>
            <a:ext cx="1029302" cy="246221"/>
          </a:xfrm>
          <a:prstGeom prst="rect">
            <a:avLst/>
          </a:prstGeom>
          <a:ln w="12700">
            <a:miter lim="400000"/>
          </a:ln>
        </p:spPr>
        <p:txBody>
          <a:bodyPr wrap="square" lIns="0" tIns="0" rIns="0" bIns="0" rtlCol="0">
            <a:spAutoFit/>
          </a:bodyPr>
          <a:lstStyle/>
          <a:p>
            <a:pPr algn="l"/>
            <a:r>
              <a:rPr lang="en-US" sz="800" b="1" dirty="0">
                <a:solidFill>
                  <a:schemeClr val="accent1"/>
                </a:solidFill>
                <a:latin typeface="+mn-lt"/>
              </a:rPr>
              <a:t>Information technology</a:t>
            </a:r>
          </a:p>
        </p:txBody>
      </p:sp>
      <p:sp>
        <p:nvSpPr>
          <p:cNvPr id="71" name="TextBox 70">
            <a:extLst>
              <a:ext uri="{FF2B5EF4-FFF2-40B4-BE49-F238E27FC236}">
                <a16:creationId xmlns:a16="http://schemas.microsoft.com/office/drawing/2014/main" id="{35D2B395-F115-EB7F-9FFB-E696577CFBD7}"/>
              </a:ext>
            </a:extLst>
          </p:cNvPr>
          <p:cNvSpPr txBox="1"/>
          <p:nvPr/>
        </p:nvSpPr>
        <p:spPr>
          <a:xfrm>
            <a:off x="6095610" y="2875879"/>
            <a:ext cx="1740787" cy="138499"/>
          </a:xfrm>
          <a:prstGeom prst="rect">
            <a:avLst/>
          </a:prstGeom>
          <a:ln w="12700">
            <a:miter lim="400000"/>
          </a:ln>
        </p:spPr>
        <p:txBody>
          <a:bodyPr wrap="square" lIns="0" tIns="0" rIns="0" bIns="0" rtlCol="0">
            <a:spAutoFit/>
          </a:bodyPr>
          <a:lstStyle/>
          <a:p>
            <a:pPr algn="l"/>
            <a:r>
              <a:rPr lang="en-US" sz="900" b="1" dirty="0">
                <a:solidFill>
                  <a:schemeClr val="accent1"/>
                </a:solidFill>
                <a:latin typeface="+mn-lt"/>
              </a:rPr>
              <a:t>Salesforce: </a:t>
            </a:r>
            <a:r>
              <a:rPr lang="en-US" sz="900" dirty="0">
                <a:latin typeface="+mn-lt"/>
              </a:rPr>
              <a:t>$1.5 billion</a:t>
            </a:r>
          </a:p>
        </p:txBody>
      </p:sp>
      <p:sp>
        <p:nvSpPr>
          <p:cNvPr id="72" name="TextBox 71">
            <a:extLst>
              <a:ext uri="{FF2B5EF4-FFF2-40B4-BE49-F238E27FC236}">
                <a16:creationId xmlns:a16="http://schemas.microsoft.com/office/drawing/2014/main" id="{457DD685-E172-4B3B-195B-689E0D8AA78A}"/>
              </a:ext>
            </a:extLst>
          </p:cNvPr>
          <p:cNvSpPr txBox="1"/>
          <p:nvPr/>
        </p:nvSpPr>
        <p:spPr>
          <a:xfrm>
            <a:off x="6095610" y="3796011"/>
            <a:ext cx="1954213" cy="138499"/>
          </a:xfrm>
          <a:prstGeom prst="rect">
            <a:avLst/>
          </a:prstGeom>
          <a:ln w="12700">
            <a:miter lim="400000"/>
          </a:ln>
        </p:spPr>
        <p:txBody>
          <a:bodyPr wrap="square" lIns="0" tIns="0" rIns="0" bIns="0" rtlCol="0">
            <a:spAutoFit/>
          </a:bodyPr>
          <a:lstStyle/>
          <a:p>
            <a:pPr algn="l"/>
            <a:r>
              <a:rPr lang="en-US" sz="900" b="1" dirty="0">
                <a:solidFill>
                  <a:schemeClr val="accent6">
                    <a:lumMod val="75000"/>
                  </a:schemeClr>
                </a:solidFill>
                <a:latin typeface="+mn-lt"/>
              </a:rPr>
              <a:t>Booking Holdings: </a:t>
            </a:r>
            <a:r>
              <a:rPr lang="en-US" sz="900" dirty="0">
                <a:latin typeface="+mn-lt"/>
              </a:rPr>
              <a:t>$1.2 billion</a:t>
            </a:r>
          </a:p>
        </p:txBody>
      </p:sp>
      <p:sp>
        <p:nvSpPr>
          <p:cNvPr id="76" name="TextBox 75">
            <a:extLst>
              <a:ext uri="{FF2B5EF4-FFF2-40B4-BE49-F238E27FC236}">
                <a16:creationId xmlns:a16="http://schemas.microsoft.com/office/drawing/2014/main" id="{F53C6FC8-14D9-13BE-50C2-08B344C616B3}"/>
              </a:ext>
            </a:extLst>
          </p:cNvPr>
          <p:cNvSpPr txBox="1"/>
          <p:nvPr/>
        </p:nvSpPr>
        <p:spPr>
          <a:xfrm>
            <a:off x="6095610" y="3263217"/>
            <a:ext cx="1954213" cy="138499"/>
          </a:xfrm>
          <a:prstGeom prst="rect">
            <a:avLst/>
          </a:prstGeom>
          <a:ln w="12700">
            <a:miter lim="400000"/>
          </a:ln>
        </p:spPr>
        <p:txBody>
          <a:bodyPr wrap="square" lIns="0" tIns="0" rIns="0" bIns="0" rtlCol="0">
            <a:spAutoFit/>
          </a:bodyPr>
          <a:lstStyle/>
          <a:p>
            <a:pPr algn="l"/>
            <a:r>
              <a:rPr lang="en-US" sz="900" b="1" dirty="0">
                <a:solidFill>
                  <a:schemeClr val="accent5">
                    <a:lumMod val="50000"/>
                  </a:schemeClr>
                </a:solidFill>
                <a:latin typeface="+mn-lt"/>
              </a:rPr>
              <a:t>Alphabet: </a:t>
            </a:r>
            <a:r>
              <a:rPr lang="en-US" sz="900" dirty="0">
                <a:latin typeface="+mn-lt"/>
              </a:rPr>
              <a:t>$7.3 billion</a:t>
            </a:r>
          </a:p>
        </p:txBody>
      </p:sp>
      <p:sp>
        <p:nvSpPr>
          <p:cNvPr id="77" name="TextBox 76">
            <a:extLst>
              <a:ext uri="{FF2B5EF4-FFF2-40B4-BE49-F238E27FC236}">
                <a16:creationId xmlns:a16="http://schemas.microsoft.com/office/drawing/2014/main" id="{34BDC9E6-A05F-CD86-6083-8F72362E05F5}"/>
              </a:ext>
            </a:extLst>
          </p:cNvPr>
          <p:cNvSpPr txBox="1"/>
          <p:nvPr/>
        </p:nvSpPr>
        <p:spPr>
          <a:xfrm>
            <a:off x="6095610" y="3421990"/>
            <a:ext cx="1954213" cy="138499"/>
          </a:xfrm>
          <a:prstGeom prst="rect">
            <a:avLst/>
          </a:prstGeom>
          <a:ln w="12700">
            <a:miter lim="400000"/>
          </a:ln>
        </p:spPr>
        <p:txBody>
          <a:bodyPr wrap="square" lIns="0" tIns="0" rIns="0" bIns="0" rtlCol="0">
            <a:spAutoFit/>
          </a:bodyPr>
          <a:lstStyle/>
          <a:p>
            <a:pPr algn="l"/>
            <a:r>
              <a:rPr lang="en-US" sz="900" b="1" dirty="0">
                <a:solidFill>
                  <a:schemeClr val="accent5">
                    <a:lumMod val="50000"/>
                  </a:schemeClr>
                </a:solidFill>
                <a:latin typeface="+mn-lt"/>
              </a:rPr>
              <a:t>Meta Platforms: </a:t>
            </a:r>
            <a:r>
              <a:rPr lang="en-US" sz="900" dirty="0">
                <a:latin typeface="+mn-lt"/>
              </a:rPr>
              <a:t>$5.0 billion</a:t>
            </a:r>
          </a:p>
        </p:txBody>
      </p:sp>
      <p:sp>
        <p:nvSpPr>
          <p:cNvPr id="78" name="TextBox 77">
            <a:extLst>
              <a:ext uri="{FF2B5EF4-FFF2-40B4-BE49-F238E27FC236}">
                <a16:creationId xmlns:a16="http://schemas.microsoft.com/office/drawing/2014/main" id="{B908BFF4-3F7C-B54F-D68C-7ACB59E80684}"/>
              </a:ext>
            </a:extLst>
          </p:cNvPr>
          <p:cNvSpPr txBox="1"/>
          <p:nvPr/>
        </p:nvSpPr>
        <p:spPr>
          <a:xfrm>
            <a:off x="6100397" y="2731717"/>
            <a:ext cx="1440233" cy="123111"/>
          </a:xfrm>
          <a:prstGeom prst="rect">
            <a:avLst/>
          </a:prstGeom>
          <a:solidFill>
            <a:schemeClr val="accent1"/>
          </a:solidFill>
          <a:ln w="12700">
            <a:miter lim="400000"/>
          </a:ln>
        </p:spPr>
        <p:txBody>
          <a:bodyPr wrap="square" lIns="0" tIns="0" rIns="0" bIns="0" rtlCol="0" anchor="ctr" anchorCtr="0">
            <a:spAutoFit/>
          </a:bodyPr>
          <a:lstStyle/>
          <a:p>
            <a:r>
              <a:rPr lang="en-US" sz="800" b="1" dirty="0">
                <a:solidFill>
                  <a:schemeClr val="bg1"/>
                </a:solidFill>
                <a:latin typeface="+mn-lt"/>
              </a:rPr>
              <a:t>Information technology</a:t>
            </a:r>
          </a:p>
        </p:txBody>
      </p:sp>
      <p:sp>
        <p:nvSpPr>
          <p:cNvPr id="79" name="TextBox 78">
            <a:extLst>
              <a:ext uri="{FF2B5EF4-FFF2-40B4-BE49-F238E27FC236}">
                <a16:creationId xmlns:a16="http://schemas.microsoft.com/office/drawing/2014/main" id="{F3FBFEBF-8987-39CC-C1E8-C0DCD8463364}"/>
              </a:ext>
            </a:extLst>
          </p:cNvPr>
          <p:cNvSpPr txBox="1"/>
          <p:nvPr/>
        </p:nvSpPr>
        <p:spPr>
          <a:xfrm>
            <a:off x="6100397" y="3629978"/>
            <a:ext cx="1440233" cy="123111"/>
          </a:xfrm>
          <a:prstGeom prst="rect">
            <a:avLst/>
          </a:prstGeom>
          <a:solidFill>
            <a:schemeClr val="accent6">
              <a:lumMod val="75000"/>
            </a:schemeClr>
          </a:solidFill>
          <a:ln w="12700">
            <a:miter lim="400000"/>
          </a:ln>
        </p:spPr>
        <p:txBody>
          <a:bodyPr wrap="square" lIns="0" tIns="0" rIns="0" bIns="0" rtlCol="0" anchor="ctr" anchorCtr="0">
            <a:spAutoFit/>
          </a:bodyPr>
          <a:lstStyle/>
          <a:p>
            <a:r>
              <a:rPr lang="en-US" sz="800" b="1" dirty="0">
                <a:solidFill>
                  <a:schemeClr val="bg1"/>
                </a:solidFill>
                <a:latin typeface="+mn-lt"/>
              </a:rPr>
              <a:t>Consumer discretionary</a:t>
            </a:r>
          </a:p>
        </p:txBody>
      </p:sp>
      <p:sp>
        <p:nvSpPr>
          <p:cNvPr id="80" name="TextBox 79">
            <a:extLst>
              <a:ext uri="{FF2B5EF4-FFF2-40B4-BE49-F238E27FC236}">
                <a16:creationId xmlns:a16="http://schemas.microsoft.com/office/drawing/2014/main" id="{B7C66339-911A-9BAC-B1AF-D7F094E2615E}"/>
              </a:ext>
            </a:extLst>
          </p:cNvPr>
          <p:cNvSpPr txBox="1"/>
          <p:nvPr/>
        </p:nvSpPr>
        <p:spPr>
          <a:xfrm>
            <a:off x="6100397" y="3086865"/>
            <a:ext cx="1440233" cy="123111"/>
          </a:xfrm>
          <a:prstGeom prst="rect">
            <a:avLst/>
          </a:prstGeom>
          <a:solidFill>
            <a:schemeClr val="accent5">
              <a:lumMod val="50000"/>
            </a:schemeClr>
          </a:solidFill>
          <a:ln w="12700">
            <a:miter lim="400000"/>
          </a:ln>
        </p:spPr>
        <p:txBody>
          <a:bodyPr wrap="square" lIns="0" tIns="0" rIns="0" bIns="0" rtlCol="0" anchor="ctr" anchorCtr="0">
            <a:spAutoFit/>
          </a:bodyPr>
          <a:lstStyle/>
          <a:p>
            <a:r>
              <a:rPr lang="en-US" sz="800" b="1" dirty="0">
                <a:solidFill>
                  <a:schemeClr val="bg1"/>
                </a:solidFill>
                <a:latin typeface="+mn-lt"/>
              </a:rPr>
              <a:t>Communication services</a:t>
            </a:r>
          </a:p>
        </p:txBody>
      </p:sp>
      <p:sp>
        <p:nvSpPr>
          <p:cNvPr id="81" name="TextBox 80">
            <a:extLst>
              <a:ext uri="{FF2B5EF4-FFF2-40B4-BE49-F238E27FC236}">
                <a16:creationId xmlns:a16="http://schemas.microsoft.com/office/drawing/2014/main" id="{43509705-4972-1024-D8F1-4F5B5E04463D}"/>
              </a:ext>
            </a:extLst>
          </p:cNvPr>
          <p:cNvSpPr txBox="1"/>
          <p:nvPr/>
        </p:nvSpPr>
        <p:spPr>
          <a:xfrm>
            <a:off x="6106121" y="4061023"/>
            <a:ext cx="1954213" cy="138499"/>
          </a:xfrm>
          <a:prstGeom prst="rect">
            <a:avLst/>
          </a:prstGeom>
          <a:ln w="12700">
            <a:miter lim="400000"/>
          </a:ln>
        </p:spPr>
        <p:txBody>
          <a:bodyPr wrap="square" lIns="0" tIns="0" rIns="0" bIns="0" rtlCol="0">
            <a:spAutoFit/>
          </a:bodyPr>
          <a:lstStyle/>
          <a:p>
            <a:pPr algn="l"/>
            <a:r>
              <a:rPr lang="en-US" sz="900" b="1" dirty="0">
                <a:solidFill>
                  <a:schemeClr val="tx1"/>
                </a:solidFill>
                <a:latin typeface="+mn-lt"/>
              </a:rPr>
              <a:t>Total: </a:t>
            </a:r>
            <a:r>
              <a:rPr lang="en-US" sz="900" dirty="0">
                <a:latin typeface="+mn-lt"/>
              </a:rPr>
              <a:t>$15.1 billion</a:t>
            </a:r>
          </a:p>
        </p:txBody>
      </p:sp>
      <p:sp>
        <p:nvSpPr>
          <p:cNvPr id="83" name="TextBox 82">
            <a:extLst>
              <a:ext uri="{FF2B5EF4-FFF2-40B4-BE49-F238E27FC236}">
                <a16:creationId xmlns:a16="http://schemas.microsoft.com/office/drawing/2014/main" id="{52F1C8D5-1F90-C871-99AA-377230A9232F}"/>
              </a:ext>
            </a:extLst>
          </p:cNvPr>
          <p:cNvSpPr txBox="1"/>
          <p:nvPr/>
        </p:nvSpPr>
        <p:spPr>
          <a:xfrm>
            <a:off x="5568980" y="1421716"/>
            <a:ext cx="5930825" cy="179536"/>
          </a:xfrm>
          <a:prstGeom prst="rect">
            <a:avLst/>
          </a:prstGeom>
          <a:ln w="12700">
            <a:miter lim="400000"/>
          </a:ln>
        </p:spPr>
        <p:txBody>
          <a:bodyPr wrap="square" lIns="0" tIns="0" rIns="0" bIns="0" rtlCol="0">
            <a:spAutoFit/>
          </a:bodyPr>
          <a:lstStyle/>
          <a:p>
            <a:pPr algn="l">
              <a:lnSpc>
                <a:spcPts val="1350"/>
              </a:lnSpc>
            </a:pPr>
            <a:r>
              <a:rPr lang="en-US" sz="1400" b="1" i="0" dirty="0">
                <a:solidFill>
                  <a:schemeClr val="tx1"/>
                </a:solidFill>
                <a:effectLst/>
                <a:latin typeface="+mj-lt"/>
              </a:rPr>
              <a:t>Large growth companies are transitioning into major dividend payers</a:t>
            </a:r>
          </a:p>
        </p:txBody>
      </p:sp>
      <p:sp>
        <p:nvSpPr>
          <p:cNvPr id="84" name="TextBox 83">
            <a:extLst>
              <a:ext uri="{FF2B5EF4-FFF2-40B4-BE49-F238E27FC236}">
                <a16:creationId xmlns:a16="http://schemas.microsoft.com/office/drawing/2014/main" id="{A667F40F-B1FA-6E37-EC5D-FC98AC66597C}"/>
              </a:ext>
            </a:extLst>
          </p:cNvPr>
          <p:cNvSpPr txBox="1"/>
          <p:nvPr/>
        </p:nvSpPr>
        <p:spPr>
          <a:xfrm>
            <a:off x="465996" y="1343534"/>
            <a:ext cx="6094970" cy="307777"/>
          </a:xfrm>
          <a:prstGeom prst="rect">
            <a:avLst/>
          </a:prstGeom>
          <a:noFill/>
          <a:ln w="12700">
            <a:miter lim="400000"/>
          </a:ln>
        </p:spPr>
        <p:txBody>
          <a:bodyPr wrap="square">
            <a:spAutoFit/>
          </a:bodyPr>
          <a:lstStyle/>
          <a:p>
            <a:pPr algn="l"/>
            <a:r>
              <a:rPr lang="en-US" sz="1400" b="1" i="0" dirty="0">
                <a:solidFill>
                  <a:schemeClr val="tx1"/>
                </a:solidFill>
                <a:effectLst/>
                <a:latin typeface="+mj-lt"/>
              </a:rPr>
              <a:t>Free cash flow’s relationship to buybacks and dividends</a:t>
            </a:r>
            <a:endParaRPr lang="en-US" sz="1400" b="1" dirty="0">
              <a:solidFill>
                <a:schemeClr val="tx1"/>
              </a:solidFill>
              <a:latin typeface="+mj-lt"/>
            </a:endParaRPr>
          </a:p>
        </p:txBody>
      </p:sp>
      <p:sp>
        <p:nvSpPr>
          <p:cNvPr id="12" name="TextBox 11">
            <a:extLst>
              <a:ext uri="{FF2B5EF4-FFF2-40B4-BE49-F238E27FC236}">
                <a16:creationId xmlns:a16="http://schemas.microsoft.com/office/drawing/2014/main" id="{744AAE31-BA45-87D5-073A-063F0A9ECC6F}"/>
              </a:ext>
            </a:extLst>
          </p:cNvPr>
          <p:cNvSpPr txBox="1"/>
          <p:nvPr/>
        </p:nvSpPr>
        <p:spPr>
          <a:xfrm>
            <a:off x="5409747" y="5916703"/>
            <a:ext cx="6472169" cy="584775"/>
          </a:xfrm>
          <a:prstGeom prst="rect">
            <a:avLst/>
          </a:prstGeom>
          <a:noFill/>
          <a:ln w="12700">
            <a:miter lim="400000"/>
          </a:ln>
        </p:spPr>
        <p:txBody>
          <a:bodyPr wrap="square">
            <a:spAutoFit/>
          </a:bodyPr>
          <a:lstStyle/>
          <a:p>
            <a:pPr algn="l"/>
            <a:r>
              <a:rPr lang="en-US" sz="800" b="0" i="0" dirty="0">
                <a:solidFill>
                  <a:schemeClr val="tx1">
                    <a:lumMod val="65000"/>
                    <a:lumOff val="35000"/>
                  </a:schemeClr>
                </a:solidFill>
                <a:effectLst/>
                <a:latin typeface="+mj-lt"/>
              </a:rPr>
              <a:t>Sources: Capital Group, FactSet, Morningstar, S&amp;P Dow Jones Indices LLC. As of 12/31/24. Chart uses FactSet data in all years except 2024. FactSet did not have 2024 data available at time of publishing, so Morningstar was used instead for 2024. "First-time initiators" excludes special dividends. GE </a:t>
            </a:r>
            <a:r>
              <a:rPr lang="en-US" sz="800" b="0" i="0" dirty="0" err="1">
                <a:solidFill>
                  <a:schemeClr val="tx1">
                    <a:lumMod val="65000"/>
                    <a:lumOff val="35000"/>
                  </a:schemeClr>
                </a:solidFill>
                <a:effectLst/>
                <a:latin typeface="+mj-lt"/>
              </a:rPr>
              <a:t>Vernova</a:t>
            </a:r>
            <a:r>
              <a:rPr lang="en-US" sz="800" b="0" i="0" dirty="0">
                <a:solidFill>
                  <a:schemeClr val="tx1">
                    <a:lumMod val="65000"/>
                    <a:lumOff val="35000"/>
                  </a:schemeClr>
                </a:solidFill>
                <a:effectLst/>
                <a:latin typeface="+mj-lt"/>
              </a:rPr>
              <a:t> was also excluded because it was spun off of a company that had previously paid dividends (General Electric, now GE Aerospace). Totals may not reconcile due to rounding.</a:t>
            </a:r>
          </a:p>
        </p:txBody>
      </p:sp>
      <p:sp>
        <p:nvSpPr>
          <p:cNvPr id="11" name="Left Bracket 10">
            <a:extLst>
              <a:ext uri="{FF2B5EF4-FFF2-40B4-BE49-F238E27FC236}">
                <a16:creationId xmlns:a16="http://schemas.microsoft.com/office/drawing/2014/main" id="{456DC7E5-2022-30D7-9B20-C0DE8E7FF65A}"/>
              </a:ext>
            </a:extLst>
          </p:cNvPr>
          <p:cNvSpPr/>
          <p:nvPr/>
        </p:nvSpPr>
        <p:spPr>
          <a:xfrm rot="5400000">
            <a:off x="2998613" y="878499"/>
            <a:ext cx="92454" cy="2285969"/>
          </a:xfrm>
          <a:prstGeom prst="leftBracket">
            <a:avLst>
              <a:gd name="adj" fmla="val 0"/>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txBody>
          <a:bodyPr rtlCol="0" anchor="ctr"/>
          <a:lstStyle/>
          <a:p>
            <a:pPr algn="ctr"/>
            <a:endParaRPr lang="en-US"/>
          </a:p>
        </p:txBody>
      </p:sp>
      <p:cxnSp>
        <p:nvCxnSpPr>
          <p:cNvPr id="13" name="Straight Connector 12">
            <a:extLst>
              <a:ext uri="{FF2B5EF4-FFF2-40B4-BE49-F238E27FC236}">
                <a16:creationId xmlns:a16="http://schemas.microsoft.com/office/drawing/2014/main" id="{929BF6AC-1EBD-EEDF-19EA-453847E1C5F1}"/>
              </a:ext>
            </a:extLst>
          </p:cNvPr>
          <p:cNvCxnSpPr>
            <a:cxnSpLocks/>
          </p:cNvCxnSpPr>
          <p:nvPr/>
        </p:nvCxnSpPr>
        <p:spPr>
          <a:xfrm>
            <a:off x="2723477" y="1975257"/>
            <a:ext cx="0" cy="113135"/>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4" name="Rectangle 13">
            <a:extLst>
              <a:ext uri="{FF2B5EF4-FFF2-40B4-BE49-F238E27FC236}">
                <a16:creationId xmlns:a16="http://schemas.microsoft.com/office/drawing/2014/main" id="{8AC078B1-2716-9B83-33D4-2D3C4D5F9026}"/>
              </a:ext>
            </a:extLst>
          </p:cNvPr>
          <p:cNvSpPr/>
          <p:nvPr/>
        </p:nvSpPr>
        <p:spPr>
          <a:xfrm>
            <a:off x="4137765" y="2036386"/>
            <a:ext cx="92797" cy="3503652"/>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5" name="Rectangle 14">
            <a:extLst>
              <a:ext uri="{FF2B5EF4-FFF2-40B4-BE49-F238E27FC236}">
                <a16:creationId xmlns:a16="http://schemas.microsoft.com/office/drawing/2014/main" id="{05DF65A0-769D-1390-B720-0A6447571982}"/>
              </a:ext>
            </a:extLst>
          </p:cNvPr>
          <p:cNvSpPr/>
          <p:nvPr/>
        </p:nvSpPr>
        <p:spPr>
          <a:xfrm>
            <a:off x="2580972" y="2067711"/>
            <a:ext cx="282507" cy="3503652"/>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6" name="TextBox 15">
            <a:extLst>
              <a:ext uri="{FF2B5EF4-FFF2-40B4-BE49-F238E27FC236}">
                <a16:creationId xmlns:a16="http://schemas.microsoft.com/office/drawing/2014/main" id="{A3D86EC0-8D2A-9672-C7B4-3B60EDDDDEFA}"/>
              </a:ext>
            </a:extLst>
          </p:cNvPr>
          <p:cNvSpPr txBox="1"/>
          <p:nvPr/>
        </p:nvSpPr>
        <p:spPr>
          <a:xfrm>
            <a:off x="564974" y="1686279"/>
            <a:ext cx="4343910" cy="138499"/>
          </a:xfrm>
          <a:prstGeom prst="rect">
            <a:avLst/>
          </a:prstGeom>
          <a:ln w="12700">
            <a:miter lim="400000"/>
          </a:ln>
        </p:spPr>
        <p:txBody>
          <a:bodyPr wrap="square" lIns="0" tIns="0" rIns="0" bIns="0" rtlCol="0">
            <a:spAutoFit/>
          </a:bodyPr>
          <a:lstStyle/>
          <a:p>
            <a:pPr algn="l"/>
            <a:r>
              <a:rPr lang="en-US" sz="900" dirty="0">
                <a:solidFill>
                  <a:schemeClr val="tx1">
                    <a:lumMod val="65000"/>
                    <a:lumOff val="35000"/>
                  </a:schemeClr>
                </a:solidFill>
                <a:latin typeface="+mn-lt"/>
              </a:rPr>
              <a:t>USD billions</a:t>
            </a:r>
          </a:p>
        </p:txBody>
      </p:sp>
      <p:sp>
        <p:nvSpPr>
          <p:cNvPr id="17" name="Rectangle 16">
            <a:extLst>
              <a:ext uri="{FF2B5EF4-FFF2-40B4-BE49-F238E27FC236}">
                <a16:creationId xmlns:a16="http://schemas.microsoft.com/office/drawing/2014/main" id="{A6F16887-94B6-30EB-A0A8-43A1CB21B883}"/>
              </a:ext>
            </a:extLst>
          </p:cNvPr>
          <p:cNvSpPr/>
          <p:nvPr/>
        </p:nvSpPr>
        <p:spPr>
          <a:xfrm>
            <a:off x="1819589" y="2057189"/>
            <a:ext cx="165188" cy="3197959"/>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18" name="Chart 17">
            <a:extLst>
              <a:ext uri="{FF2B5EF4-FFF2-40B4-BE49-F238E27FC236}">
                <a16:creationId xmlns:a16="http://schemas.microsoft.com/office/drawing/2014/main" id="{2D32902B-755F-B27B-E6E7-979CD011F10B}"/>
              </a:ext>
            </a:extLst>
          </p:cNvPr>
          <p:cNvGraphicFramePr>
            <a:graphicFrameLocks/>
          </p:cNvGraphicFramePr>
          <p:nvPr>
            <p:extLst>
              <p:ext uri="{D42A27DB-BD31-4B8C-83A1-F6EECF244321}">
                <p14:modId xmlns:p14="http://schemas.microsoft.com/office/powerpoint/2010/main" val="3026227459"/>
              </p:ext>
            </p:extLst>
          </p:nvPr>
        </p:nvGraphicFramePr>
        <p:xfrm>
          <a:off x="485547" y="1769844"/>
          <a:ext cx="4398723" cy="417375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CE1A507E-59E3-999E-B15A-2042708F9D42}"/>
              </a:ext>
            </a:extLst>
          </p:cNvPr>
          <p:cNvSpPr txBox="1"/>
          <p:nvPr/>
        </p:nvSpPr>
        <p:spPr>
          <a:xfrm>
            <a:off x="3864419" y="4388423"/>
            <a:ext cx="503850" cy="123111"/>
          </a:xfrm>
          <a:prstGeom prst="rect">
            <a:avLst/>
          </a:prstGeom>
          <a:ln w="12700">
            <a:miter lim="400000"/>
          </a:ln>
        </p:spPr>
        <p:txBody>
          <a:bodyPr wrap="square" lIns="0" tIns="0" rIns="0" bIns="0" rtlCol="0">
            <a:spAutoFit/>
          </a:bodyPr>
          <a:lstStyle/>
          <a:p>
            <a:pPr algn="l"/>
            <a:r>
              <a:rPr lang="en-US" sz="800" b="1" dirty="0">
                <a:solidFill>
                  <a:schemeClr val="bg1"/>
                </a:solidFill>
                <a:latin typeface="+mn-lt"/>
              </a:rPr>
              <a:t>Buybacks</a:t>
            </a:r>
          </a:p>
        </p:txBody>
      </p:sp>
      <p:sp>
        <p:nvSpPr>
          <p:cNvPr id="20" name="TextBox 19">
            <a:extLst>
              <a:ext uri="{FF2B5EF4-FFF2-40B4-BE49-F238E27FC236}">
                <a16:creationId xmlns:a16="http://schemas.microsoft.com/office/drawing/2014/main" id="{A307971C-7419-29C2-91CF-72BFFF185572}"/>
              </a:ext>
            </a:extLst>
          </p:cNvPr>
          <p:cNvSpPr txBox="1"/>
          <p:nvPr/>
        </p:nvSpPr>
        <p:spPr>
          <a:xfrm>
            <a:off x="3864419" y="5299695"/>
            <a:ext cx="503850" cy="123111"/>
          </a:xfrm>
          <a:prstGeom prst="rect">
            <a:avLst/>
          </a:prstGeom>
          <a:ln w="12700">
            <a:miter lim="400000"/>
          </a:ln>
        </p:spPr>
        <p:txBody>
          <a:bodyPr wrap="square" lIns="0" tIns="0" rIns="0" bIns="0" rtlCol="0">
            <a:spAutoFit/>
          </a:bodyPr>
          <a:lstStyle/>
          <a:p>
            <a:pPr algn="l"/>
            <a:r>
              <a:rPr lang="en-US" sz="800" b="1" dirty="0">
                <a:solidFill>
                  <a:schemeClr val="bg1"/>
                </a:solidFill>
                <a:latin typeface="+mn-lt"/>
              </a:rPr>
              <a:t>Dividends</a:t>
            </a:r>
          </a:p>
        </p:txBody>
      </p:sp>
      <p:sp>
        <p:nvSpPr>
          <p:cNvPr id="21" name="TextBox 20">
            <a:extLst>
              <a:ext uri="{FF2B5EF4-FFF2-40B4-BE49-F238E27FC236}">
                <a16:creationId xmlns:a16="http://schemas.microsoft.com/office/drawing/2014/main" id="{642766E2-A98D-0F60-599D-F08DB28C0C36}"/>
              </a:ext>
            </a:extLst>
          </p:cNvPr>
          <p:cNvSpPr txBox="1"/>
          <p:nvPr/>
        </p:nvSpPr>
        <p:spPr>
          <a:xfrm>
            <a:off x="4435936" y="2108836"/>
            <a:ext cx="720358" cy="123111"/>
          </a:xfrm>
          <a:prstGeom prst="rect">
            <a:avLst/>
          </a:prstGeom>
          <a:ln w="12700">
            <a:miter lim="400000"/>
          </a:ln>
        </p:spPr>
        <p:txBody>
          <a:bodyPr wrap="square" lIns="0" tIns="0" rIns="0" bIns="0" rtlCol="0">
            <a:spAutoFit/>
          </a:bodyPr>
          <a:lstStyle/>
          <a:p>
            <a:pPr algn="l"/>
            <a:r>
              <a:rPr lang="en-US" sz="800" b="1" dirty="0">
                <a:solidFill>
                  <a:schemeClr val="accent6">
                    <a:lumMod val="75000"/>
                  </a:schemeClr>
                </a:solidFill>
                <a:latin typeface="+mn-lt"/>
              </a:rPr>
              <a:t>Free cash flow</a:t>
            </a:r>
          </a:p>
        </p:txBody>
      </p:sp>
      <p:sp>
        <p:nvSpPr>
          <p:cNvPr id="22" name="TextBox 21">
            <a:extLst>
              <a:ext uri="{FF2B5EF4-FFF2-40B4-BE49-F238E27FC236}">
                <a16:creationId xmlns:a16="http://schemas.microsoft.com/office/drawing/2014/main" id="{015C1E50-71BB-6381-3E86-07B382B719C0}"/>
              </a:ext>
            </a:extLst>
          </p:cNvPr>
          <p:cNvSpPr txBox="1"/>
          <p:nvPr/>
        </p:nvSpPr>
        <p:spPr>
          <a:xfrm>
            <a:off x="2244281" y="1796540"/>
            <a:ext cx="1243045" cy="138499"/>
          </a:xfrm>
          <a:prstGeom prst="rect">
            <a:avLst/>
          </a:prstGeom>
          <a:ln w="12700">
            <a:miter lim="400000"/>
          </a:ln>
        </p:spPr>
        <p:txBody>
          <a:bodyPr wrap="square" lIns="0" tIns="0" rIns="0" bIns="0" rtlCol="0">
            <a:spAutoFit/>
          </a:bodyPr>
          <a:lstStyle/>
          <a:p>
            <a:r>
              <a:rPr lang="en-US" sz="900" dirty="0">
                <a:latin typeface="+mn-lt"/>
              </a:rPr>
              <a:t>Recessions</a:t>
            </a:r>
          </a:p>
        </p:txBody>
      </p:sp>
      <p:sp>
        <p:nvSpPr>
          <p:cNvPr id="6" name="Footer Placeholder 1">
            <a:extLst>
              <a:ext uri="{FF2B5EF4-FFF2-40B4-BE49-F238E27FC236}">
                <a16:creationId xmlns:a16="http://schemas.microsoft.com/office/drawing/2014/main" id="{609CA60B-0FF6-89CB-5E3C-B0688088D4A3}"/>
              </a:ext>
            </a:extLst>
          </p:cNvPr>
          <p:cNvSpPr txBox="1">
            <a:spLocks/>
          </p:cNvSpPr>
          <p:nvPr/>
        </p:nvSpPr>
        <p:spPr>
          <a:xfrm>
            <a:off x="576072" y="5984247"/>
            <a:ext cx="4395949" cy="323634"/>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r>
              <a:rPr lang="en-US" dirty="0">
                <a:solidFill>
                  <a:schemeClr val="tx1">
                    <a:lumMod val="65000"/>
                    <a:lumOff val="35000"/>
                  </a:schemeClr>
                </a:solidFill>
                <a:latin typeface="+mn-lt"/>
              </a:rPr>
              <a:t>Source: S&amp;P </a:t>
            </a:r>
            <a:r>
              <a:rPr lang="en-US" dirty="0" err="1">
                <a:solidFill>
                  <a:schemeClr val="tx1">
                    <a:lumMod val="65000"/>
                    <a:lumOff val="35000"/>
                  </a:schemeClr>
                </a:solidFill>
                <a:latin typeface="+mn-lt"/>
              </a:rPr>
              <a:t>ClariFI</a:t>
            </a:r>
            <a:r>
              <a:rPr lang="en-US" dirty="0">
                <a:solidFill>
                  <a:schemeClr val="tx1">
                    <a:lumMod val="65000"/>
                    <a:lumOff val="35000"/>
                  </a:schemeClr>
                </a:solidFill>
                <a:latin typeface="+mn-lt"/>
              </a:rPr>
              <a:t>, Capital Group. Data as of 12/31/24. Free cash flow (FCF) represents the money available to repay creditors or pay dividends and interest to investors after accounting for cash outflows.</a:t>
            </a:r>
          </a:p>
        </p:txBody>
      </p:sp>
    </p:spTree>
    <p:extLst>
      <p:ext uri="{BB962C8B-B14F-4D97-AF65-F5344CB8AC3E}">
        <p14:creationId xmlns:p14="http://schemas.microsoft.com/office/powerpoint/2010/main" val="254650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2">
            <a:extLst>
              <a:ext uri="{FF2B5EF4-FFF2-40B4-BE49-F238E27FC236}">
                <a16:creationId xmlns:a16="http://schemas.microsoft.com/office/drawing/2014/main" id="{7B81D589-CE6C-E396-E2CE-409B6C0D8FF2}"/>
              </a:ext>
            </a:extLst>
          </p:cNvPr>
          <p:cNvSpPr>
            <a:spLocks noGrp="1"/>
          </p:cNvSpPr>
          <p:nvPr>
            <p:ph type="sldNum" sz="quarter" idx="11"/>
          </p:nvPr>
        </p:nvSpPr>
        <p:spPr/>
        <p:txBody>
          <a:bodyPr/>
          <a:lstStyle/>
          <a:p>
            <a:fld id="{86CB4B4D-7CA3-9044-876B-883B54F8677D}" type="slidenum">
              <a:rPr lang="en-US" smtClean="0"/>
              <a:pPr/>
              <a:t>11</a:t>
            </a:fld>
            <a:endParaRPr lang="en-US" dirty="0"/>
          </a:p>
        </p:txBody>
      </p:sp>
      <p:sp>
        <p:nvSpPr>
          <p:cNvPr id="8" name="Text Placeholder 7">
            <a:extLst>
              <a:ext uri="{FF2B5EF4-FFF2-40B4-BE49-F238E27FC236}">
                <a16:creationId xmlns:a16="http://schemas.microsoft.com/office/drawing/2014/main" id="{E42C56CC-FEEF-1B17-893D-F9822FF5610F}"/>
              </a:ext>
            </a:extLst>
          </p:cNvPr>
          <p:cNvSpPr>
            <a:spLocks noGrp="1"/>
          </p:cNvSpPr>
          <p:nvPr>
            <p:ph type="body" sz="quarter" idx="15"/>
          </p:nvPr>
        </p:nvSpPr>
        <p:spPr/>
        <p:txBody>
          <a:bodyPr/>
          <a:lstStyle/>
          <a:p>
            <a:r>
              <a:rPr lang="en-US" dirty="0"/>
              <a:t>Meanwhile, the earnings landscape continues to shift</a:t>
            </a:r>
          </a:p>
        </p:txBody>
      </p:sp>
      <p:sp>
        <p:nvSpPr>
          <p:cNvPr id="2" name="Title 1">
            <a:extLst>
              <a:ext uri="{FF2B5EF4-FFF2-40B4-BE49-F238E27FC236}">
                <a16:creationId xmlns:a16="http://schemas.microsoft.com/office/drawing/2014/main" id="{FC0187D4-10F7-45D0-CB5B-D48C1440E5D5}"/>
              </a:ext>
            </a:extLst>
          </p:cNvPr>
          <p:cNvSpPr>
            <a:spLocks noGrp="1"/>
          </p:cNvSpPr>
          <p:nvPr>
            <p:ph type="title"/>
          </p:nvPr>
        </p:nvSpPr>
        <p:spPr/>
        <p:txBody>
          <a:bodyPr/>
          <a:lstStyle/>
          <a:p>
            <a:pPr>
              <a:lnSpc>
                <a:spcPts val="3000"/>
              </a:lnSpc>
              <a:spcAft>
                <a:spcPts val="500"/>
              </a:spcAft>
            </a:pPr>
            <a:r>
              <a:rPr lang="en-US" i="0" dirty="0">
                <a:effectLst/>
                <a:latin typeface="+mn-lt"/>
              </a:rPr>
              <a:t>Multiple expansion among expensive companies may</a:t>
            </a:r>
            <a:r>
              <a:rPr lang="en-US" dirty="0">
                <a:latin typeface="+mn-lt"/>
              </a:rPr>
              <a:t> </a:t>
            </a:r>
            <a:r>
              <a:rPr lang="en-US" i="0" dirty="0">
                <a:effectLst/>
                <a:latin typeface="+mn-lt"/>
              </a:rPr>
              <a:t>slow down</a:t>
            </a:r>
            <a:endParaRPr lang="en-US" sz="1800" spc="-20" dirty="0">
              <a:solidFill>
                <a:schemeClr val="tx1">
                  <a:lumMod val="65000"/>
                  <a:lumOff val="35000"/>
                </a:schemeClr>
              </a:solidFill>
              <a:latin typeface="+mn-lt"/>
            </a:endParaRPr>
          </a:p>
        </p:txBody>
      </p:sp>
      <p:sp>
        <p:nvSpPr>
          <p:cNvPr id="7" name="TextBox 6">
            <a:extLst>
              <a:ext uri="{FF2B5EF4-FFF2-40B4-BE49-F238E27FC236}">
                <a16:creationId xmlns:a16="http://schemas.microsoft.com/office/drawing/2014/main" id="{FB55D428-3296-B477-DCBC-068A341FC5F8}"/>
              </a:ext>
            </a:extLst>
          </p:cNvPr>
          <p:cNvSpPr txBox="1"/>
          <p:nvPr/>
        </p:nvSpPr>
        <p:spPr>
          <a:xfrm>
            <a:off x="9954459" y="-17664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6" name="Triangle 15">
            <a:extLst>
              <a:ext uri="{FF2B5EF4-FFF2-40B4-BE49-F238E27FC236}">
                <a16:creationId xmlns:a16="http://schemas.microsoft.com/office/drawing/2014/main" id="{6F3ECE78-BC40-4FC6-8AC0-30378964472E}"/>
              </a:ext>
            </a:extLst>
          </p:cNvPr>
          <p:cNvSpPr/>
          <p:nvPr/>
        </p:nvSpPr>
        <p:spPr>
          <a:xfrm rot="10800000">
            <a:off x="1165184" y="271226"/>
            <a:ext cx="213360" cy="86880"/>
          </a:xfrm>
          <a:prstGeom prst="triangle">
            <a:avLst/>
          </a:prstGeom>
          <a:solidFill>
            <a:srgbClr val="16838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5"/>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 name="TextBox 3">
            <a:extLst>
              <a:ext uri="{FF2B5EF4-FFF2-40B4-BE49-F238E27FC236}">
                <a16:creationId xmlns:a16="http://schemas.microsoft.com/office/drawing/2014/main" id="{F6AD02C1-DF84-5797-B8CF-E45F1AF2A17C}"/>
              </a:ext>
            </a:extLst>
          </p:cNvPr>
          <p:cNvSpPr txBox="1"/>
          <p:nvPr/>
        </p:nvSpPr>
        <p:spPr>
          <a:xfrm>
            <a:off x="546108" y="110894"/>
            <a:ext cx="1544978" cy="153888"/>
          </a:xfrm>
          <a:prstGeom prst="rect">
            <a:avLst/>
          </a:prstGeom>
          <a:ln w="12700">
            <a:miter lim="400000"/>
          </a:ln>
        </p:spPr>
        <p:txBody>
          <a:bodyPr wrap="square" lIns="0" tIns="0" rIns="0" bIns="0" rtlCol="0">
            <a:spAutoFit/>
          </a:bodyPr>
          <a:lstStyle/>
          <a:p>
            <a:pPr algn="l"/>
            <a:r>
              <a:rPr lang="en-US" sz="1000" b="1" spc="80" dirty="0">
                <a:latin typeface="+mn-lt"/>
              </a:rPr>
              <a:t>SELECTIVE GROWTH</a:t>
            </a:r>
          </a:p>
        </p:txBody>
      </p:sp>
      <p:graphicFrame>
        <p:nvGraphicFramePr>
          <p:cNvPr id="14" name="Table 8">
            <a:extLst>
              <a:ext uri="{FF2B5EF4-FFF2-40B4-BE49-F238E27FC236}">
                <a16:creationId xmlns:a16="http://schemas.microsoft.com/office/drawing/2014/main" id="{4133C8CC-E8EE-DB85-98BF-114E5FBCBCE1}"/>
              </a:ext>
            </a:extLst>
          </p:cNvPr>
          <p:cNvGraphicFramePr>
            <a:graphicFrameLocks noGrp="1"/>
          </p:cNvGraphicFramePr>
          <p:nvPr>
            <p:extLst>
              <p:ext uri="{D42A27DB-BD31-4B8C-83A1-F6EECF244321}">
                <p14:modId xmlns:p14="http://schemas.microsoft.com/office/powerpoint/2010/main" val="1166175501"/>
              </p:ext>
            </p:extLst>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rgbClr val="16838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sp>
        <p:nvSpPr>
          <p:cNvPr id="3" name="TextBox 2">
            <a:extLst>
              <a:ext uri="{FF2B5EF4-FFF2-40B4-BE49-F238E27FC236}">
                <a16:creationId xmlns:a16="http://schemas.microsoft.com/office/drawing/2014/main" id="{F327F8D4-ED38-0F67-13DD-6A3F85C4A795}"/>
              </a:ext>
            </a:extLst>
          </p:cNvPr>
          <p:cNvSpPr txBox="1"/>
          <p:nvPr/>
        </p:nvSpPr>
        <p:spPr>
          <a:xfrm>
            <a:off x="11136270" y="14533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3" name="TextBox 12">
            <a:extLst>
              <a:ext uri="{FF2B5EF4-FFF2-40B4-BE49-F238E27FC236}">
                <a16:creationId xmlns:a16="http://schemas.microsoft.com/office/drawing/2014/main" id="{700CDB61-5BDA-E511-7854-C0B8EFB28BCB}"/>
              </a:ext>
            </a:extLst>
          </p:cNvPr>
          <p:cNvSpPr txBox="1"/>
          <p:nvPr/>
        </p:nvSpPr>
        <p:spPr>
          <a:xfrm>
            <a:off x="601562" y="1938899"/>
            <a:ext cx="5458079" cy="215444"/>
          </a:xfrm>
          <a:prstGeom prst="rect">
            <a:avLst/>
          </a:prstGeom>
          <a:ln w="12700">
            <a:miter lim="400000"/>
          </a:ln>
        </p:spPr>
        <p:txBody>
          <a:bodyPr wrap="square" lIns="0" tIns="0" rIns="0" bIns="0" rtlCol="0">
            <a:spAutoFit/>
          </a:bodyPr>
          <a:lstStyle/>
          <a:p>
            <a:pPr algn="l">
              <a:spcAft>
                <a:spcPts val="500"/>
              </a:spcAft>
            </a:pPr>
            <a:r>
              <a:rPr lang="en-US" sz="1400" b="1" dirty="0">
                <a:latin typeface="+mn-lt"/>
              </a:rPr>
              <a:t>Quarterly earnings per share growth (year-over-year % growth)</a:t>
            </a:r>
          </a:p>
        </p:txBody>
      </p:sp>
      <p:sp>
        <p:nvSpPr>
          <p:cNvPr id="47" name="TextBox 46">
            <a:extLst>
              <a:ext uri="{FF2B5EF4-FFF2-40B4-BE49-F238E27FC236}">
                <a16:creationId xmlns:a16="http://schemas.microsoft.com/office/drawing/2014/main" id="{DDA0744E-DDEF-AF6C-E1E1-05DC5B58E5D1}"/>
              </a:ext>
            </a:extLst>
          </p:cNvPr>
          <p:cNvSpPr txBox="1"/>
          <p:nvPr/>
        </p:nvSpPr>
        <p:spPr>
          <a:xfrm>
            <a:off x="5409400" y="3848867"/>
            <a:ext cx="556903" cy="138499"/>
          </a:xfrm>
          <a:prstGeom prst="rect">
            <a:avLst/>
          </a:prstGeom>
          <a:ln w="12700">
            <a:miter lim="400000"/>
          </a:ln>
        </p:spPr>
        <p:txBody>
          <a:bodyPr wrap="square" lIns="0" tIns="0" rIns="0" bIns="0" rtlCol="0">
            <a:spAutoFit/>
          </a:bodyPr>
          <a:lstStyle/>
          <a:p>
            <a:pPr algn="l"/>
            <a:r>
              <a:rPr lang="en-US" sz="900" b="1" dirty="0">
                <a:solidFill>
                  <a:srgbClr val="063C32"/>
                </a:solidFill>
                <a:latin typeface="+mn-lt"/>
              </a:rPr>
              <a:t>16.2%</a:t>
            </a:r>
          </a:p>
        </p:txBody>
      </p:sp>
      <p:sp>
        <p:nvSpPr>
          <p:cNvPr id="48" name="TextBox 47">
            <a:extLst>
              <a:ext uri="{FF2B5EF4-FFF2-40B4-BE49-F238E27FC236}">
                <a16:creationId xmlns:a16="http://schemas.microsoft.com/office/drawing/2014/main" id="{AB7AB6ED-EB84-8167-E19E-13D2DD84623A}"/>
              </a:ext>
            </a:extLst>
          </p:cNvPr>
          <p:cNvSpPr txBox="1"/>
          <p:nvPr/>
        </p:nvSpPr>
        <p:spPr>
          <a:xfrm>
            <a:off x="5409790" y="4011229"/>
            <a:ext cx="556903" cy="138499"/>
          </a:xfrm>
          <a:prstGeom prst="rect">
            <a:avLst/>
          </a:prstGeom>
          <a:ln w="12700">
            <a:miter lim="400000"/>
          </a:ln>
        </p:spPr>
        <p:txBody>
          <a:bodyPr wrap="square" lIns="0" tIns="0" rIns="0" bIns="0" rtlCol="0">
            <a:spAutoFit/>
          </a:bodyPr>
          <a:lstStyle/>
          <a:p>
            <a:pPr algn="l"/>
            <a:r>
              <a:rPr lang="en-US" sz="900" b="1" dirty="0">
                <a:solidFill>
                  <a:srgbClr val="1CA09E"/>
                </a:solidFill>
                <a:latin typeface="+mn-lt"/>
              </a:rPr>
              <a:t>12.1%</a:t>
            </a:r>
          </a:p>
        </p:txBody>
      </p:sp>
      <p:graphicFrame>
        <p:nvGraphicFramePr>
          <p:cNvPr id="5" name="Chart 4">
            <a:extLst>
              <a:ext uri="{FF2B5EF4-FFF2-40B4-BE49-F238E27FC236}">
                <a16:creationId xmlns:a16="http://schemas.microsoft.com/office/drawing/2014/main" id="{1B2E6655-F1DF-1D6D-4597-B38BBA098790}"/>
              </a:ext>
            </a:extLst>
          </p:cNvPr>
          <p:cNvGraphicFramePr/>
          <p:nvPr>
            <p:extLst>
              <p:ext uri="{D42A27DB-BD31-4B8C-83A1-F6EECF244321}">
                <p14:modId xmlns:p14="http://schemas.microsoft.com/office/powerpoint/2010/main" val="229902931"/>
              </p:ext>
            </p:extLst>
          </p:nvPr>
        </p:nvGraphicFramePr>
        <p:xfrm>
          <a:off x="6482408" y="2400789"/>
          <a:ext cx="4248729" cy="372699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7DC0D7A-FA9F-349B-6FFF-EAD527812DDB}"/>
              </a:ext>
            </a:extLst>
          </p:cNvPr>
          <p:cNvSpPr txBox="1"/>
          <p:nvPr/>
        </p:nvSpPr>
        <p:spPr>
          <a:xfrm>
            <a:off x="6501724" y="1938899"/>
            <a:ext cx="5059500" cy="430887"/>
          </a:xfrm>
          <a:prstGeom prst="rect">
            <a:avLst/>
          </a:prstGeom>
          <a:ln w="12700">
            <a:miter lim="400000"/>
          </a:ln>
        </p:spPr>
        <p:txBody>
          <a:bodyPr wrap="square" lIns="0" tIns="0" rIns="0" bIns="0" rtlCol="0">
            <a:spAutoFit/>
          </a:bodyPr>
          <a:lstStyle/>
          <a:p>
            <a:pPr algn="l">
              <a:spcAft>
                <a:spcPts val="500"/>
              </a:spcAft>
            </a:pPr>
            <a:r>
              <a:rPr lang="en-US" sz="1400" b="1" dirty="0">
                <a:latin typeface="+mn-lt"/>
              </a:rPr>
              <a:t>Forward P/E multiple of S&amp;P 500 Index highest and lowest valuation quintiles (sector-neutral)</a:t>
            </a:r>
          </a:p>
        </p:txBody>
      </p:sp>
      <p:sp>
        <p:nvSpPr>
          <p:cNvPr id="9" name="Footer Placeholder 12">
            <a:extLst>
              <a:ext uri="{FF2B5EF4-FFF2-40B4-BE49-F238E27FC236}">
                <a16:creationId xmlns:a16="http://schemas.microsoft.com/office/drawing/2014/main" id="{F5ED6099-90B2-5F52-EE02-995D552D68FB}"/>
              </a:ext>
            </a:extLst>
          </p:cNvPr>
          <p:cNvSpPr txBox="1">
            <a:spLocks/>
          </p:cNvSpPr>
          <p:nvPr/>
        </p:nvSpPr>
        <p:spPr>
          <a:xfrm>
            <a:off x="6482408" y="6127785"/>
            <a:ext cx="4248729" cy="292388"/>
          </a:xfrm>
          <a:prstGeom prst="rect">
            <a:avLst/>
          </a:prstGeom>
        </p:spPr>
        <p:txBody>
          <a:bodyPr wrap="square" lIns="0" tIns="0" rIns="0" bIns="4572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36576" defTabSz="914375" fontAlgn="base" hangingPunct="1">
              <a:lnSpc>
                <a:spcPct val="100000"/>
              </a:lnSpc>
              <a:spcAft>
                <a:spcPts val="200"/>
              </a:spcAft>
              <a:buClr>
                <a:prstClr val="black"/>
              </a:buClr>
              <a:buSzPct val="80000"/>
              <a:defRPr/>
            </a:pPr>
            <a:r>
              <a:rPr lang="en-US" b="0" i="0" dirty="0">
                <a:effectLst/>
                <a:latin typeface="+mn-lt"/>
              </a:rPr>
              <a:t>Source: Goldman Sachs. As of </a:t>
            </a:r>
            <a:r>
              <a:rPr lang="en-US" dirty="0">
                <a:latin typeface="+mn-lt"/>
              </a:rPr>
              <a:t>3</a:t>
            </a:r>
            <a:r>
              <a:rPr lang="en-US" b="0" i="0" dirty="0">
                <a:effectLst/>
                <a:latin typeface="+mn-lt"/>
              </a:rPr>
              <a:t>/31/25. P/E = price-to-earnings. </a:t>
            </a:r>
            <a:br>
              <a:rPr lang="en-US" b="0" i="0" dirty="0">
                <a:effectLst/>
                <a:latin typeface="+mn-lt"/>
              </a:rPr>
            </a:br>
            <a:r>
              <a:rPr lang="en-US" b="0" i="0" dirty="0">
                <a:effectLst/>
                <a:latin typeface="+mn-lt"/>
              </a:rPr>
              <a:t>The </a:t>
            </a:r>
            <a:r>
              <a:rPr lang="en-US" dirty="0">
                <a:latin typeface="+mn-lt"/>
              </a:rPr>
              <a:t>forward</a:t>
            </a:r>
            <a:r>
              <a:rPr lang="en-US" b="0" i="0" dirty="0">
                <a:effectLst/>
                <a:latin typeface="+mn-lt"/>
              </a:rPr>
              <a:t> P/E represents the forward P/E multiple for the next fiscal year.</a:t>
            </a:r>
          </a:p>
        </p:txBody>
      </p:sp>
      <p:sp>
        <p:nvSpPr>
          <p:cNvPr id="10" name="Oval 9">
            <a:extLst>
              <a:ext uri="{FF2B5EF4-FFF2-40B4-BE49-F238E27FC236}">
                <a16:creationId xmlns:a16="http://schemas.microsoft.com/office/drawing/2014/main" id="{3A84D8F4-7C10-0233-6542-3F5597335BC1}"/>
              </a:ext>
            </a:extLst>
          </p:cNvPr>
          <p:cNvSpPr/>
          <p:nvPr/>
        </p:nvSpPr>
        <p:spPr>
          <a:xfrm>
            <a:off x="10534222" y="3444097"/>
            <a:ext cx="89054" cy="89054"/>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5" name="Oval 14">
            <a:extLst>
              <a:ext uri="{FF2B5EF4-FFF2-40B4-BE49-F238E27FC236}">
                <a16:creationId xmlns:a16="http://schemas.microsoft.com/office/drawing/2014/main" id="{7323E07B-516E-A2D9-C823-C3C257A30F4A}"/>
              </a:ext>
            </a:extLst>
          </p:cNvPr>
          <p:cNvSpPr/>
          <p:nvPr/>
        </p:nvSpPr>
        <p:spPr>
          <a:xfrm>
            <a:off x="10534222" y="4934076"/>
            <a:ext cx="89054" cy="89054"/>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7" name="TextBox 16">
            <a:extLst>
              <a:ext uri="{FF2B5EF4-FFF2-40B4-BE49-F238E27FC236}">
                <a16:creationId xmlns:a16="http://schemas.microsoft.com/office/drawing/2014/main" id="{6DF19F6B-5A3A-0913-5687-EBEBD6034F62}"/>
              </a:ext>
            </a:extLst>
          </p:cNvPr>
          <p:cNvSpPr txBox="1"/>
          <p:nvPr/>
        </p:nvSpPr>
        <p:spPr>
          <a:xfrm>
            <a:off x="10654331" y="3088009"/>
            <a:ext cx="1195162" cy="492443"/>
          </a:xfrm>
          <a:prstGeom prst="rect">
            <a:avLst/>
          </a:prstGeom>
          <a:ln w="12700">
            <a:miter lim="400000"/>
          </a:ln>
        </p:spPr>
        <p:txBody>
          <a:bodyPr wrap="square" lIns="0" tIns="0" rIns="0" bIns="0" rtlCol="0">
            <a:spAutoFit/>
          </a:bodyPr>
          <a:lstStyle/>
          <a:p>
            <a:pPr algn="l"/>
            <a:r>
              <a:rPr lang="en-US" sz="1000" dirty="0">
                <a:solidFill>
                  <a:schemeClr val="tx1">
                    <a:lumMod val="65000"/>
                    <a:lumOff val="35000"/>
                  </a:schemeClr>
                </a:solidFill>
                <a:latin typeface="AvenirNext LT Com Regular" panose="020B0503020202020204" pitchFamily="34" charset="0"/>
              </a:rPr>
              <a:t>Highest valuation quintile</a:t>
            </a:r>
            <a:br>
              <a:rPr lang="en-US" sz="1000" b="1" dirty="0">
                <a:solidFill>
                  <a:schemeClr val="tx2"/>
                </a:solidFill>
                <a:latin typeface="AvenirNext LT Com Regular" panose="020B0503020202020204" pitchFamily="34" charset="0"/>
              </a:rPr>
            </a:br>
            <a:r>
              <a:rPr lang="en-US" sz="1200" b="1" dirty="0">
                <a:solidFill>
                  <a:schemeClr val="tx2"/>
                </a:solidFill>
                <a:latin typeface="AvenirNext LT Com Regular" panose="020B0503020202020204" pitchFamily="34" charset="0"/>
              </a:rPr>
              <a:t>28x </a:t>
            </a:r>
            <a:r>
              <a:rPr lang="en-US" sz="1000" dirty="0">
                <a:solidFill>
                  <a:schemeClr val="tx1">
                    <a:lumMod val="65000"/>
                    <a:lumOff val="35000"/>
                  </a:schemeClr>
                </a:solidFill>
                <a:latin typeface="AvenirNext LT Com Regular" panose="020B0503020202020204" pitchFamily="34" charset="0"/>
              </a:rPr>
              <a:t>(Current)</a:t>
            </a:r>
            <a:r>
              <a:rPr lang="en-US" sz="1000" b="1" dirty="0">
                <a:solidFill>
                  <a:schemeClr val="tx2"/>
                </a:solidFill>
                <a:latin typeface="AvenirNext LT Com Regular" panose="020B0503020202020204" pitchFamily="34" charset="0"/>
              </a:rPr>
              <a:t> </a:t>
            </a:r>
          </a:p>
        </p:txBody>
      </p:sp>
      <p:sp>
        <p:nvSpPr>
          <p:cNvPr id="18" name="TextBox 17">
            <a:extLst>
              <a:ext uri="{FF2B5EF4-FFF2-40B4-BE49-F238E27FC236}">
                <a16:creationId xmlns:a16="http://schemas.microsoft.com/office/drawing/2014/main" id="{003FBF0A-C9A2-98DE-C31B-5D2220A8545A}"/>
              </a:ext>
            </a:extLst>
          </p:cNvPr>
          <p:cNvSpPr txBox="1"/>
          <p:nvPr/>
        </p:nvSpPr>
        <p:spPr>
          <a:xfrm>
            <a:off x="10663165" y="4586290"/>
            <a:ext cx="1241000" cy="492443"/>
          </a:xfrm>
          <a:prstGeom prst="rect">
            <a:avLst/>
          </a:prstGeom>
          <a:ln w="12700">
            <a:miter lim="400000"/>
          </a:ln>
        </p:spPr>
        <p:txBody>
          <a:bodyPr wrap="square" lIns="0" tIns="0" rIns="0" bIns="0" rtlCol="0">
            <a:spAutoFit/>
          </a:bodyPr>
          <a:lstStyle/>
          <a:p>
            <a:pPr algn="l"/>
            <a:r>
              <a:rPr lang="en-US" sz="1000" dirty="0">
                <a:solidFill>
                  <a:schemeClr val="tx1">
                    <a:lumMod val="65000"/>
                    <a:lumOff val="35000"/>
                  </a:schemeClr>
                </a:solidFill>
                <a:latin typeface="AvenirNext LT Com Regular" panose="020B0503020202020204" pitchFamily="34" charset="0"/>
              </a:rPr>
              <a:t>Lowest valuation quintile</a:t>
            </a:r>
            <a:br>
              <a:rPr lang="en-US" sz="1000" b="1" dirty="0">
                <a:solidFill>
                  <a:schemeClr val="accent1"/>
                </a:solidFill>
                <a:latin typeface="AvenirNext LT Com Regular" panose="020B0503020202020204" pitchFamily="34" charset="0"/>
              </a:rPr>
            </a:br>
            <a:r>
              <a:rPr lang="en-US" sz="1200" b="1" dirty="0">
                <a:solidFill>
                  <a:schemeClr val="accent1"/>
                </a:solidFill>
                <a:latin typeface="AvenirNext LT Com Regular" panose="020B0503020202020204" pitchFamily="34" charset="0"/>
              </a:rPr>
              <a:t>11x</a:t>
            </a:r>
            <a:r>
              <a:rPr lang="en-US" sz="1000" b="1" dirty="0">
                <a:solidFill>
                  <a:schemeClr val="accent1"/>
                </a:solidFill>
                <a:latin typeface="AvenirNext LT Com Regular" panose="020B0503020202020204" pitchFamily="34" charset="0"/>
              </a:rPr>
              <a:t> </a:t>
            </a:r>
            <a:r>
              <a:rPr lang="en-US" sz="1000" dirty="0">
                <a:solidFill>
                  <a:schemeClr val="tx1">
                    <a:lumMod val="65000"/>
                    <a:lumOff val="35000"/>
                  </a:schemeClr>
                </a:solidFill>
                <a:latin typeface="AvenirNext LT Com Regular" panose="020B0503020202020204" pitchFamily="34" charset="0"/>
              </a:rPr>
              <a:t>(Current)</a:t>
            </a:r>
          </a:p>
        </p:txBody>
      </p:sp>
      <p:sp>
        <p:nvSpPr>
          <p:cNvPr id="19" name="TextBox 18">
            <a:extLst>
              <a:ext uri="{FF2B5EF4-FFF2-40B4-BE49-F238E27FC236}">
                <a16:creationId xmlns:a16="http://schemas.microsoft.com/office/drawing/2014/main" id="{06BFFC23-1072-0B2B-D1D1-52E3119651DF}"/>
              </a:ext>
            </a:extLst>
          </p:cNvPr>
          <p:cNvSpPr txBox="1"/>
          <p:nvPr/>
        </p:nvSpPr>
        <p:spPr>
          <a:xfrm>
            <a:off x="6797384" y="3872808"/>
            <a:ext cx="878447" cy="169277"/>
          </a:xfrm>
          <a:prstGeom prst="rect">
            <a:avLst/>
          </a:prstGeom>
          <a:ln w="12700">
            <a:miter lim="400000"/>
          </a:ln>
        </p:spPr>
        <p:txBody>
          <a:bodyPr wrap="none" lIns="0" tIns="0" rIns="0" bIns="0" rtlCol="0">
            <a:spAutoFit/>
          </a:bodyPr>
          <a:lstStyle/>
          <a:p>
            <a:r>
              <a:rPr lang="en-US" sz="1100" b="1" dirty="0">
                <a:solidFill>
                  <a:schemeClr val="accent1">
                    <a:lumMod val="50000"/>
                  </a:schemeClr>
                </a:solidFill>
                <a:latin typeface="AvenirNext LT Com Regular" panose="020B0503020202020204" pitchFamily="34" charset="0"/>
              </a:rPr>
              <a:t>Average: 21x</a:t>
            </a:r>
          </a:p>
        </p:txBody>
      </p:sp>
      <p:grpSp>
        <p:nvGrpSpPr>
          <p:cNvPr id="21" name="Group 20">
            <a:extLst>
              <a:ext uri="{FF2B5EF4-FFF2-40B4-BE49-F238E27FC236}">
                <a16:creationId xmlns:a16="http://schemas.microsoft.com/office/drawing/2014/main" id="{5D707332-3117-06AD-54EF-0F6E176DF549}"/>
              </a:ext>
            </a:extLst>
          </p:cNvPr>
          <p:cNvGrpSpPr/>
          <p:nvPr/>
        </p:nvGrpSpPr>
        <p:grpSpPr>
          <a:xfrm>
            <a:off x="9520310" y="5051425"/>
            <a:ext cx="1006395" cy="439394"/>
            <a:chOff x="9520310" y="5051425"/>
            <a:chExt cx="1006395" cy="439394"/>
          </a:xfrm>
        </p:grpSpPr>
        <p:sp>
          <p:nvSpPr>
            <p:cNvPr id="22" name="TextBox 21">
              <a:extLst>
                <a:ext uri="{FF2B5EF4-FFF2-40B4-BE49-F238E27FC236}">
                  <a16:creationId xmlns:a16="http://schemas.microsoft.com/office/drawing/2014/main" id="{4456752E-CC9D-930D-46E3-9E3AA0B3457F}"/>
                </a:ext>
              </a:extLst>
            </p:cNvPr>
            <p:cNvSpPr txBox="1"/>
            <p:nvPr/>
          </p:nvSpPr>
          <p:spPr>
            <a:xfrm>
              <a:off x="9648258" y="5321542"/>
              <a:ext cx="878447" cy="169277"/>
            </a:xfrm>
            <a:prstGeom prst="rect">
              <a:avLst/>
            </a:prstGeom>
            <a:ln w="12700">
              <a:miter lim="400000"/>
            </a:ln>
          </p:spPr>
          <p:txBody>
            <a:bodyPr wrap="none" lIns="0" tIns="0" rIns="0" bIns="0" rtlCol="0">
              <a:spAutoFit/>
            </a:bodyPr>
            <a:lstStyle/>
            <a:p>
              <a:r>
                <a:rPr lang="en-US" sz="1100" b="1" dirty="0">
                  <a:solidFill>
                    <a:schemeClr val="accent1"/>
                  </a:solidFill>
                  <a:latin typeface="AvenirNext LT Com Regular" panose="020B0503020202020204" pitchFamily="34" charset="0"/>
                </a:rPr>
                <a:t>Average: 10x</a:t>
              </a:r>
            </a:p>
          </p:txBody>
        </p:sp>
        <p:grpSp>
          <p:nvGrpSpPr>
            <p:cNvPr id="24" name="Group 23">
              <a:extLst>
                <a:ext uri="{FF2B5EF4-FFF2-40B4-BE49-F238E27FC236}">
                  <a16:creationId xmlns:a16="http://schemas.microsoft.com/office/drawing/2014/main" id="{55E8B3E9-B365-316B-FC69-DFE4D5938E70}"/>
                </a:ext>
              </a:extLst>
            </p:cNvPr>
            <p:cNvGrpSpPr/>
            <p:nvPr/>
          </p:nvGrpSpPr>
          <p:grpSpPr>
            <a:xfrm>
              <a:off x="9520310" y="5051425"/>
              <a:ext cx="108262" cy="357930"/>
              <a:chOff x="9520310" y="5051425"/>
              <a:chExt cx="108262" cy="357930"/>
            </a:xfrm>
          </p:grpSpPr>
          <p:cxnSp>
            <p:nvCxnSpPr>
              <p:cNvPr id="26" name="Straight Connector 25">
                <a:extLst>
                  <a:ext uri="{FF2B5EF4-FFF2-40B4-BE49-F238E27FC236}">
                    <a16:creationId xmlns:a16="http://schemas.microsoft.com/office/drawing/2014/main" id="{1F310A3C-D449-4B5A-4A25-4E552E106A86}"/>
                  </a:ext>
                </a:extLst>
              </p:cNvPr>
              <p:cNvCxnSpPr>
                <a:cxnSpLocks/>
              </p:cNvCxnSpPr>
              <p:nvPr/>
            </p:nvCxnSpPr>
            <p:spPr>
              <a:xfrm>
                <a:off x="9523485" y="5051425"/>
                <a:ext cx="0" cy="357930"/>
              </a:xfrm>
              <a:prstGeom prst="line">
                <a:avLst/>
              </a:prstGeom>
              <a:noFill/>
              <a:ln w="9525" cap="flat">
                <a:solidFill>
                  <a:srgbClr val="005F9E"/>
                </a:solidFill>
                <a:prstDash val="solid"/>
                <a:miter lim="400000"/>
              </a:ln>
              <a:effectLst/>
              <a:sp3d/>
            </p:spPr>
            <p:style>
              <a:lnRef idx="0">
                <a:scrgbClr r="0" g="0" b="0"/>
              </a:lnRef>
              <a:fillRef idx="0">
                <a:scrgbClr r="0" g="0" b="0"/>
              </a:fillRef>
              <a:effectRef idx="0">
                <a:scrgbClr r="0" g="0" b="0"/>
              </a:effectRef>
              <a:fontRef idx="none"/>
            </p:style>
          </p:cxnSp>
          <p:cxnSp>
            <p:nvCxnSpPr>
              <p:cNvPr id="27" name="Straight Connector 26">
                <a:extLst>
                  <a:ext uri="{FF2B5EF4-FFF2-40B4-BE49-F238E27FC236}">
                    <a16:creationId xmlns:a16="http://schemas.microsoft.com/office/drawing/2014/main" id="{EB011DBA-19B3-8ECC-A9C2-8EAEFEF838FD}"/>
                  </a:ext>
                </a:extLst>
              </p:cNvPr>
              <p:cNvCxnSpPr>
                <a:cxnSpLocks/>
              </p:cNvCxnSpPr>
              <p:nvPr/>
            </p:nvCxnSpPr>
            <p:spPr>
              <a:xfrm>
                <a:off x="9520310" y="5406180"/>
                <a:ext cx="108262" cy="0"/>
              </a:xfrm>
              <a:prstGeom prst="line">
                <a:avLst/>
              </a:prstGeom>
              <a:noFill/>
              <a:ln w="9525" cap="flat">
                <a:solidFill>
                  <a:srgbClr val="005F9E"/>
                </a:solidFill>
                <a:prstDash val="solid"/>
                <a:miter lim="400000"/>
              </a:ln>
              <a:effectLst/>
              <a:sp3d/>
            </p:spPr>
            <p:style>
              <a:lnRef idx="0">
                <a:scrgbClr r="0" g="0" b="0"/>
              </a:lnRef>
              <a:fillRef idx="0">
                <a:scrgbClr r="0" g="0" b="0"/>
              </a:fillRef>
              <a:effectRef idx="0">
                <a:scrgbClr r="0" g="0" b="0"/>
              </a:effectRef>
              <a:fontRef idx="none"/>
            </p:style>
          </p:cxnSp>
        </p:grpSp>
      </p:grpSp>
      <p:sp>
        <p:nvSpPr>
          <p:cNvPr id="28" name="Rectangle 27">
            <a:extLst>
              <a:ext uri="{FF2B5EF4-FFF2-40B4-BE49-F238E27FC236}">
                <a16:creationId xmlns:a16="http://schemas.microsoft.com/office/drawing/2014/main" id="{E6D0AF9E-1DC7-522E-5387-024B8D6BD4DE}"/>
              </a:ext>
            </a:extLst>
          </p:cNvPr>
          <p:cNvSpPr/>
          <p:nvPr/>
        </p:nvSpPr>
        <p:spPr>
          <a:xfrm>
            <a:off x="4115746" y="2389809"/>
            <a:ext cx="1248306" cy="3489313"/>
          </a:xfrm>
          <a:prstGeom prst="rect">
            <a:avLst/>
          </a:prstGeom>
          <a:solidFill>
            <a:srgbClr val="DE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9" name="Footer Placeholder 12">
            <a:extLst>
              <a:ext uri="{FF2B5EF4-FFF2-40B4-BE49-F238E27FC236}">
                <a16:creationId xmlns:a16="http://schemas.microsoft.com/office/drawing/2014/main" id="{4F472C4B-CDF6-903B-B39B-86952BB5A4FC}"/>
              </a:ext>
            </a:extLst>
          </p:cNvPr>
          <p:cNvSpPr txBox="1">
            <a:spLocks/>
          </p:cNvSpPr>
          <p:nvPr/>
        </p:nvSpPr>
        <p:spPr>
          <a:xfrm>
            <a:off x="490022" y="6307851"/>
            <a:ext cx="4816094" cy="169277"/>
          </a:xfrm>
          <a:prstGeom prst="rect">
            <a:avLst/>
          </a:prstGeom>
        </p:spPr>
        <p:txBody>
          <a:bodyPr wrap="square" lIns="0" tIns="0" rIns="0" bIns="4572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58738" defTabSz="914375" fontAlgn="base" hangingPunct="1">
              <a:lnSpc>
                <a:spcPct val="100000"/>
              </a:lnSpc>
              <a:spcAft>
                <a:spcPts val="200"/>
              </a:spcAft>
              <a:buClr>
                <a:prstClr val="black"/>
              </a:buClr>
              <a:buSzPct val="80000"/>
              <a:defRPr/>
            </a:pPr>
            <a:r>
              <a:rPr lang="en-US" b="0" i="0" dirty="0">
                <a:effectLst/>
                <a:latin typeface="+mn-lt"/>
              </a:rPr>
              <a:t> Source: Bloomberg Finance L.P. </a:t>
            </a:r>
            <a:r>
              <a:rPr lang="en-US" dirty="0">
                <a:latin typeface="+mn-lt"/>
              </a:rPr>
              <a:t>Data as of 3/31/25.</a:t>
            </a:r>
            <a:endParaRPr lang="en-US" b="0" i="0" dirty="0">
              <a:effectLst/>
              <a:latin typeface="+mn-lt"/>
            </a:endParaRPr>
          </a:p>
        </p:txBody>
      </p:sp>
      <p:graphicFrame>
        <p:nvGraphicFramePr>
          <p:cNvPr id="30" name="Chart 29">
            <a:extLst>
              <a:ext uri="{FF2B5EF4-FFF2-40B4-BE49-F238E27FC236}">
                <a16:creationId xmlns:a16="http://schemas.microsoft.com/office/drawing/2014/main" id="{49CAB8CA-5C99-0FF6-AFFC-9F15BE92DEE7}"/>
              </a:ext>
            </a:extLst>
          </p:cNvPr>
          <p:cNvGraphicFramePr/>
          <p:nvPr>
            <p:extLst>
              <p:ext uri="{D42A27DB-BD31-4B8C-83A1-F6EECF244321}">
                <p14:modId xmlns:p14="http://schemas.microsoft.com/office/powerpoint/2010/main" val="2062529071"/>
              </p:ext>
            </p:extLst>
          </p:nvPr>
        </p:nvGraphicFramePr>
        <p:xfrm>
          <a:off x="490022" y="2337002"/>
          <a:ext cx="5121742" cy="3606598"/>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AA0EBCE9-320A-067C-20CF-0BC0D8465998}"/>
              </a:ext>
            </a:extLst>
          </p:cNvPr>
          <p:cNvSpPr txBox="1"/>
          <p:nvPr/>
        </p:nvSpPr>
        <p:spPr>
          <a:xfrm>
            <a:off x="949553" y="3145589"/>
            <a:ext cx="1132741" cy="276999"/>
          </a:xfrm>
          <a:prstGeom prst="rect">
            <a:avLst/>
          </a:prstGeom>
          <a:ln w="12700">
            <a:miter lim="400000"/>
          </a:ln>
        </p:spPr>
        <p:txBody>
          <a:bodyPr wrap="square" lIns="0" tIns="0" rIns="0" bIns="0" rtlCol="0">
            <a:spAutoFit/>
          </a:bodyPr>
          <a:lstStyle/>
          <a:p>
            <a:pPr algn="r"/>
            <a:r>
              <a:rPr lang="en-US" sz="900" b="1" dirty="0">
                <a:solidFill>
                  <a:srgbClr val="063C32"/>
                </a:solidFill>
                <a:latin typeface="+mn-lt"/>
              </a:rPr>
              <a:t>Magnificent 7 earnings growth</a:t>
            </a:r>
          </a:p>
        </p:txBody>
      </p:sp>
      <p:sp>
        <p:nvSpPr>
          <p:cNvPr id="33" name="TextBox 32">
            <a:extLst>
              <a:ext uri="{FF2B5EF4-FFF2-40B4-BE49-F238E27FC236}">
                <a16:creationId xmlns:a16="http://schemas.microsoft.com/office/drawing/2014/main" id="{6EB3E8B3-CD0B-D381-E807-C978C85910A4}"/>
              </a:ext>
            </a:extLst>
          </p:cNvPr>
          <p:cNvSpPr txBox="1"/>
          <p:nvPr/>
        </p:nvSpPr>
        <p:spPr>
          <a:xfrm>
            <a:off x="2490692" y="4705888"/>
            <a:ext cx="1691134" cy="276999"/>
          </a:xfrm>
          <a:prstGeom prst="rect">
            <a:avLst/>
          </a:prstGeom>
          <a:ln w="12700">
            <a:miter lim="400000"/>
          </a:ln>
        </p:spPr>
        <p:txBody>
          <a:bodyPr wrap="square" lIns="0" tIns="0" rIns="0" bIns="0" rtlCol="0">
            <a:spAutoFit/>
          </a:bodyPr>
          <a:lstStyle/>
          <a:p>
            <a:pPr algn="l"/>
            <a:r>
              <a:rPr lang="en-US" sz="900" b="1" dirty="0">
                <a:solidFill>
                  <a:srgbClr val="1CA09E"/>
                </a:solidFill>
                <a:latin typeface="+mn-lt"/>
              </a:rPr>
              <a:t>S&amp;P 500 ex Magnificent 7 earnings growth</a:t>
            </a:r>
          </a:p>
        </p:txBody>
      </p:sp>
      <p:sp>
        <p:nvSpPr>
          <p:cNvPr id="34" name="TextBox 33">
            <a:extLst>
              <a:ext uri="{FF2B5EF4-FFF2-40B4-BE49-F238E27FC236}">
                <a16:creationId xmlns:a16="http://schemas.microsoft.com/office/drawing/2014/main" id="{E2654D51-B2C4-A3BB-9E1D-F4BE2E66043C}"/>
              </a:ext>
            </a:extLst>
          </p:cNvPr>
          <p:cNvSpPr txBox="1"/>
          <p:nvPr/>
        </p:nvSpPr>
        <p:spPr>
          <a:xfrm>
            <a:off x="862201" y="5920931"/>
            <a:ext cx="359359" cy="138499"/>
          </a:xfrm>
          <a:prstGeom prst="rect">
            <a:avLst/>
          </a:prstGeom>
          <a:ln w="12700">
            <a:miter lim="400000"/>
          </a:ln>
        </p:spPr>
        <p:txBody>
          <a:bodyPr wrap="square" lIns="0" tIns="0" rIns="0" bIns="0" rtlCol="0">
            <a:spAutoFit/>
          </a:bodyPr>
          <a:lstStyle/>
          <a:p>
            <a:pPr>
              <a:spcAft>
                <a:spcPts val="500"/>
              </a:spcAft>
            </a:pPr>
            <a:r>
              <a:rPr lang="en-US" sz="900" dirty="0">
                <a:latin typeface="+mn-lt"/>
              </a:rPr>
              <a:t>1Q22</a:t>
            </a:r>
          </a:p>
        </p:txBody>
      </p:sp>
      <p:sp>
        <p:nvSpPr>
          <p:cNvPr id="35" name="TextBox 34">
            <a:extLst>
              <a:ext uri="{FF2B5EF4-FFF2-40B4-BE49-F238E27FC236}">
                <a16:creationId xmlns:a16="http://schemas.microsoft.com/office/drawing/2014/main" id="{EF3E3A00-02C8-BDA0-AE3B-5745B74B6BAF}"/>
              </a:ext>
            </a:extLst>
          </p:cNvPr>
          <p:cNvSpPr txBox="1"/>
          <p:nvPr/>
        </p:nvSpPr>
        <p:spPr>
          <a:xfrm>
            <a:off x="1626661" y="5920931"/>
            <a:ext cx="359359" cy="138499"/>
          </a:xfrm>
          <a:prstGeom prst="rect">
            <a:avLst/>
          </a:prstGeom>
          <a:ln w="12700">
            <a:miter lim="400000"/>
          </a:ln>
        </p:spPr>
        <p:txBody>
          <a:bodyPr wrap="square" lIns="0" tIns="0" rIns="0" bIns="0" rtlCol="0">
            <a:spAutoFit/>
          </a:bodyPr>
          <a:lstStyle/>
          <a:p>
            <a:pPr>
              <a:spcAft>
                <a:spcPts val="500"/>
              </a:spcAft>
            </a:pPr>
            <a:r>
              <a:rPr lang="en-US" sz="900" dirty="0">
                <a:latin typeface="+mn-lt"/>
              </a:rPr>
              <a:t>4Q22</a:t>
            </a:r>
          </a:p>
        </p:txBody>
      </p:sp>
      <p:sp>
        <p:nvSpPr>
          <p:cNvPr id="36" name="TextBox 35">
            <a:extLst>
              <a:ext uri="{FF2B5EF4-FFF2-40B4-BE49-F238E27FC236}">
                <a16:creationId xmlns:a16="http://schemas.microsoft.com/office/drawing/2014/main" id="{684D0027-1EA9-48CD-8B73-3F4E761EBCF7}"/>
              </a:ext>
            </a:extLst>
          </p:cNvPr>
          <p:cNvSpPr txBox="1"/>
          <p:nvPr/>
        </p:nvSpPr>
        <p:spPr>
          <a:xfrm>
            <a:off x="2607801" y="5920931"/>
            <a:ext cx="359359" cy="138499"/>
          </a:xfrm>
          <a:prstGeom prst="rect">
            <a:avLst/>
          </a:prstGeom>
          <a:ln w="12700">
            <a:miter lim="400000"/>
          </a:ln>
        </p:spPr>
        <p:txBody>
          <a:bodyPr wrap="square" lIns="0" tIns="0" rIns="0" bIns="0" rtlCol="0">
            <a:spAutoFit/>
          </a:bodyPr>
          <a:lstStyle/>
          <a:p>
            <a:pPr>
              <a:spcAft>
                <a:spcPts val="500"/>
              </a:spcAft>
            </a:pPr>
            <a:r>
              <a:rPr lang="en-US" sz="900" dirty="0">
                <a:latin typeface="+mn-lt"/>
              </a:rPr>
              <a:t>4Q23</a:t>
            </a:r>
          </a:p>
        </p:txBody>
      </p:sp>
      <p:sp>
        <p:nvSpPr>
          <p:cNvPr id="37" name="TextBox 36">
            <a:extLst>
              <a:ext uri="{FF2B5EF4-FFF2-40B4-BE49-F238E27FC236}">
                <a16:creationId xmlns:a16="http://schemas.microsoft.com/office/drawing/2014/main" id="{87C1F2FF-C9F7-AC17-BE5B-41C6307EE135}"/>
              </a:ext>
            </a:extLst>
          </p:cNvPr>
          <p:cNvSpPr txBox="1"/>
          <p:nvPr/>
        </p:nvSpPr>
        <p:spPr>
          <a:xfrm>
            <a:off x="3746628" y="5920931"/>
            <a:ext cx="359359" cy="138499"/>
          </a:xfrm>
          <a:prstGeom prst="rect">
            <a:avLst/>
          </a:prstGeom>
          <a:ln w="12700">
            <a:miter lim="400000"/>
          </a:ln>
        </p:spPr>
        <p:txBody>
          <a:bodyPr wrap="square" lIns="0" tIns="0" rIns="0" bIns="0" rtlCol="0">
            <a:spAutoFit/>
          </a:bodyPr>
          <a:lstStyle/>
          <a:p>
            <a:pPr>
              <a:spcAft>
                <a:spcPts val="500"/>
              </a:spcAft>
            </a:pPr>
            <a:r>
              <a:rPr lang="en-US" sz="900" dirty="0">
                <a:latin typeface="+mn-lt"/>
              </a:rPr>
              <a:t>1Q25</a:t>
            </a:r>
          </a:p>
        </p:txBody>
      </p:sp>
      <p:sp>
        <p:nvSpPr>
          <p:cNvPr id="38" name="TextBox 37">
            <a:extLst>
              <a:ext uri="{FF2B5EF4-FFF2-40B4-BE49-F238E27FC236}">
                <a16:creationId xmlns:a16="http://schemas.microsoft.com/office/drawing/2014/main" id="{6FE2AB8F-EB28-B4CA-60FC-2FAF68749B65}"/>
              </a:ext>
            </a:extLst>
          </p:cNvPr>
          <p:cNvSpPr txBox="1"/>
          <p:nvPr/>
        </p:nvSpPr>
        <p:spPr>
          <a:xfrm>
            <a:off x="4591855" y="5920931"/>
            <a:ext cx="359359" cy="138499"/>
          </a:xfrm>
          <a:prstGeom prst="rect">
            <a:avLst/>
          </a:prstGeom>
          <a:ln w="12700">
            <a:miter lim="400000"/>
          </a:ln>
        </p:spPr>
        <p:txBody>
          <a:bodyPr wrap="square" lIns="0" tIns="0" rIns="0" bIns="0" rtlCol="0">
            <a:spAutoFit/>
          </a:bodyPr>
          <a:lstStyle/>
          <a:p>
            <a:pPr>
              <a:spcAft>
                <a:spcPts val="500"/>
              </a:spcAft>
            </a:pPr>
            <a:r>
              <a:rPr lang="en-US" sz="900" dirty="0">
                <a:latin typeface="+mn-lt"/>
              </a:rPr>
              <a:t>4Q25</a:t>
            </a:r>
          </a:p>
        </p:txBody>
      </p:sp>
      <p:sp>
        <p:nvSpPr>
          <p:cNvPr id="62" name="Rectangle 61">
            <a:extLst>
              <a:ext uri="{FF2B5EF4-FFF2-40B4-BE49-F238E27FC236}">
                <a16:creationId xmlns:a16="http://schemas.microsoft.com/office/drawing/2014/main" id="{6D99C3F9-F011-B943-7879-6E8917F9E336}"/>
              </a:ext>
            </a:extLst>
          </p:cNvPr>
          <p:cNvSpPr/>
          <p:nvPr/>
        </p:nvSpPr>
        <p:spPr>
          <a:xfrm flipV="1">
            <a:off x="4109963" y="2390500"/>
            <a:ext cx="1258065" cy="4571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3" name="TextBox 62">
            <a:extLst>
              <a:ext uri="{FF2B5EF4-FFF2-40B4-BE49-F238E27FC236}">
                <a16:creationId xmlns:a16="http://schemas.microsoft.com/office/drawing/2014/main" id="{C6CB59D4-59C4-9D8E-9C81-A0F27E31E0DE}"/>
              </a:ext>
            </a:extLst>
          </p:cNvPr>
          <p:cNvSpPr txBox="1"/>
          <p:nvPr/>
        </p:nvSpPr>
        <p:spPr>
          <a:xfrm>
            <a:off x="4090039" y="2457431"/>
            <a:ext cx="1308144" cy="123111"/>
          </a:xfrm>
          <a:prstGeom prst="rect">
            <a:avLst/>
          </a:prstGeom>
          <a:ln w="12700">
            <a:miter lim="400000"/>
          </a:ln>
        </p:spPr>
        <p:txBody>
          <a:bodyPr wrap="square" lIns="0" tIns="0" rIns="0" bIns="0" rtlCol="0">
            <a:spAutoFit/>
          </a:bodyPr>
          <a:lstStyle/>
          <a:p>
            <a:r>
              <a:rPr lang="en-US" sz="800" b="1" dirty="0">
                <a:solidFill>
                  <a:schemeClr val="accent1"/>
                </a:solidFill>
                <a:latin typeface="+mn-lt"/>
              </a:rPr>
              <a:t>Estimates</a:t>
            </a:r>
          </a:p>
        </p:txBody>
      </p:sp>
      <p:sp>
        <p:nvSpPr>
          <p:cNvPr id="64" name="TextBox 63">
            <a:extLst>
              <a:ext uri="{FF2B5EF4-FFF2-40B4-BE49-F238E27FC236}">
                <a16:creationId xmlns:a16="http://schemas.microsoft.com/office/drawing/2014/main" id="{8A08A8FF-4FBB-BB57-A877-403853D65CC9}"/>
              </a:ext>
            </a:extLst>
          </p:cNvPr>
          <p:cNvSpPr txBox="1"/>
          <p:nvPr/>
        </p:nvSpPr>
        <p:spPr>
          <a:xfrm>
            <a:off x="5409400" y="3848867"/>
            <a:ext cx="556903" cy="138499"/>
          </a:xfrm>
          <a:prstGeom prst="rect">
            <a:avLst/>
          </a:prstGeom>
          <a:ln w="12700">
            <a:miter lim="400000"/>
          </a:ln>
        </p:spPr>
        <p:txBody>
          <a:bodyPr wrap="square" lIns="0" tIns="0" rIns="0" bIns="0" rtlCol="0">
            <a:spAutoFit/>
          </a:bodyPr>
          <a:lstStyle/>
          <a:p>
            <a:pPr algn="l"/>
            <a:r>
              <a:rPr lang="en-US" sz="900" b="1" dirty="0">
                <a:solidFill>
                  <a:srgbClr val="063C32"/>
                </a:solidFill>
                <a:latin typeface="+mn-lt"/>
              </a:rPr>
              <a:t>16.2%</a:t>
            </a:r>
          </a:p>
        </p:txBody>
      </p:sp>
      <p:sp>
        <p:nvSpPr>
          <p:cNvPr id="65" name="TextBox 64">
            <a:extLst>
              <a:ext uri="{FF2B5EF4-FFF2-40B4-BE49-F238E27FC236}">
                <a16:creationId xmlns:a16="http://schemas.microsoft.com/office/drawing/2014/main" id="{D3DB9D1D-0347-3C8B-6F05-073AB0BDC43E}"/>
              </a:ext>
            </a:extLst>
          </p:cNvPr>
          <p:cNvSpPr txBox="1"/>
          <p:nvPr/>
        </p:nvSpPr>
        <p:spPr>
          <a:xfrm>
            <a:off x="5409790" y="4011229"/>
            <a:ext cx="556903" cy="138499"/>
          </a:xfrm>
          <a:prstGeom prst="rect">
            <a:avLst/>
          </a:prstGeom>
          <a:ln w="12700">
            <a:miter lim="400000"/>
          </a:ln>
        </p:spPr>
        <p:txBody>
          <a:bodyPr wrap="square" lIns="0" tIns="0" rIns="0" bIns="0" rtlCol="0">
            <a:spAutoFit/>
          </a:bodyPr>
          <a:lstStyle/>
          <a:p>
            <a:pPr algn="l"/>
            <a:r>
              <a:rPr lang="en-US" sz="900" b="1" dirty="0">
                <a:solidFill>
                  <a:srgbClr val="1CA09E"/>
                </a:solidFill>
                <a:latin typeface="+mn-lt"/>
              </a:rPr>
              <a:t>12.1%</a:t>
            </a:r>
          </a:p>
        </p:txBody>
      </p:sp>
      <p:sp>
        <p:nvSpPr>
          <p:cNvPr id="66" name="TextBox 65">
            <a:extLst>
              <a:ext uri="{FF2B5EF4-FFF2-40B4-BE49-F238E27FC236}">
                <a16:creationId xmlns:a16="http://schemas.microsoft.com/office/drawing/2014/main" id="{B6BC8198-E22D-A6CE-DF51-8671859B3D10}"/>
              </a:ext>
            </a:extLst>
          </p:cNvPr>
          <p:cNvSpPr txBox="1"/>
          <p:nvPr/>
        </p:nvSpPr>
        <p:spPr>
          <a:xfrm>
            <a:off x="5207016" y="5925963"/>
            <a:ext cx="359359" cy="138499"/>
          </a:xfrm>
          <a:prstGeom prst="rect">
            <a:avLst/>
          </a:prstGeom>
          <a:ln w="12700">
            <a:miter lim="400000"/>
          </a:ln>
        </p:spPr>
        <p:txBody>
          <a:bodyPr wrap="square" lIns="0" tIns="0" rIns="0" bIns="0" rtlCol="0">
            <a:spAutoFit/>
          </a:bodyPr>
          <a:lstStyle/>
          <a:p>
            <a:pPr>
              <a:spcAft>
                <a:spcPts val="500"/>
              </a:spcAft>
            </a:pPr>
            <a:r>
              <a:rPr lang="en-US" sz="900" dirty="0">
                <a:latin typeface="+mn-lt"/>
              </a:rPr>
              <a:t>3Q26</a:t>
            </a:r>
          </a:p>
        </p:txBody>
      </p:sp>
    </p:spTree>
    <p:extLst>
      <p:ext uri="{BB962C8B-B14F-4D97-AF65-F5344CB8AC3E}">
        <p14:creationId xmlns:p14="http://schemas.microsoft.com/office/powerpoint/2010/main" val="19111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086AB0-AB7D-B6C6-2943-F76073A67168}"/>
              </a:ext>
            </a:extLst>
          </p:cNvPr>
          <p:cNvSpPr>
            <a:spLocks noGrp="1"/>
          </p:cNvSpPr>
          <p:nvPr>
            <p:ph type="sldNum" sz="quarter" idx="11"/>
          </p:nvPr>
        </p:nvSpPr>
        <p:spPr/>
        <p:txBody>
          <a:bodyPr/>
          <a:lstStyle/>
          <a:p>
            <a:fld id="{86CB4B4D-7CA3-9044-876B-883B54F8677D}" type="slidenum">
              <a:rPr lang="en-US" smtClean="0"/>
              <a:pPr/>
              <a:t>12</a:t>
            </a:fld>
            <a:endParaRPr lang="en-US" dirty="0"/>
          </a:p>
        </p:txBody>
      </p:sp>
      <p:sp>
        <p:nvSpPr>
          <p:cNvPr id="5" name="Text Placeholder 3">
            <a:extLst>
              <a:ext uri="{FF2B5EF4-FFF2-40B4-BE49-F238E27FC236}">
                <a16:creationId xmlns:a16="http://schemas.microsoft.com/office/drawing/2014/main" id="{700E0455-020D-B707-C4AF-C0B494C65383}"/>
              </a:ext>
            </a:extLst>
          </p:cNvPr>
          <p:cNvSpPr>
            <a:spLocks noGrp="1"/>
          </p:cNvSpPr>
          <p:nvPr>
            <p:ph type="body" sz="quarter" idx="15"/>
          </p:nvPr>
        </p:nvSpPr>
        <p:spPr/>
        <p:txBody>
          <a:bodyPr/>
          <a:lstStyle/>
          <a:p>
            <a:r>
              <a:rPr lang="en-US" b="0" i="0" dirty="0">
                <a:effectLst/>
              </a:rPr>
              <a:t>A push to build in the U.S. could help reverse the decades-long trend of falling capital expenditure</a:t>
            </a:r>
          </a:p>
        </p:txBody>
      </p:sp>
      <p:sp>
        <p:nvSpPr>
          <p:cNvPr id="2" name="Title 1">
            <a:extLst>
              <a:ext uri="{FF2B5EF4-FFF2-40B4-BE49-F238E27FC236}">
                <a16:creationId xmlns:a16="http://schemas.microsoft.com/office/drawing/2014/main" id="{FC0187D4-10F7-45D0-CB5B-D48C1440E5D5}"/>
              </a:ext>
            </a:extLst>
          </p:cNvPr>
          <p:cNvSpPr>
            <a:spLocks noGrp="1"/>
          </p:cNvSpPr>
          <p:nvPr>
            <p:ph type="title"/>
          </p:nvPr>
        </p:nvSpPr>
        <p:spPr>
          <a:xfrm>
            <a:off x="566927" y="694944"/>
            <a:ext cx="11423637" cy="393192"/>
          </a:xfrm>
        </p:spPr>
        <p:txBody>
          <a:bodyPr/>
          <a:lstStyle/>
          <a:p>
            <a:pPr>
              <a:lnSpc>
                <a:spcPts val="3000"/>
              </a:lnSpc>
            </a:pPr>
            <a:r>
              <a:rPr lang="en-US" i="0" dirty="0">
                <a:effectLst/>
              </a:rPr>
              <a:t>Capital expenditure investments expected to grow from historic lows</a:t>
            </a:r>
            <a:endParaRPr lang="en-US" dirty="0"/>
          </a:p>
        </p:txBody>
      </p:sp>
      <p:sp>
        <p:nvSpPr>
          <p:cNvPr id="7" name="TextBox 6">
            <a:extLst>
              <a:ext uri="{FF2B5EF4-FFF2-40B4-BE49-F238E27FC236}">
                <a16:creationId xmlns:a16="http://schemas.microsoft.com/office/drawing/2014/main" id="{FB55D428-3296-B477-DCBC-068A341FC5F8}"/>
              </a:ext>
            </a:extLst>
          </p:cNvPr>
          <p:cNvSpPr txBox="1"/>
          <p:nvPr/>
        </p:nvSpPr>
        <p:spPr>
          <a:xfrm>
            <a:off x="9954459" y="-17664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8" name="TextBox 17">
            <a:extLst>
              <a:ext uri="{FF2B5EF4-FFF2-40B4-BE49-F238E27FC236}">
                <a16:creationId xmlns:a16="http://schemas.microsoft.com/office/drawing/2014/main" id="{6BA38944-C410-AB55-B8D6-FD92F202EA87}"/>
              </a:ext>
            </a:extLst>
          </p:cNvPr>
          <p:cNvSpPr txBox="1"/>
          <p:nvPr/>
        </p:nvSpPr>
        <p:spPr>
          <a:xfrm>
            <a:off x="546108" y="110894"/>
            <a:ext cx="1544978" cy="153888"/>
          </a:xfrm>
          <a:prstGeom prst="rect">
            <a:avLst/>
          </a:prstGeom>
          <a:ln w="12700">
            <a:miter lim="400000"/>
          </a:ln>
        </p:spPr>
        <p:txBody>
          <a:bodyPr wrap="square" lIns="0" tIns="0" rIns="0" bIns="0" rtlCol="0">
            <a:spAutoFit/>
          </a:bodyPr>
          <a:lstStyle/>
          <a:p>
            <a:pPr algn="l"/>
            <a:r>
              <a:rPr lang="en-US" sz="1000" b="1" spc="80" dirty="0">
                <a:latin typeface="+mn-lt"/>
              </a:rPr>
              <a:t>SELECTIVE GROWTH</a:t>
            </a:r>
          </a:p>
        </p:txBody>
      </p:sp>
      <p:sp>
        <p:nvSpPr>
          <p:cNvPr id="17" name="Triangle 16">
            <a:extLst>
              <a:ext uri="{FF2B5EF4-FFF2-40B4-BE49-F238E27FC236}">
                <a16:creationId xmlns:a16="http://schemas.microsoft.com/office/drawing/2014/main" id="{03D10987-F583-8DD1-BC6E-D41855965C78}"/>
              </a:ext>
            </a:extLst>
          </p:cNvPr>
          <p:cNvSpPr/>
          <p:nvPr/>
        </p:nvSpPr>
        <p:spPr>
          <a:xfrm rot="10800000">
            <a:off x="1165184" y="271226"/>
            <a:ext cx="213360" cy="86880"/>
          </a:xfrm>
          <a:prstGeom prst="triangle">
            <a:avLst/>
          </a:prstGeom>
          <a:solidFill>
            <a:srgbClr val="16838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5"/>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19" name="Table 8">
            <a:extLst>
              <a:ext uri="{FF2B5EF4-FFF2-40B4-BE49-F238E27FC236}">
                <a16:creationId xmlns:a16="http://schemas.microsoft.com/office/drawing/2014/main" id="{3FF89237-EB34-D8DF-FD56-0B8349B203B7}"/>
              </a:ext>
            </a:extLst>
          </p:cNvPr>
          <p:cNvGraphicFramePr>
            <a:graphicFrameLocks noGrp="1"/>
          </p:cNvGraphicFramePr>
          <p:nvPr>
            <p:extLst>
              <p:ext uri="{D42A27DB-BD31-4B8C-83A1-F6EECF244321}">
                <p14:modId xmlns:p14="http://schemas.microsoft.com/office/powerpoint/2010/main" val="2770126866"/>
              </p:ext>
            </p:extLst>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rgbClr val="16838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sp>
        <p:nvSpPr>
          <p:cNvPr id="9" name="TextBox 8">
            <a:extLst>
              <a:ext uri="{FF2B5EF4-FFF2-40B4-BE49-F238E27FC236}">
                <a16:creationId xmlns:a16="http://schemas.microsoft.com/office/drawing/2014/main" id="{AF256FCD-15DB-6ACC-A0E7-22CE00A584BD}"/>
              </a:ext>
            </a:extLst>
          </p:cNvPr>
          <p:cNvSpPr txBox="1"/>
          <p:nvPr/>
        </p:nvSpPr>
        <p:spPr>
          <a:xfrm>
            <a:off x="566928" y="2033537"/>
            <a:ext cx="5449702" cy="430887"/>
          </a:xfrm>
          <a:prstGeom prst="rect">
            <a:avLst/>
          </a:prstGeom>
          <a:ln w="12700">
            <a:miter lim="400000"/>
          </a:ln>
        </p:spPr>
        <p:txBody>
          <a:bodyPr wrap="square" lIns="0" tIns="0" rIns="0" bIns="0" rtlCol="0">
            <a:spAutoFit/>
          </a:bodyPr>
          <a:lstStyle/>
          <a:p>
            <a:pPr algn="l"/>
            <a:r>
              <a:rPr lang="en-US" sz="1400" b="1" dirty="0">
                <a:latin typeface="+mn-lt"/>
              </a:rPr>
              <a:t>Made in America: infrastructure and manufacturing investments over trailing four quarters</a:t>
            </a:r>
          </a:p>
        </p:txBody>
      </p:sp>
      <p:sp>
        <p:nvSpPr>
          <p:cNvPr id="16" name="Oval 15">
            <a:extLst>
              <a:ext uri="{FF2B5EF4-FFF2-40B4-BE49-F238E27FC236}">
                <a16:creationId xmlns:a16="http://schemas.microsoft.com/office/drawing/2014/main" id="{C2B2799F-3011-613E-D85D-A66FA144464E}"/>
              </a:ext>
            </a:extLst>
          </p:cNvPr>
          <p:cNvSpPr/>
          <p:nvPr/>
        </p:nvSpPr>
        <p:spPr>
          <a:xfrm>
            <a:off x="2508792" y="2721669"/>
            <a:ext cx="125896" cy="125896"/>
          </a:xfrm>
          <a:prstGeom prst="ellipse">
            <a:avLst/>
          </a:prstGeom>
          <a:solidFill>
            <a:srgbClr val="C1C6C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1" name="TextBox 20">
            <a:extLst>
              <a:ext uri="{FF2B5EF4-FFF2-40B4-BE49-F238E27FC236}">
                <a16:creationId xmlns:a16="http://schemas.microsoft.com/office/drawing/2014/main" id="{49E63D82-1CD5-B79F-9E96-DB49B7510FC8}"/>
              </a:ext>
            </a:extLst>
          </p:cNvPr>
          <p:cNvSpPr txBox="1"/>
          <p:nvPr/>
        </p:nvSpPr>
        <p:spPr>
          <a:xfrm>
            <a:off x="2707973" y="2707320"/>
            <a:ext cx="389932" cy="138499"/>
          </a:xfrm>
          <a:prstGeom prst="rect">
            <a:avLst/>
          </a:prstGeom>
          <a:ln w="12700">
            <a:miter lim="400000"/>
          </a:ln>
        </p:spPr>
        <p:txBody>
          <a:bodyPr wrap="square" lIns="0" tIns="0" rIns="0" bIns="0" rtlCol="0">
            <a:spAutoFit/>
          </a:bodyPr>
          <a:lstStyle/>
          <a:p>
            <a:pPr algn="l"/>
            <a:r>
              <a:rPr lang="en-US" sz="900" dirty="0">
                <a:latin typeface="+mn-lt"/>
              </a:rPr>
              <a:t>Autos</a:t>
            </a:r>
          </a:p>
        </p:txBody>
      </p:sp>
      <p:sp>
        <p:nvSpPr>
          <p:cNvPr id="27" name="Oval 26">
            <a:extLst>
              <a:ext uri="{FF2B5EF4-FFF2-40B4-BE49-F238E27FC236}">
                <a16:creationId xmlns:a16="http://schemas.microsoft.com/office/drawing/2014/main" id="{F66AE0C4-88BE-1972-DE0F-2EA10A33B7E5}"/>
              </a:ext>
            </a:extLst>
          </p:cNvPr>
          <p:cNvSpPr/>
          <p:nvPr/>
        </p:nvSpPr>
        <p:spPr>
          <a:xfrm>
            <a:off x="3241483" y="2721669"/>
            <a:ext cx="125896" cy="12589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2" name="TextBox 31">
            <a:extLst>
              <a:ext uri="{FF2B5EF4-FFF2-40B4-BE49-F238E27FC236}">
                <a16:creationId xmlns:a16="http://schemas.microsoft.com/office/drawing/2014/main" id="{B2F54990-B42E-5BEA-37D2-080AA024AC02}"/>
              </a:ext>
            </a:extLst>
          </p:cNvPr>
          <p:cNvSpPr txBox="1"/>
          <p:nvPr/>
        </p:nvSpPr>
        <p:spPr>
          <a:xfrm>
            <a:off x="3440663" y="2707320"/>
            <a:ext cx="526605" cy="138499"/>
          </a:xfrm>
          <a:prstGeom prst="rect">
            <a:avLst/>
          </a:prstGeom>
          <a:ln w="12700">
            <a:miter lim="400000"/>
          </a:ln>
        </p:spPr>
        <p:txBody>
          <a:bodyPr wrap="square" lIns="0" tIns="0" rIns="0" bIns="0" rtlCol="0">
            <a:spAutoFit/>
          </a:bodyPr>
          <a:lstStyle/>
          <a:p>
            <a:pPr algn="l"/>
            <a:r>
              <a:rPr lang="en-US" sz="900" dirty="0">
                <a:latin typeface="+mn-lt"/>
              </a:rPr>
              <a:t>Energy</a:t>
            </a:r>
          </a:p>
        </p:txBody>
      </p:sp>
      <p:sp>
        <p:nvSpPr>
          <p:cNvPr id="35" name="Oval 34">
            <a:extLst>
              <a:ext uri="{FF2B5EF4-FFF2-40B4-BE49-F238E27FC236}">
                <a16:creationId xmlns:a16="http://schemas.microsoft.com/office/drawing/2014/main" id="{100AA80A-00F1-23D8-DDE9-E5448EF2EDB0}"/>
              </a:ext>
            </a:extLst>
          </p:cNvPr>
          <p:cNvSpPr/>
          <p:nvPr/>
        </p:nvSpPr>
        <p:spPr>
          <a:xfrm>
            <a:off x="4022273" y="2721669"/>
            <a:ext cx="125896" cy="125896"/>
          </a:xfrm>
          <a:prstGeom prst="ellipse">
            <a:avLst/>
          </a:prstGeom>
          <a:solidFill>
            <a:srgbClr val="E7A1D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9" name="TextBox 38">
            <a:extLst>
              <a:ext uri="{FF2B5EF4-FFF2-40B4-BE49-F238E27FC236}">
                <a16:creationId xmlns:a16="http://schemas.microsoft.com/office/drawing/2014/main" id="{C766574F-FFA4-F44C-F0FB-D8B1E07E17A7}"/>
              </a:ext>
            </a:extLst>
          </p:cNvPr>
          <p:cNvSpPr txBox="1"/>
          <p:nvPr/>
        </p:nvSpPr>
        <p:spPr>
          <a:xfrm>
            <a:off x="4221453" y="2707320"/>
            <a:ext cx="526605" cy="138499"/>
          </a:xfrm>
          <a:prstGeom prst="rect">
            <a:avLst/>
          </a:prstGeom>
          <a:ln w="12700">
            <a:miter lim="400000"/>
          </a:ln>
        </p:spPr>
        <p:txBody>
          <a:bodyPr wrap="square" lIns="0" tIns="0" rIns="0" bIns="0" rtlCol="0">
            <a:spAutoFit/>
          </a:bodyPr>
          <a:lstStyle/>
          <a:p>
            <a:pPr algn="l"/>
            <a:r>
              <a:rPr lang="en-US" sz="900" dirty="0">
                <a:latin typeface="+mn-lt"/>
              </a:rPr>
              <a:t>Mining</a:t>
            </a:r>
          </a:p>
        </p:txBody>
      </p:sp>
      <p:sp>
        <p:nvSpPr>
          <p:cNvPr id="42" name="Oval 41">
            <a:extLst>
              <a:ext uri="{FF2B5EF4-FFF2-40B4-BE49-F238E27FC236}">
                <a16:creationId xmlns:a16="http://schemas.microsoft.com/office/drawing/2014/main" id="{7FA2F8F2-4C8D-805F-BF29-16857AAB2C23}"/>
              </a:ext>
            </a:extLst>
          </p:cNvPr>
          <p:cNvSpPr/>
          <p:nvPr/>
        </p:nvSpPr>
        <p:spPr>
          <a:xfrm>
            <a:off x="4801226" y="2711093"/>
            <a:ext cx="125896" cy="125896"/>
          </a:xfrm>
          <a:prstGeom prst="ellipse">
            <a:avLst/>
          </a:prstGeom>
          <a:solidFill>
            <a:srgbClr val="0DB9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3" name="TextBox 42">
            <a:extLst>
              <a:ext uri="{FF2B5EF4-FFF2-40B4-BE49-F238E27FC236}">
                <a16:creationId xmlns:a16="http://schemas.microsoft.com/office/drawing/2014/main" id="{8EABB167-C2CD-3F16-9CD5-450B83034785}"/>
              </a:ext>
            </a:extLst>
          </p:cNvPr>
          <p:cNvSpPr txBox="1"/>
          <p:nvPr/>
        </p:nvSpPr>
        <p:spPr>
          <a:xfrm>
            <a:off x="5000406" y="2696744"/>
            <a:ext cx="715334" cy="138499"/>
          </a:xfrm>
          <a:prstGeom prst="rect">
            <a:avLst/>
          </a:prstGeom>
          <a:ln w="12700">
            <a:miter lim="400000"/>
          </a:ln>
        </p:spPr>
        <p:txBody>
          <a:bodyPr wrap="square" lIns="0" tIns="0" rIns="0" bIns="0" rtlCol="0">
            <a:spAutoFit/>
          </a:bodyPr>
          <a:lstStyle/>
          <a:p>
            <a:pPr algn="l"/>
            <a:r>
              <a:rPr lang="en-US" sz="900" dirty="0">
                <a:latin typeface="+mn-lt"/>
              </a:rPr>
              <a:t>Industrials</a:t>
            </a:r>
          </a:p>
        </p:txBody>
      </p:sp>
      <p:sp>
        <p:nvSpPr>
          <p:cNvPr id="44" name="Oval 43">
            <a:extLst>
              <a:ext uri="{FF2B5EF4-FFF2-40B4-BE49-F238E27FC236}">
                <a16:creationId xmlns:a16="http://schemas.microsoft.com/office/drawing/2014/main" id="{C262B3B2-DE24-BBA4-1263-885D5B59108C}"/>
              </a:ext>
            </a:extLst>
          </p:cNvPr>
          <p:cNvSpPr/>
          <p:nvPr/>
        </p:nvSpPr>
        <p:spPr>
          <a:xfrm>
            <a:off x="2508793" y="2945626"/>
            <a:ext cx="125896" cy="125896"/>
          </a:xfrm>
          <a:prstGeom prst="ellipse">
            <a:avLst/>
          </a:prstGeom>
          <a:solidFill>
            <a:srgbClr val="29CEC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5" name="TextBox 44">
            <a:extLst>
              <a:ext uri="{FF2B5EF4-FFF2-40B4-BE49-F238E27FC236}">
                <a16:creationId xmlns:a16="http://schemas.microsoft.com/office/drawing/2014/main" id="{5D29FAC6-CED6-F89F-2AC9-31BEF55039CC}"/>
              </a:ext>
            </a:extLst>
          </p:cNvPr>
          <p:cNvSpPr txBox="1"/>
          <p:nvPr/>
        </p:nvSpPr>
        <p:spPr>
          <a:xfrm>
            <a:off x="2707973" y="2931277"/>
            <a:ext cx="715334" cy="138499"/>
          </a:xfrm>
          <a:prstGeom prst="rect">
            <a:avLst/>
          </a:prstGeom>
          <a:ln w="12700">
            <a:miter lim="400000"/>
          </a:ln>
        </p:spPr>
        <p:txBody>
          <a:bodyPr wrap="square" lIns="0" tIns="0" rIns="0" bIns="0" rtlCol="0">
            <a:spAutoFit/>
          </a:bodyPr>
          <a:lstStyle/>
          <a:p>
            <a:pPr algn="l"/>
            <a:r>
              <a:rPr lang="en-US" sz="900" dirty="0">
                <a:latin typeface="+mn-lt"/>
              </a:rPr>
              <a:t>Health care</a:t>
            </a:r>
          </a:p>
        </p:txBody>
      </p:sp>
      <p:sp>
        <p:nvSpPr>
          <p:cNvPr id="47" name="Oval 46">
            <a:extLst>
              <a:ext uri="{FF2B5EF4-FFF2-40B4-BE49-F238E27FC236}">
                <a16:creationId xmlns:a16="http://schemas.microsoft.com/office/drawing/2014/main" id="{C9E72B86-E603-1213-EE5C-A2073EA41C6D}"/>
              </a:ext>
            </a:extLst>
          </p:cNvPr>
          <p:cNvSpPr/>
          <p:nvPr/>
        </p:nvSpPr>
        <p:spPr>
          <a:xfrm>
            <a:off x="3470127" y="2934709"/>
            <a:ext cx="125896" cy="125896"/>
          </a:xfrm>
          <a:prstGeom prst="ellipse">
            <a:avLst/>
          </a:prstGeom>
          <a:solidFill>
            <a:srgbClr val="7D245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8" name="TextBox 47">
            <a:extLst>
              <a:ext uri="{FF2B5EF4-FFF2-40B4-BE49-F238E27FC236}">
                <a16:creationId xmlns:a16="http://schemas.microsoft.com/office/drawing/2014/main" id="{489B0A69-FA7F-74B3-C1C8-235E9CFA9CCF}"/>
              </a:ext>
            </a:extLst>
          </p:cNvPr>
          <p:cNvSpPr txBox="1"/>
          <p:nvPr/>
        </p:nvSpPr>
        <p:spPr>
          <a:xfrm>
            <a:off x="3669307" y="2920360"/>
            <a:ext cx="986504" cy="138499"/>
          </a:xfrm>
          <a:prstGeom prst="rect">
            <a:avLst/>
          </a:prstGeom>
          <a:ln w="12700">
            <a:miter lim="400000"/>
          </a:ln>
        </p:spPr>
        <p:txBody>
          <a:bodyPr wrap="square" lIns="0" tIns="0" rIns="0" bIns="0" rtlCol="0">
            <a:spAutoFit/>
          </a:bodyPr>
          <a:lstStyle/>
          <a:p>
            <a:pPr algn="l"/>
            <a:r>
              <a:rPr lang="en-US" sz="900" dirty="0">
                <a:latin typeface="+mn-lt"/>
              </a:rPr>
              <a:t>Consumer staples</a:t>
            </a:r>
          </a:p>
        </p:txBody>
      </p:sp>
      <p:sp>
        <p:nvSpPr>
          <p:cNvPr id="49" name="Oval 48">
            <a:extLst>
              <a:ext uri="{FF2B5EF4-FFF2-40B4-BE49-F238E27FC236}">
                <a16:creationId xmlns:a16="http://schemas.microsoft.com/office/drawing/2014/main" id="{29B52A77-CFB8-58E6-4D17-797350746921}"/>
              </a:ext>
            </a:extLst>
          </p:cNvPr>
          <p:cNvSpPr/>
          <p:nvPr/>
        </p:nvSpPr>
        <p:spPr>
          <a:xfrm>
            <a:off x="4801227" y="2934709"/>
            <a:ext cx="125896" cy="125896"/>
          </a:xfrm>
          <a:prstGeom prst="ellipse">
            <a:avLst/>
          </a:prstGeom>
          <a:solidFill>
            <a:srgbClr val="0E656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0" name="TextBox 49">
            <a:extLst>
              <a:ext uri="{FF2B5EF4-FFF2-40B4-BE49-F238E27FC236}">
                <a16:creationId xmlns:a16="http://schemas.microsoft.com/office/drawing/2014/main" id="{4F4B76E6-1089-0EE7-EAC6-91367A1FD95C}"/>
              </a:ext>
            </a:extLst>
          </p:cNvPr>
          <p:cNvSpPr txBox="1"/>
          <p:nvPr/>
        </p:nvSpPr>
        <p:spPr>
          <a:xfrm>
            <a:off x="5000406" y="2920360"/>
            <a:ext cx="904063" cy="138499"/>
          </a:xfrm>
          <a:prstGeom prst="rect">
            <a:avLst/>
          </a:prstGeom>
          <a:ln w="12700">
            <a:miter lim="400000"/>
          </a:ln>
        </p:spPr>
        <p:txBody>
          <a:bodyPr wrap="square" lIns="0" tIns="0" rIns="0" bIns="0" rtlCol="0">
            <a:spAutoFit/>
          </a:bodyPr>
          <a:lstStyle/>
          <a:p>
            <a:pPr algn="l"/>
            <a:r>
              <a:rPr lang="en-US" sz="900" dirty="0">
                <a:latin typeface="+mn-lt"/>
              </a:rPr>
              <a:t>Semiconductors</a:t>
            </a:r>
          </a:p>
        </p:txBody>
      </p:sp>
      <p:pic>
        <p:nvPicPr>
          <p:cNvPr id="8" name="Picture 7">
            <a:extLst>
              <a:ext uri="{FF2B5EF4-FFF2-40B4-BE49-F238E27FC236}">
                <a16:creationId xmlns:a16="http://schemas.microsoft.com/office/drawing/2014/main" id="{28C33C1A-18DB-CEAA-9C98-4420D4EF6F91}"/>
              </a:ext>
            </a:extLst>
          </p:cNvPr>
          <p:cNvPicPr>
            <a:picLocks noChangeAspect="1"/>
          </p:cNvPicPr>
          <p:nvPr/>
        </p:nvPicPr>
        <p:blipFill>
          <a:blip r:embed="rId3">
            <a:extLst>
              <a:ext uri="{28A0092B-C50C-407E-A947-70E740481C1C}">
                <a14:useLocalDpi xmlns:a14="http://schemas.microsoft.com/office/drawing/2010/main" val="0"/>
              </a:ext>
            </a:extLst>
          </a:blip>
          <a:srcRect l="23232" r="264"/>
          <a:stretch/>
        </p:blipFill>
        <p:spPr>
          <a:xfrm>
            <a:off x="837442" y="3115805"/>
            <a:ext cx="4637781" cy="2790634"/>
          </a:xfrm>
          <a:prstGeom prst="rect">
            <a:avLst/>
          </a:prstGeom>
        </p:spPr>
      </p:pic>
      <p:pic>
        <p:nvPicPr>
          <p:cNvPr id="23" name="Picture 22">
            <a:extLst>
              <a:ext uri="{FF2B5EF4-FFF2-40B4-BE49-F238E27FC236}">
                <a16:creationId xmlns:a16="http://schemas.microsoft.com/office/drawing/2014/main" id="{640FAFC2-232F-91B7-76EA-705B24DD8E86}"/>
              </a:ext>
            </a:extLst>
          </p:cNvPr>
          <p:cNvPicPr>
            <a:picLocks noChangeAspect="1"/>
          </p:cNvPicPr>
          <p:nvPr/>
        </p:nvPicPr>
        <p:blipFill>
          <a:blip r:embed="rId3">
            <a:extLst>
              <a:ext uri="{28A0092B-C50C-407E-A947-70E740481C1C}">
                <a14:useLocalDpi xmlns:a14="http://schemas.microsoft.com/office/drawing/2010/main" val="0"/>
              </a:ext>
            </a:extLst>
          </a:blip>
          <a:srcRect l="2397" t="8256" r="90847" b="76270"/>
          <a:stretch/>
        </p:blipFill>
        <p:spPr>
          <a:xfrm>
            <a:off x="518081" y="2701927"/>
            <a:ext cx="408627" cy="430888"/>
          </a:xfrm>
          <a:prstGeom prst="rect">
            <a:avLst/>
          </a:prstGeom>
        </p:spPr>
      </p:pic>
      <p:sp>
        <p:nvSpPr>
          <p:cNvPr id="53" name="Footer Placeholder 12">
            <a:extLst>
              <a:ext uri="{FF2B5EF4-FFF2-40B4-BE49-F238E27FC236}">
                <a16:creationId xmlns:a16="http://schemas.microsoft.com/office/drawing/2014/main" id="{F5B3C3EF-3CB4-9436-56E6-7E145AFBC66C}"/>
              </a:ext>
            </a:extLst>
          </p:cNvPr>
          <p:cNvSpPr txBox="1">
            <a:spLocks/>
          </p:cNvSpPr>
          <p:nvPr/>
        </p:nvSpPr>
        <p:spPr>
          <a:xfrm>
            <a:off x="546108" y="5938519"/>
            <a:ext cx="5261113" cy="538609"/>
          </a:xfrm>
          <a:prstGeom prst="rect">
            <a:avLst/>
          </a:prstGeom>
        </p:spPr>
        <p:txBody>
          <a:bodyPr wrap="square" lIns="0" tIns="0" rIns="0" bIns="4572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36576" defTabSz="914375" fontAlgn="base" hangingPunct="1">
              <a:lnSpc>
                <a:spcPct val="100000"/>
              </a:lnSpc>
              <a:spcAft>
                <a:spcPts val="200"/>
              </a:spcAft>
              <a:buClr>
                <a:prstClr val="black"/>
              </a:buClr>
              <a:buSzPct val="80000"/>
              <a:defRPr/>
            </a:pPr>
            <a:r>
              <a:rPr lang="en-US" dirty="0">
                <a:latin typeface="+mj-lt"/>
              </a:rPr>
              <a:t>Sources: Capital Group, </a:t>
            </a:r>
            <a:r>
              <a:rPr lang="en-US" dirty="0" err="1">
                <a:latin typeface="+mj-lt"/>
              </a:rPr>
              <a:t>AreaDevelopment.com</a:t>
            </a:r>
            <a:r>
              <a:rPr lang="en-US" dirty="0">
                <a:latin typeface="+mj-lt"/>
              </a:rPr>
              <a:t>, Clean Investment Monitor, U.S. Census Bureau, </a:t>
            </a:r>
            <a:r>
              <a:rPr lang="en-US" dirty="0" err="1">
                <a:latin typeface="+mj-lt"/>
              </a:rPr>
              <a:t>Whitehouse.gov</a:t>
            </a:r>
            <a:r>
              <a:rPr lang="en-US" dirty="0">
                <a:latin typeface="+mj-lt"/>
              </a:rPr>
              <a:t>, company reports. Map markers reflect current and upcoming projects that have been announced as of 11/30/24. Data reflect a sample of infrastructure and manufacturing investments across the U.S., and estimated investment amounts are expected to occur over various timelines.</a:t>
            </a:r>
          </a:p>
        </p:txBody>
      </p:sp>
      <p:sp>
        <p:nvSpPr>
          <p:cNvPr id="4" name="TextBox 3">
            <a:extLst>
              <a:ext uri="{FF2B5EF4-FFF2-40B4-BE49-F238E27FC236}">
                <a16:creationId xmlns:a16="http://schemas.microsoft.com/office/drawing/2014/main" id="{472143A3-0B63-495A-2375-A19A9F69CC68}"/>
              </a:ext>
            </a:extLst>
          </p:cNvPr>
          <p:cNvSpPr txBox="1"/>
          <p:nvPr/>
        </p:nvSpPr>
        <p:spPr>
          <a:xfrm>
            <a:off x="-566089" y="6520543"/>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6" name="TextBox 5">
            <a:extLst>
              <a:ext uri="{FF2B5EF4-FFF2-40B4-BE49-F238E27FC236}">
                <a16:creationId xmlns:a16="http://schemas.microsoft.com/office/drawing/2014/main" id="{7FAF79BC-EB0E-9335-759B-370AAF466AE9}"/>
              </a:ext>
            </a:extLst>
          </p:cNvPr>
          <p:cNvSpPr txBox="1"/>
          <p:nvPr/>
        </p:nvSpPr>
        <p:spPr>
          <a:xfrm>
            <a:off x="570899" y="2528065"/>
            <a:ext cx="2098804" cy="138499"/>
          </a:xfrm>
          <a:prstGeom prst="rect">
            <a:avLst/>
          </a:prstGeom>
          <a:ln w="12700">
            <a:miter lim="400000"/>
          </a:ln>
        </p:spPr>
        <p:txBody>
          <a:bodyPr wrap="square" lIns="0" tIns="0" rIns="0" bIns="0" rtlCol="0">
            <a:spAutoFit/>
          </a:bodyPr>
          <a:lstStyle/>
          <a:p>
            <a:pPr algn="l"/>
            <a:r>
              <a:rPr lang="en-US" sz="900" dirty="0">
                <a:latin typeface="+mn-lt"/>
              </a:rPr>
              <a:t>Investment (estimated USD millions)</a:t>
            </a:r>
          </a:p>
        </p:txBody>
      </p:sp>
      <p:sp>
        <p:nvSpPr>
          <p:cNvPr id="11" name="TextBox 10">
            <a:extLst>
              <a:ext uri="{FF2B5EF4-FFF2-40B4-BE49-F238E27FC236}">
                <a16:creationId xmlns:a16="http://schemas.microsoft.com/office/drawing/2014/main" id="{E2BFBA51-B6D7-C5FC-4D0E-6DCBF3E374E5}"/>
              </a:ext>
            </a:extLst>
          </p:cNvPr>
          <p:cNvSpPr txBox="1"/>
          <p:nvPr/>
        </p:nvSpPr>
        <p:spPr>
          <a:xfrm>
            <a:off x="904786" y="2689038"/>
            <a:ext cx="1642772" cy="138499"/>
          </a:xfrm>
          <a:prstGeom prst="rect">
            <a:avLst/>
          </a:prstGeom>
          <a:ln w="12700">
            <a:miter lim="400000"/>
          </a:ln>
        </p:spPr>
        <p:txBody>
          <a:bodyPr wrap="square" lIns="0" tIns="0" rIns="0" bIns="0" rtlCol="0">
            <a:spAutoFit/>
          </a:bodyPr>
          <a:lstStyle/>
          <a:p>
            <a:pPr algn="l"/>
            <a:r>
              <a:rPr lang="en-US" sz="900" dirty="0">
                <a:latin typeface="+mn-lt"/>
              </a:rPr>
              <a:t>70,000</a:t>
            </a:r>
          </a:p>
        </p:txBody>
      </p:sp>
      <p:sp>
        <p:nvSpPr>
          <p:cNvPr id="12" name="TextBox 11">
            <a:extLst>
              <a:ext uri="{FF2B5EF4-FFF2-40B4-BE49-F238E27FC236}">
                <a16:creationId xmlns:a16="http://schemas.microsoft.com/office/drawing/2014/main" id="{7564C476-0E39-994D-C8CA-F8C914CD6F2A}"/>
              </a:ext>
            </a:extLst>
          </p:cNvPr>
          <p:cNvSpPr txBox="1"/>
          <p:nvPr/>
        </p:nvSpPr>
        <p:spPr>
          <a:xfrm>
            <a:off x="903227" y="2799427"/>
            <a:ext cx="1642772" cy="138499"/>
          </a:xfrm>
          <a:prstGeom prst="rect">
            <a:avLst/>
          </a:prstGeom>
          <a:ln w="12700">
            <a:miter lim="400000"/>
          </a:ln>
        </p:spPr>
        <p:txBody>
          <a:bodyPr wrap="square" lIns="0" tIns="0" rIns="0" bIns="0" rtlCol="0">
            <a:spAutoFit/>
          </a:bodyPr>
          <a:lstStyle/>
          <a:p>
            <a:pPr algn="l"/>
            <a:r>
              <a:rPr lang="en-US" sz="900" dirty="0">
                <a:latin typeface="+mn-lt"/>
              </a:rPr>
              <a:t>30,000</a:t>
            </a:r>
          </a:p>
        </p:txBody>
      </p:sp>
      <p:sp>
        <p:nvSpPr>
          <p:cNvPr id="13" name="TextBox 12">
            <a:extLst>
              <a:ext uri="{FF2B5EF4-FFF2-40B4-BE49-F238E27FC236}">
                <a16:creationId xmlns:a16="http://schemas.microsoft.com/office/drawing/2014/main" id="{E8162812-D3A8-5761-7974-77632F853815}"/>
              </a:ext>
            </a:extLst>
          </p:cNvPr>
          <p:cNvSpPr txBox="1"/>
          <p:nvPr/>
        </p:nvSpPr>
        <p:spPr>
          <a:xfrm>
            <a:off x="903227" y="2940419"/>
            <a:ext cx="1642772" cy="138499"/>
          </a:xfrm>
          <a:prstGeom prst="rect">
            <a:avLst/>
          </a:prstGeom>
          <a:ln w="12700">
            <a:miter lim="400000"/>
          </a:ln>
        </p:spPr>
        <p:txBody>
          <a:bodyPr wrap="square" lIns="0" tIns="0" rIns="0" bIns="0" rtlCol="0">
            <a:spAutoFit/>
          </a:bodyPr>
          <a:lstStyle/>
          <a:p>
            <a:pPr algn="l"/>
            <a:r>
              <a:rPr lang="en-US" sz="900" dirty="0">
                <a:latin typeface="+mn-lt"/>
              </a:rPr>
              <a:t>7,000</a:t>
            </a:r>
          </a:p>
        </p:txBody>
      </p:sp>
      <p:sp>
        <p:nvSpPr>
          <p:cNvPr id="51" name="TextBox 50">
            <a:extLst>
              <a:ext uri="{FF2B5EF4-FFF2-40B4-BE49-F238E27FC236}">
                <a16:creationId xmlns:a16="http://schemas.microsoft.com/office/drawing/2014/main" id="{43B6DF8A-192E-02B0-AB50-DF807AE8BE43}"/>
              </a:ext>
            </a:extLst>
          </p:cNvPr>
          <p:cNvSpPr txBox="1"/>
          <p:nvPr/>
        </p:nvSpPr>
        <p:spPr>
          <a:xfrm>
            <a:off x="-65773" y="2868706"/>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0" name="Rectangle 9">
            <a:extLst>
              <a:ext uri="{FF2B5EF4-FFF2-40B4-BE49-F238E27FC236}">
                <a16:creationId xmlns:a16="http://schemas.microsoft.com/office/drawing/2014/main" id="{EC78E577-24CF-5F45-A257-0F85937E786E}"/>
              </a:ext>
            </a:extLst>
          </p:cNvPr>
          <p:cNvSpPr/>
          <p:nvPr/>
        </p:nvSpPr>
        <p:spPr>
          <a:xfrm>
            <a:off x="10925103" y="3261789"/>
            <a:ext cx="603585" cy="2033221"/>
          </a:xfrm>
          <a:prstGeom prst="rect">
            <a:avLst/>
          </a:prstGeom>
          <a:solidFill>
            <a:srgbClr val="008E77">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15" name="Chart 14">
            <a:extLst>
              <a:ext uri="{FF2B5EF4-FFF2-40B4-BE49-F238E27FC236}">
                <a16:creationId xmlns:a16="http://schemas.microsoft.com/office/drawing/2014/main" id="{46D3FB63-8202-155A-B372-212E9299C993}"/>
              </a:ext>
            </a:extLst>
          </p:cNvPr>
          <p:cNvGraphicFramePr/>
          <p:nvPr>
            <p:extLst>
              <p:ext uri="{D42A27DB-BD31-4B8C-83A1-F6EECF244321}">
                <p14:modId xmlns:p14="http://schemas.microsoft.com/office/powerpoint/2010/main" val="1669637458"/>
              </p:ext>
            </p:extLst>
          </p:nvPr>
        </p:nvGraphicFramePr>
        <p:xfrm>
          <a:off x="6327918" y="2798399"/>
          <a:ext cx="4596137" cy="276510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7D5DD9D7-2A9D-281E-33AF-D2079DF3CC1C}"/>
              </a:ext>
            </a:extLst>
          </p:cNvPr>
          <p:cNvSpPr txBox="1"/>
          <p:nvPr/>
        </p:nvSpPr>
        <p:spPr>
          <a:xfrm>
            <a:off x="6327919" y="2033537"/>
            <a:ext cx="5449702" cy="215444"/>
          </a:xfrm>
          <a:prstGeom prst="rect">
            <a:avLst/>
          </a:prstGeom>
          <a:ln w="12700">
            <a:miter lim="400000"/>
          </a:ln>
        </p:spPr>
        <p:txBody>
          <a:bodyPr wrap="square" lIns="0" tIns="0" rIns="0" bIns="0" rtlCol="0">
            <a:spAutoFit/>
          </a:bodyPr>
          <a:lstStyle/>
          <a:p>
            <a:pPr algn="l"/>
            <a:r>
              <a:rPr lang="en-US" sz="1400" b="1" dirty="0">
                <a:latin typeface="+mn-lt"/>
              </a:rPr>
              <a:t>After years of underinvestment, capital spending is set to recover</a:t>
            </a:r>
          </a:p>
        </p:txBody>
      </p:sp>
      <p:sp>
        <p:nvSpPr>
          <p:cNvPr id="22" name="Text Placeholder 5">
            <a:extLst>
              <a:ext uri="{FF2B5EF4-FFF2-40B4-BE49-F238E27FC236}">
                <a16:creationId xmlns:a16="http://schemas.microsoft.com/office/drawing/2014/main" id="{033F393E-F524-7B80-AA2E-5732464A819E}"/>
              </a:ext>
            </a:extLst>
          </p:cNvPr>
          <p:cNvSpPr txBox="1">
            <a:spLocks/>
          </p:cNvSpPr>
          <p:nvPr/>
        </p:nvSpPr>
        <p:spPr>
          <a:xfrm>
            <a:off x="6327919" y="2667611"/>
            <a:ext cx="5340376" cy="212462"/>
          </a:xfrm>
          <a:prstGeom prst="rect">
            <a:avLst/>
          </a:prstGeom>
          <a:noFill/>
          <a:ln w="12700">
            <a:miter lim="400000"/>
          </a:ln>
          <a:extLst>
            <a:ext uri="{C572A759-6A51-4108-AA02-DFA0A04FC94B}">
              <ma14:wrappingTextBoxFlag xmlns:ma14="http://schemas.microsoft.com/office/mac/drawingml/2011/main" xmlns=""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900" b="0" dirty="0">
                <a:solidFill>
                  <a:schemeClr val="tx1">
                    <a:lumMod val="65000"/>
                    <a:lumOff val="35000"/>
                  </a:schemeClr>
                </a:solidFill>
              </a:rPr>
              <a:t>Capital expenditures as a percentage of gross domestic product (%)</a:t>
            </a:r>
          </a:p>
        </p:txBody>
      </p:sp>
      <p:sp>
        <p:nvSpPr>
          <p:cNvPr id="24" name="Footer Placeholder 12">
            <a:extLst>
              <a:ext uri="{FF2B5EF4-FFF2-40B4-BE49-F238E27FC236}">
                <a16:creationId xmlns:a16="http://schemas.microsoft.com/office/drawing/2014/main" id="{AC417A3D-DF1A-58B1-06BA-A112E2064DEB}"/>
              </a:ext>
            </a:extLst>
          </p:cNvPr>
          <p:cNvSpPr txBox="1">
            <a:spLocks/>
          </p:cNvSpPr>
          <p:nvPr/>
        </p:nvSpPr>
        <p:spPr>
          <a:xfrm>
            <a:off x="6407426" y="6025986"/>
            <a:ext cx="5261113" cy="292388"/>
          </a:xfrm>
          <a:prstGeom prst="rect">
            <a:avLst/>
          </a:prstGeom>
        </p:spPr>
        <p:txBody>
          <a:bodyPr wrap="square" lIns="0" tIns="0" rIns="0" bIns="4572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36576" defTabSz="914375" fontAlgn="base" hangingPunct="1">
              <a:lnSpc>
                <a:spcPct val="100000"/>
              </a:lnSpc>
              <a:spcAft>
                <a:spcPts val="200"/>
              </a:spcAft>
              <a:buClr>
                <a:prstClr val="black"/>
              </a:buClr>
              <a:buSzPct val="80000"/>
              <a:defRPr/>
            </a:pPr>
            <a:r>
              <a:rPr lang="en-US" dirty="0">
                <a:latin typeface="+mj-lt"/>
              </a:rPr>
              <a:t>Sources: Capital Group, St. Louis Fed. Data from 1/1/80 to 10/1/24, the last update that is available as of 3/31/25</a:t>
            </a:r>
            <a:r>
              <a:rPr lang="en-US" b="0" i="0" dirty="0">
                <a:effectLst/>
                <a:latin typeface="+mj-lt"/>
              </a:rPr>
              <a:t>.</a:t>
            </a:r>
            <a:r>
              <a:rPr lang="en-US" dirty="0">
                <a:latin typeface="+mj-lt"/>
              </a:rPr>
              <a:t> Capital expenditures include private nonresidential equipment and structures and excludes energy. </a:t>
            </a:r>
          </a:p>
        </p:txBody>
      </p:sp>
      <p:sp>
        <p:nvSpPr>
          <p:cNvPr id="25" name="Text Placeholder 4">
            <a:extLst>
              <a:ext uri="{FF2B5EF4-FFF2-40B4-BE49-F238E27FC236}">
                <a16:creationId xmlns:a16="http://schemas.microsoft.com/office/drawing/2014/main" id="{AF584DE6-E850-6312-C6F2-37649E29E93A}"/>
              </a:ext>
            </a:extLst>
          </p:cNvPr>
          <p:cNvSpPr txBox="1">
            <a:spLocks/>
          </p:cNvSpPr>
          <p:nvPr/>
        </p:nvSpPr>
        <p:spPr>
          <a:xfrm>
            <a:off x="10874642" y="3755884"/>
            <a:ext cx="718606" cy="487500"/>
          </a:xfrm>
          <a:prstGeom prst="rect">
            <a:avLst/>
          </a:prstGeom>
          <a:ln w="12700">
            <a:miter lim="400000"/>
          </a:ln>
          <a:extLst>
            <a:ext uri="{C572A759-6A51-4108-AA02-DFA0A04FC94B}">
              <ma14:wrappingTextBoxFlag xmlns="" xmlns:ma14="http://schemas.microsoft.com/office/mac/drawingml/2011/main" val="1"/>
            </a:ext>
          </a:extLst>
        </p:spPr>
        <p:txBody>
          <a:bodyPr vert="horz" wrap="square" lIns="0" tIns="0" rIns="0" bIns="0" rtlCol="0" anchor="t" anchorCtr="0">
            <a:noAutofit/>
          </a:bodyPr>
          <a:lstStyle>
            <a:lvl1pPr marL="0" marR="0" indent="0" algn="l" defTabSz="206059" rtl="0" eaLnBrk="1" latinLnBrk="0" hangingPunct="1">
              <a:lnSpc>
                <a:spcPct val="110000"/>
              </a:lnSpc>
              <a:spcBef>
                <a:spcPts val="100"/>
              </a:spcBef>
              <a:spcAft>
                <a:spcPts val="600"/>
              </a:spcAft>
              <a:buClrTx/>
              <a:buSzTx/>
              <a:buFont typeface="AvenirNext LT Com Medium" panose="020B0803020202020204" pitchFamily="34" charset="0"/>
              <a:buNone/>
              <a:tabLst/>
              <a:defRPr kumimoji="0" lang="en-US" sz="900" b="0" i="0" u="none" strike="noStrike" kern="0" cap="none" spc="0" normalizeH="0" baseline="0" noProof="0" dirty="0">
                <a:ln>
                  <a:noFill/>
                </a:ln>
                <a:solidFill>
                  <a:srgbClr val="000000"/>
                </a:solidFill>
                <a:effectLst/>
                <a:uLnTx/>
                <a:uFillTx/>
                <a:latin typeface="AvenirNext LT Com Regular" panose="020B0503020202020204" pitchFamily="34" charset="0"/>
                <a:ea typeface="Avenir Next LT Com Regular"/>
                <a:cs typeface="Avenir Next LT Com Regular"/>
                <a:sym typeface="Avenir Next LT Com Regular"/>
              </a:defRPr>
            </a:lvl1pPr>
            <a:lvl2pPr marL="256142"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80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13717"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62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09089"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12118"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15148"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1817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72120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824236"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lnSpc>
                <a:spcPct val="100000"/>
              </a:lnSpc>
              <a:spcBef>
                <a:spcPts val="0"/>
              </a:spcBef>
              <a:spcAft>
                <a:spcPts val="0"/>
              </a:spcAft>
            </a:pPr>
            <a:r>
              <a:rPr lang="en-GB" sz="800" b="1" dirty="0">
                <a:solidFill>
                  <a:srgbClr val="008E77"/>
                </a:solidFill>
              </a:rPr>
              <a:t>Estimated</a:t>
            </a:r>
            <a:br>
              <a:rPr lang="en-GB" sz="800" b="1" dirty="0">
                <a:solidFill>
                  <a:srgbClr val="00AEA9"/>
                </a:solidFill>
              </a:rPr>
            </a:br>
            <a:r>
              <a:rPr lang="en-GB" sz="800" b="1" dirty="0">
                <a:solidFill>
                  <a:srgbClr val="008E77"/>
                </a:solidFill>
              </a:rPr>
              <a:t>fiscal </a:t>
            </a:r>
            <a:br>
              <a:rPr lang="en-GB" sz="800" b="1" dirty="0">
                <a:solidFill>
                  <a:srgbClr val="008E77"/>
                </a:solidFill>
              </a:rPr>
            </a:br>
            <a:r>
              <a:rPr lang="en-GB" sz="800" b="1" dirty="0">
                <a:solidFill>
                  <a:srgbClr val="008E77"/>
                </a:solidFill>
              </a:rPr>
              <a:t>stimulus </a:t>
            </a:r>
            <a:br>
              <a:rPr lang="en-GB" sz="800" b="1" dirty="0">
                <a:solidFill>
                  <a:srgbClr val="008E77"/>
                </a:solidFill>
              </a:rPr>
            </a:br>
            <a:r>
              <a:rPr lang="en-GB" sz="800" b="1" dirty="0">
                <a:solidFill>
                  <a:srgbClr val="008E77"/>
                </a:solidFill>
              </a:rPr>
              <a:t>2023-2030</a:t>
            </a:r>
          </a:p>
          <a:p>
            <a:pPr algn="ctr">
              <a:lnSpc>
                <a:spcPct val="100000"/>
              </a:lnSpc>
              <a:spcBef>
                <a:spcPts val="0"/>
              </a:spcBef>
              <a:spcAft>
                <a:spcPts val="0"/>
              </a:spcAft>
            </a:pPr>
            <a:endParaRPr lang="en-GB" sz="800" b="1" dirty="0">
              <a:solidFill>
                <a:schemeClr val="tx1"/>
              </a:solidFill>
            </a:endParaRPr>
          </a:p>
        </p:txBody>
      </p:sp>
      <p:sp>
        <p:nvSpPr>
          <p:cNvPr id="26" name="Text Placeholder 4">
            <a:extLst>
              <a:ext uri="{FF2B5EF4-FFF2-40B4-BE49-F238E27FC236}">
                <a16:creationId xmlns:a16="http://schemas.microsoft.com/office/drawing/2014/main" id="{108AC66C-BC0E-F360-3126-770B76265B52}"/>
              </a:ext>
            </a:extLst>
          </p:cNvPr>
          <p:cNvSpPr txBox="1">
            <a:spLocks/>
          </p:cNvSpPr>
          <p:nvPr/>
        </p:nvSpPr>
        <p:spPr>
          <a:xfrm>
            <a:off x="11001776" y="3334954"/>
            <a:ext cx="464339" cy="381000"/>
          </a:xfrm>
          <a:prstGeom prst="rect">
            <a:avLst/>
          </a:prstGeom>
          <a:solidFill>
            <a:srgbClr val="008E77"/>
          </a:solidFill>
          <a:ln w="12700">
            <a:miter lim="400000"/>
          </a:ln>
          <a:extLst>
            <a:ext uri="{C572A759-6A51-4108-AA02-DFA0A04FC94B}">
              <ma14:wrappingTextBoxFlag xmlns="" xmlns:ma14="http://schemas.microsoft.com/office/mac/drawingml/2011/main" val="1"/>
            </a:ext>
          </a:extLst>
        </p:spPr>
        <p:txBody>
          <a:bodyPr vert="horz" wrap="square" lIns="0" tIns="0" rIns="0" bIns="0" rtlCol="0" anchor="ctr" anchorCtr="0">
            <a:noAutofit/>
          </a:bodyPr>
          <a:lstStyle>
            <a:lvl1pPr marL="0" marR="0" indent="0" algn="l" defTabSz="206059" rtl="0" eaLnBrk="1" latinLnBrk="0" hangingPunct="1">
              <a:lnSpc>
                <a:spcPct val="110000"/>
              </a:lnSpc>
              <a:spcBef>
                <a:spcPts val="100"/>
              </a:spcBef>
              <a:spcAft>
                <a:spcPts val="600"/>
              </a:spcAft>
              <a:buClrTx/>
              <a:buSzTx/>
              <a:buFont typeface="AvenirNext LT Com Medium" panose="020B0803020202020204" pitchFamily="34" charset="0"/>
              <a:buNone/>
              <a:tabLst/>
              <a:defRPr kumimoji="0" lang="en-US" sz="900" b="0" i="0" u="none" strike="noStrike" kern="0" cap="none" spc="0" normalizeH="0" baseline="0" noProof="0" dirty="0">
                <a:ln>
                  <a:noFill/>
                </a:ln>
                <a:solidFill>
                  <a:srgbClr val="000000"/>
                </a:solidFill>
                <a:effectLst/>
                <a:uLnTx/>
                <a:uFillTx/>
                <a:latin typeface="AvenirNext LT Com Regular" panose="020B0503020202020204" pitchFamily="34" charset="0"/>
                <a:ea typeface="Avenir Next LT Com Regular"/>
                <a:cs typeface="Avenir Next LT Com Regular"/>
                <a:sym typeface="Avenir Next LT Com Regular"/>
              </a:defRPr>
            </a:lvl1pPr>
            <a:lvl2pPr marL="256142"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80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13717"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62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09089"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12118"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15148"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1817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72120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824236"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lnSpc>
                <a:spcPct val="100000"/>
              </a:lnSpc>
              <a:spcBef>
                <a:spcPts val="0"/>
              </a:spcBef>
              <a:spcAft>
                <a:spcPts val="0"/>
              </a:spcAft>
            </a:pPr>
            <a:r>
              <a:rPr lang="en-GB" sz="1400" b="1" dirty="0">
                <a:solidFill>
                  <a:schemeClr val="bg1"/>
                </a:solidFill>
              </a:rPr>
              <a:t>$1.4</a:t>
            </a:r>
            <a:br>
              <a:rPr lang="en-GB" sz="1400" b="1" dirty="0">
                <a:solidFill>
                  <a:schemeClr val="bg1"/>
                </a:solidFill>
              </a:rPr>
            </a:br>
            <a:r>
              <a:rPr lang="en-GB" sz="800" b="1" dirty="0">
                <a:solidFill>
                  <a:schemeClr val="bg1"/>
                </a:solidFill>
              </a:rPr>
              <a:t>trillion</a:t>
            </a:r>
          </a:p>
        </p:txBody>
      </p:sp>
      <p:pic>
        <p:nvPicPr>
          <p:cNvPr id="28" name="Graphic 27">
            <a:extLst>
              <a:ext uri="{FF2B5EF4-FFF2-40B4-BE49-F238E27FC236}">
                <a16:creationId xmlns:a16="http://schemas.microsoft.com/office/drawing/2014/main" id="{71742C9D-1B24-3EED-5E6B-B5753BF0E4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53542" y="4574069"/>
            <a:ext cx="560806" cy="356854"/>
          </a:xfrm>
          <a:prstGeom prst="rect">
            <a:avLst/>
          </a:prstGeom>
        </p:spPr>
      </p:pic>
      <p:sp>
        <p:nvSpPr>
          <p:cNvPr id="29" name="TextBox 28">
            <a:extLst>
              <a:ext uri="{FF2B5EF4-FFF2-40B4-BE49-F238E27FC236}">
                <a16:creationId xmlns:a16="http://schemas.microsoft.com/office/drawing/2014/main" id="{070A2512-679D-F616-391A-D4ED93794AAD}"/>
              </a:ext>
            </a:extLst>
          </p:cNvPr>
          <p:cNvSpPr txBox="1"/>
          <p:nvPr/>
        </p:nvSpPr>
        <p:spPr>
          <a:xfrm>
            <a:off x="10716628" y="2920360"/>
            <a:ext cx="1034634" cy="276999"/>
          </a:xfrm>
          <a:prstGeom prst="rect">
            <a:avLst/>
          </a:prstGeom>
          <a:noFill/>
          <a:extLst>
            <a:ext uri="{909E8E84-426E-40DD-AFC4-6F175D3DCCD1}">
              <a14:hiddenFill xmlns:a14="http://schemas.microsoft.com/office/drawing/2010/main">
                <a:solidFill>
                  <a:srgbClr val="BFE6F6">
                    <a:alpha val="50000"/>
                  </a:srgbClr>
                </a:solidFill>
              </a14:hiddenFill>
            </a:ext>
          </a:extLst>
        </p:spPr>
        <p:txBody>
          <a:bodyPr wrap="squar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chemeClr val="tx1">
                    <a:lumMod val="65000"/>
                    <a:lumOff val="35000"/>
                  </a:schemeClr>
                </a:solidFill>
                <a:effectLst/>
                <a:uLnTx/>
                <a:uFillTx/>
                <a:latin typeface="AvenirNext LT Com Regular"/>
                <a:ea typeface="+mn-ea"/>
                <a:cs typeface="Arial" pitchFamily="34" charset="0"/>
              </a:rPr>
              <a:t>Potential catalyst </a:t>
            </a:r>
            <a:br>
              <a:rPr kumimoji="0" lang="en-GB" sz="900" b="1" i="0" u="none" strike="noStrike" kern="1200" cap="none" spc="0" normalizeH="0" baseline="0" noProof="0" dirty="0">
                <a:ln>
                  <a:noFill/>
                </a:ln>
                <a:solidFill>
                  <a:schemeClr val="tx1">
                    <a:lumMod val="65000"/>
                    <a:lumOff val="35000"/>
                  </a:schemeClr>
                </a:solidFill>
                <a:effectLst/>
                <a:uLnTx/>
                <a:uFillTx/>
                <a:latin typeface="AvenirNext LT Com Regular"/>
                <a:ea typeface="+mn-ea"/>
                <a:cs typeface="Arial" pitchFamily="34" charset="0"/>
              </a:rPr>
            </a:br>
            <a:r>
              <a:rPr kumimoji="0" lang="en-GB" sz="900" b="1" i="0" u="none" strike="noStrike" kern="1200" cap="none" spc="0" normalizeH="0" baseline="0" noProof="0" dirty="0">
                <a:ln>
                  <a:noFill/>
                </a:ln>
                <a:solidFill>
                  <a:schemeClr val="tx1">
                    <a:lumMod val="65000"/>
                    <a:lumOff val="35000"/>
                  </a:schemeClr>
                </a:solidFill>
                <a:effectLst/>
                <a:uLnTx/>
                <a:uFillTx/>
                <a:latin typeface="AvenirNext LT Com Regular"/>
                <a:ea typeface="+mn-ea"/>
                <a:cs typeface="Arial" pitchFamily="34" charset="0"/>
              </a:rPr>
              <a:t>for</a:t>
            </a:r>
            <a:r>
              <a:rPr lang="en-GB" sz="900" b="1" kern="1200" dirty="0">
                <a:solidFill>
                  <a:schemeClr val="tx1">
                    <a:lumMod val="65000"/>
                    <a:lumOff val="35000"/>
                  </a:schemeClr>
                </a:solidFill>
                <a:latin typeface="AvenirNext LT Com Regular"/>
                <a:ea typeface="+mn-ea"/>
                <a:cs typeface="Arial" pitchFamily="34" charset="0"/>
              </a:rPr>
              <a:t> </a:t>
            </a:r>
            <a:r>
              <a:rPr kumimoji="0" lang="en-GB" sz="900" b="1" i="0" u="none" strike="noStrike" kern="1200" cap="none" spc="0" normalizeH="0" baseline="0" noProof="0" dirty="0">
                <a:ln>
                  <a:noFill/>
                </a:ln>
                <a:solidFill>
                  <a:schemeClr val="tx1">
                    <a:lumMod val="65000"/>
                    <a:lumOff val="35000"/>
                  </a:schemeClr>
                </a:solidFill>
                <a:effectLst/>
                <a:uLnTx/>
                <a:uFillTx/>
                <a:latin typeface="AvenirNext LT Com Regular"/>
                <a:ea typeface="+mn-ea"/>
                <a:cs typeface="Arial" pitchFamily="34" charset="0"/>
              </a:rPr>
              <a:t>higher CAPEX</a:t>
            </a:r>
          </a:p>
        </p:txBody>
      </p:sp>
      <p:sp>
        <p:nvSpPr>
          <p:cNvPr id="30" name="TextBox 29">
            <a:extLst>
              <a:ext uri="{FF2B5EF4-FFF2-40B4-BE49-F238E27FC236}">
                <a16:creationId xmlns:a16="http://schemas.microsoft.com/office/drawing/2014/main" id="{2136D46D-97C2-FD02-D2A9-6096BE6F34DD}"/>
              </a:ext>
            </a:extLst>
          </p:cNvPr>
          <p:cNvSpPr txBox="1"/>
          <p:nvPr/>
        </p:nvSpPr>
        <p:spPr>
          <a:xfrm>
            <a:off x="11339538" y="5359441"/>
            <a:ext cx="378301" cy="123111"/>
          </a:xfrm>
          <a:prstGeom prst="rect">
            <a:avLst/>
          </a:prstGeom>
          <a:solidFill>
            <a:srgbClr val="FFFFFF"/>
          </a:solidFill>
          <a:ln w="12700">
            <a:miter lim="400000"/>
          </a:ln>
        </p:spPr>
        <p:txBody>
          <a:bodyPr wrap="square" lIns="0" tIns="0" rIns="0" bIns="0" rtlCol="0">
            <a:spAutoFit/>
          </a:bodyPr>
          <a:lstStyle/>
          <a:p>
            <a:r>
              <a:rPr lang="en-US" sz="800" dirty="0">
                <a:solidFill>
                  <a:schemeClr val="tx1">
                    <a:lumMod val="65000"/>
                    <a:lumOff val="35000"/>
                  </a:schemeClr>
                </a:solidFill>
                <a:latin typeface="+mn-lt"/>
              </a:rPr>
              <a:t>2030</a:t>
            </a:r>
          </a:p>
        </p:txBody>
      </p:sp>
      <p:sp>
        <p:nvSpPr>
          <p:cNvPr id="31" name="Rectangle 30">
            <a:extLst>
              <a:ext uri="{FF2B5EF4-FFF2-40B4-BE49-F238E27FC236}">
                <a16:creationId xmlns:a16="http://schemas.microsoft.com/office/drawing/2014/main" id="{6835C3F9-96FE-DA96-BF7F-F74572C10322}"/>
              </a:ext>
            </a:extLst>
          </p:cNvPr>
          <p:cNvSpPr/>
          <p:nvPr/>
        </p:nvSpPr>
        <p:spPr>
          <a:xfrm flipH="1">
            <a:off x="6460963" y="3130102"/>
            <a:ext cx="124125" cy="222933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cxnSp>
        <p:nvCxnSpPr>
          <p:cNvPr id="33" name="Straight Connector 32">
            <a:extLst>
              <a:ext uri="{FF2B5EF4-FFF2-40B4-BE49-F238E27FC236}">
                <a16:creationId xmlns:a16="http://schemas.microsoft.com/office/drawing/2014/main" id="{A476B736-15ED-84D6-6970-0AA81CD51790}"/>
              </a:ext>
            </a:extLst>
          </p:cNvPr>
          <p:cNvCxnSpPr>
            <a:cxnSpLocks/>
          </p:cNvCxnSpPr>
          <p:nvPr/>
        </p:nvCxnSpPr>
        <p:spPr>
          <a:xfrm>
            <a:off x="11522109" y="5295010"/>
            <a:ext cx="0" cy="35187"/>
          </a:xfrm>
          <a:prstGeom prst="line">
            <a:avLst/>
          </a:prstGeom>
          <a:noFill/>
          <a:ln w="952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grpSp>
        <p:nvGrpSpPr>
          <p:cNvPr id="34" name="Group 33">
            <a:extLst>
              <a:ext uri="{FF2B5EF4-FFF2-40B4-BE49-F238E27FC236}">
                <a16:creationId xmlns:a16="http://schemas.microsoft.com/office/drawing/2014/main" id="{A5D1F523-BEA8-B58C-89C7-20E04F4706E9}"/>
              </a:ext>
            </a:extLst>
          </p:cNvPr>
          <p:cNvGrpSpPr/>
          <p:nvPr/>
        </p:nvGrpSpPr>
        <p:grpSpPr>
          <a:xfrm>
            <a:off x="9082066" y="3504190"/>
            <a:ext cx="824803" cy="1699391"/>
            <a:chOff x="8929287" y="3514327"/>
            <a:chExt cx="824803" cy="1699391"/>
          </a:xfrm>
        </p:grpSpPr>
        <p:sp>
          <p:nvSpPr>
            <p:cNvPr id="36" name="Text Placeholder 4">
              <a:extLst>
                <a:ext uri="{FF2B5EF4-FFF2-40B4-BE49-F238E27FC236}">
                  <a16:creationId xmlns:a16="http://schemas.microsoft.com/office/drawing/2014/main" id="{A34983A2-7498-EA52-74AF-7D1D0514D21E}"/>
                </a:ext>
              </a:extLst>
            </p:cNvPr>
            <p:cNvSpPr txBox="1">
              <a:spLocks/>
            </p:cNvSpPr>
            <p:nvPr/>
          </p:nvSpPr>
          <p:spPr>
            <a:xfrm>
              <a:off x="8929287" y="3514327"/>
              <a:ext cx="824803" cy="306000"/>
            </a:xfrm>
            <a:prstGeom prst="rect">
              <a:avLst/>
            </a:prstGeom>
            <a:ln w="12700">
              <a:miter lim="400000"/>
            </a:ln>
            <a:extLst>
              <a:ext uri="{C572A759-6A51-4108-AA02-DFA0A04FC94B}">
                <ma14:wrappingTextBoxFlag xmlns="" xmlns:ma14="http://schemas.microsoft.com/office/mac/drawingml/2011/main" val="1"/>
              </a:ext>
            </a:extLst>
          </p:spPr>
          <p:txBody>
            <a:bodyPr vert="horz" wrap="square" lIns="0" tIns="0" rIns="0" bIns="0" rtlCol="0" anchor="t" anchorCtr="0">
              <a:noAutofit/>
            </a:bodyPr>
            <a:lstStyle>
              <a:lvl1pPr marL="0" marR="0" indent="0" algn="l" defTabSz="206059" rtl="0" eaLnBrk="1" latinLnBrk="0" hangingPunct="1">
                <a:lnSpc>
                  <a:spcPct val="110000"/>
                </a:lnSpc>
                <a:spcBef>
                  <a:spcPts val="100"/>
                </a:spcBef>
                <a:spcAft>
                  <a:spcPts val="600"/>
                </a:spcAft>
                <a:buClrTx/>
                <a:buSzTx/>
                <a:buFont typeface="AvenirNext LT Com Medium" panose="020B0803020202020204" pitchFamily="34" charset="0"/>
                <a:buNone/>
                <a:tabLst/>
                <a:defRPr kumimoji="0" lang="en-US" sz="900" b="0" i="0" u="none" strike="noStrike" kern="0" cap="none" spc="0" normalizeH="0" baseline="0" noProof="0" dirty="0">
                  <a:ln>
                    <a:noFill/>
                  </a:ln>
                  <a:solidFill>
                    <a:srgbClr val="000000"/>
                  </a:solidFill>
                  <a:effectLst/>
                  <a:uLnTx/>
                  <a:uFillTx/>
                  <a:latin typeface="AvenirNext LT Com Regular" panose="020B0503020202020204" pitchFamily="34" charset="0"/>
                  <a:ea typeface="Avenir Next LT Com Regular"/>
                  <a:cs typeface="Avenir Next LT Com Regular"/>
                  <a:sym typeface="Avenir Next LT Com Regular"/>
                </a:defRPr>
              </a:lvl1pPr>
              <a:lvl2pPr marL="256142"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80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13717"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62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09089"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12118"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15148"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1817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72120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824236"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lnSpc>
                  <a:spcPct val="100000"/>
                </a:lnSpc>
                <a:spcBef>
                  <a:spcPts val="0"/>
                </a:spcBef>
                <a:spcAft>
                  <a:spcPts val="0"/>
                </a:spcAft>
              </a:pPr>
              <a:r>
                <a:rPr lang="en-GB" sz="800" b="1" dirty="0">
                  <a:solidFill>
                    <a:srgbClr val="B42573"/>
                  </a:solidFill>
                </a:rPr>
                <a:t>Historic low</a:t>
              </a:r>
              <a:br>
                <a:rPr lang="en-GB" sz="800" b="1" dirty="0">
                  <a:solidFill>
                    <a:srgbClr val="B42573"/>
                  </a:solidFill>
                </a:rPr>
              </a:br>
              <a:r>
                <a:rPr lang="en-GB" sz="800" b="1" dirty="0">
                  <a:solidFill>
                    <a:srgbClr val="B42573"/>
                  </a:solidFill>
                </a:rPr>
                <a:t>7.3%</a:t>
              </a:r>
            </a:p>
          </p:txBody>
        </p:sp>
        <p:cxnSp>
          <p:nvCxnSpPr>
            <p:cNvPr id="37" name="Straight Connector 36">
              <a:extLst>
                <a:ext uri="{FF2B5EF4-FFF2-40B4-BE49-F238E27FC236}">
                  <a16:creationId xmlns:a16="http://schemas.microsoft.com/office/drawing/2014/main" id="{B9E02653-820D-50D4-3005-8F63CC435E18}"/>
                </a:ext>
              </a:extLst>
            </p:cNvPr>
            <p:cNvCxnSpPr>
              <a:cxnSpLocks/>
            </p:cNvCxnSpPr>
            <p:nvPr/>
          </p:nvCxnSpPr>
          <p:spPr>
            <a:xfrm>
              <a:off x="9341688" y="3779227"/>
              <a:ext cx="0" cy="1388555"/>
            </a:xfrm>
            <a:prstGeom prst="line">
              <a:avLst/>
            </a:prstGeom>
            <a:noFill/>
            <a:ln w="6350" cap="flat">
              <a:solidFill>
                <a:srgbClr val="B42573"/>
              </a:solidFill>
              <a:prstDash val="solid"/>
              <a:miter lim="400000"/>
            </a:ln>
            <a:effectLst/>
            <a:sp3d/>
          </p:spPr>
          <p:style>
            <a:lnRef idx="0">
              <a:scrgbClr r="0" g="0" b="0"/>
            </a:lnRef>
            <a:fillRef idx="0">
              <a:scrgbClr r="0" g="0" b="0"/>
            </a:fillRef>
            <a:effectRef idx="0">
              <a:scrgbClr r="0" g="0" b="0"/>
            </a:effectRef>
            <a:fontRef idx="none"/>
          </p:style>
        </p:cxnSp>
        <p:sp>
          <p:nvSpPr>
            <p:cNvPr id="38" name="Oval 37">
              <a:extLst>
                <a:ext uri="{FF2B5EF4-FFF2-40B4-BE49-F238E27FC236}">
                  <a16:creationId xmlns:a16="http://schemas.microsoft.com/office/drawing/2014/main" id="{FEBD8493-4A1F-DD09-9046-E19808142992}"/>
                </a:ext>
              </a:extLst>
            </p:cNvPr>
            <p:cNvSpPr/>
            <p:nvPr/>
          </p:nvSpPr>
          <p:spPr>
            <a:xfrm>
              <a:off x="9316498" y="5164173"/>
              <a:ext cx="49545" cy="49545"/>
            </a:xfrm>
            <a:prstGeom prst="ellipse">
              <a:avLst/>
            </a:prstGeom>
            <a:solidFill>
              <a:schemeClr val="bg1"/>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40" name="Group 39">
            <a:extLst>
              <a:ext uri="{FF2B5EF4-FFF2-40B4-BE49-F238E27FC236}">
                <a16:creationId xmlns:a16="http://schemas.microsoft.com/office/drawing/2014/main" id="{4D8AE3A6-BE34-7377-F9B6-961FE9CCE048}"/>
              </a:ext>
            </a:extLst>
          </p:cNvPr>
          <p:cNvGrpSpPr/>
          <p:nvPr/>
        </p:nvGrpSpPr>
        <p:grpSpPr>
          <a:xfrm>
            <a:off x="10232958" y="3985983"/>
            <a:ext cx="422855" cy="1175478"/>
            <a:chOff x="10250050" y="2928102"/>
            <a:chExt cx="422855" cy="1175478"/>
          </a:xfrm>
        </p:grpSpPr>
        <p:grpSp>
          <p:nvGrpSpPr>
            <p:cNvPr id="41" name="Group 40">
              <a:extLst>
                <a:ext uri="{FF2B5EF4-FFF2-40B4-BE49-F238E27FC236}">
                  <a16:creationId xmlns:a16="http://schemas.microsoft.com/office/drawing/2014/main" id="{B41F21E2-1ADB-8C98-01F8-30BE8A9EDDB9}"/>
                </a:ext>
              </a:extLst>
            </p:cNvPr>
            <p:cNvGrpSpPr/>
            <p:nvPr/>
          </p:nvGrpSpPr>
          <p:grpSpPr>
            <a:xfrm>
              <a:off x="10250050" y="2928102"/>
              <a:ext cx="396457" cy="1131945"/>
              <a:chOff x="10258894" y="3958438"/>
              <a:chExt cx="396457" cy="1131945"/>
            </a:xfrm>
          </p:grpSpPr>
          <p:sp>
            <p:nvSpPr>
              <p:cNvPr id="54" name="Text Placeholder 4">
                <a:extLst>
                  <a:ext uri="{FF2B5EF4-FFF2-40B4-BE49-F238E27FC236}">
                    <a16:creationId xmlns:a16="http://schemas.microsoft.com/office/drawing/2014/main" id="{E95E41FD-F8B0-007B-DFA8-A3EAC97378A2}"/>
                  </a:ext>
                </a:extLst>
              </p:cNvPr>
              <p:cNvSpPr txBox="1">
                <a:spLocks/>
              </p:cNvSpPr>
              <p:nvPr/>
            </p:nvSpPr>
            <p:spPr>
              <a:xfrm>
                <a:off x="10258894" y="3958438"/>
                <a:ext cx="329930" cy="306000"/>
              </a:xfrm>
              <a:prstGeom prst="rect">
                <a:avLst/>
              </a:prstGeom>
              <a:ln w="12700">
                <a:miter lim="400000"/>
              </a:ln>
              <a:extLst>
                <a:ext uri="{C572A759-6A51-4108-AA02-DFA0A04FC94B}">
                  <ma14:wrappingTextBoxFlag xmlns="" xmlns:ma14="http://schemas.microsoft.com/office/mac/drawingml/2011/main" val="1"/>
                </a:ext>
              </a:extLst>
            </p:spPr>
            <p:txBody>
              <a:bodyPr vert="horz" wrap="square" lIns="0" tIns="0" rIns="0" bIns="0" rtlCol="0" anchor="t" anchorCtr="0">
                <a:noAutofit/>
              </a:bodyPr>
              <a:lstStyle>
                <a:lvl1pPr marL="0" marR="0" indent="0" algn="l" defTabSz="206059" rtl="0" eaLnBrk="1" latinLnBrk="0" hangingPunct="1">
                  <a:lnSpc>
                    <a:spcPct val="110000"/>
                  </a:lnSpc>
                  <a:spcBef>
                    <a:spcPts val="100"/>
                  </a:spcBef>
                  <a:spcAft>
                    <a:spcPts val="600"/>
                  </a:spcAft>
                  <a:buClrTx/>
                  <a:buSzTx/>
                  <a:buFont typeface="AvenirNext LT Com Medium" panose="020B0803020202020204" pitchFamily="34" charset="0"/>
                  <a:buNone/>
                  <a:tabLst/>
                  <a:defRPr kumimoji="0" lang="en-US" sz="900" b="0" i="0" u="none" strike="noStrike" kern="0" cap="none" spc="0" normalizeH="0" baseline="0" noProof="0" dirty="0">
                    <a:ln>
                      <a:noFill/>
                    </a:ln>
                    <a:solidFill>
                      <a:srgbClr val="000000"/>
                    </a:solidFill>
                    <a:effectLst/>
                    <a:uLnTx/>
                    <a:uFillTx/>
                    <a:latin typeface="AvenirNext LT Com Regular" panose="020B0503020202020204" pitchFamily="34" charset="0"/>
                    <a:ea typeface="Avenir Next LT Com Regular"/>
                    <a:cs typeface="Avenir Next LT Com Regular"/>
                    <a:sym typeface="Avenir Next LT Com Regular"/>
                  </a:defRPr>
                </a:lvl1pPr>
                <a:lvl2pPr marL="256142"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80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13717"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62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09089"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12118"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15148"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1817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72120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824236"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lnSpc>
                    <a:spcPct val="100000"/>
                  </a:lnSpc>
                  <a:spcBef>
                    <a:spcPts val="0"/>
                  </a:spcBef>
                  <a:spcAft>
                    <a:spcPts val="0"/>
                  </a:spcAft>
                </a:pPr>
                <a:r>
                  <a:rPr lang="en-GB" sz="800" b="1" dirty="0">
                    <a:solidFill>
                      <a:srgbClr val="B42573"/>
                    </a:solidFill>
                  </a:rPr>
                  <a:t>2021</a:t>
                </a:r>
                <a:br>
                  <a:rPr lang="en-GB" sz="800" b="1" dirty="0">
                    <a:solidFill>
                      <a:srgbClr val="B42573"/>
                    </a:solidFill>
                  </a:rPr>
                </a:br>
                <a:r>
                  <a:rPr lang="en-GB" sz="800" b="1" dirty="0">
                    <a:solidFill>
                      <a:srgbClr val="B42573"/>
                    </a:solidFill>
                  </a:rPr>
                  <a:t>7.5%</a:t>
                </a:r>
              </a:p>
            </p:txBody>
          </p:sp>
          <p:cxnSp>
            <p:nvCxnSpPr>
              <p:cNvPr id="76" name="Straight Connector 75">
                <a:extLst>
                  <a:ext uri="{FF2B5EF4-FFF2-40B4-BE49-F238E27FC236}">
                    <a16:creationId xmlns:a16="http://schemas.microsoft.com/office/drawing/2014/main" id="{FA30037F-9393-8134-1DFE-26FECB797DE1}"/>
                  </a:ext>
                </a:extLst>
              </p:cNvPr>
              <p:cNvCxnSpPr>
                <a:cxnSpLocks/>
              </p:cNvCxnSpPr>
              <p:nvPr/>
            </p:nvCxnSpPr>
            <p:spPr>
              <a:xfrm>
                <a:off x="10653210" y="4022930"/>
                <a:ext cx="0" cy="1067453"/>
              </a:xfrm>
              <a:prstGeom prst="line">
                <a:avLst/>
              </a:prstGeom>
              <a:noFill/>
              <a:ln w="6350" cap="flat">
                <a:solidFill>
                  <a:srgbClr val="B42573"/>
                </a:solidFill>
                <a:prstDash val="solid"/>
                <a:miter lim="400000"/>
              </a:ln>
              <a:effectLst/>
              <a:sp3d/>
            </p:spPr>
            <p:style>
              <a:lnRef idx="0">
                <a:scrgbClr r="0" g="0" b="0"/>
              </a:lnRef>
              <a:fillRef idx="0">
                <a:scrgbClr r="0" g="0" b="0"/>
              </a:fillRef>
              <a:effectRef idx="0">
                <a:scrgbClr r="0" g="0" b="0"/>
              </a:effectRef>
              <a:fontRef idx="none"/>
            </p:style>
          </p:cxnSp>
          <p:cxnSp>
            <p:nvCxnSpPr>
              <p:cNvPr id="77" name="Straight Connector 76">
                <a:extLst>
                  <a:ext uri="{FF2B5EF4-FFF2-40B4-BE49-F238E27FC236}">
                    <a16:creationId xmlns:a16="http://schemas.microsoft.com/office/drawing/2014/main" id="{0DD26200-4E9E-325C-9039-94A1F12F1442}"/>
                  </a:ext>
                </a:extLst>
              </p:cNvPr>
              <p:cNvCxnSpPr>
                <a:cxnSpLocks/>
              </p:cNvCxnSpPr>
              <p:nvPr/>
            </p:nvCxnSpPr>
            <p:spPr>
              <a:xfrm>
                <a:off x="10580516" y="4022930"/>
                <a:ext cx="74835" cy="0"/>
              </a:xfrm>
              <a:prstGeom prst="line">
                <a:avLst/>
              </a:prstGeom>
              <a:noFill/>
              <a:ln w="6350" cap="flat">
                <a:solidFill>
                  <a:srgbClr val="B42573"/>
                </a:solidFill>
                <a:prstDash val="solid"/>
                <a:miter lim="400000"/>
              </a:ln>
              <a:effectLst/>
              <a:sp3d/>
            </p:spPr>
            <p:style>
              <a:lnRef idx="0">
                <a:scrgbClr r="0" g="0" b="0"/>
              </a:lnRef>
              <a:fillRef idx="0">
                <a:scrgbClr r="0" g="0" b="0"/>
              </a:fillRef>
              <a:effectRef idx="0">
                <a:scrgbClr r="0" g="0" b="0"/>
              </a:effectRef>
              <a:fontRef idx="none"/>
            </p:style>
          </p:cxnSp>
        </p:grpSp>
        <p:sp>
          <p:nvSpPr>
            <p:cNvPr id="52" name="Oval 51">
              <a:extLst>
                <a:ext uri="{FF2B5EF4-FFF2-40B4-BE49-F238E27FC236}">
                  <a16:creationId xmlns:a16="http://schemas.microsoft.com/office/drawing/2014/main" id="{DED300C2-D6F3-C95F-B6A3-C05271F6EE73}"/>
                </a:ext>
              </a:extLst>
            </p:cNvPr>
            <p:cNvSpPr/>
            <p:nvPr/>
          </p:nvSpPr>
          <p:spPr>
            <a:xfrm>
              <a:off x="10623360" y="4054035"/>
              <a:ext cx="49545" cy="49545"/>
            </a:xfrm>
            <a:prstGeom prst="ellipse">
              <a:avLst/>
            </a:prstGeom>
            <a:solidFill>
              <a:schemeClr val="bg1"/>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spTree>
    <p:extLst>
      <p:ext uri="{BB962C8B-B14F-4D97-AF65-F5344CB8AC3E}">
        <p14:creationId xmlns:p14="http://schemas.microsoft.com/office/powerpoint/2010/main" val="313290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086AB0-AB7D-B6C6-2943-F76073A67168}"/>
              </a:ext>
            </a:extLst>
          </p:cNvPr>
          <p:cNvSpPr>
            <a:spLocks noGrp="1"/>
          </p:cNvSpPr>
          <p:nvPr>
            <p:ph type="sldNum" sz="quarter" idx="11"/>
          </p:nvPr>
        </p:nvSpPr>
        <p:spPr/>
        <p:txBody>
          <a:bodyPr/>
          <a:lstStyle/>
          <a:p>
            <a:fld id="{86CB4B4D-7CA3-9044-876B-883B54F8677D}" type="slidenum">
              <a:rPr lang="en-US" smtClean="0"/>
              <a:pPr/>
              <a:t>13</a:t>
            </a:fld>
            <a:endParaRPr lang="en-US" dirty="0"/>
          </a:p>
        </p:txBody>
      </p:sp>
      <p:sp>
        <p:nvSpPr>
          <p:cNvPr id="5" name="Text Placeholder 3">
            <a:extLst>
              <a:ext uri="{FF2B5EF4-FFF2-40B4-BE49-F238E27FC236}">
                <a16:creationId xmlns:a16="http://schemas.microsoft.com/office/drawing/2014/main" id="{700E0455-020D-B707-C4AF-C0B494C65383}"/>
              </a:ext>
            </a:extLst>
          </p:cNvPr>
          <p:cNvSpPr>
            <a:spLocks noGrp="1"/>
          </p:cNvSpPr>
          <p:nvPr>
            <p:ph type="body" sz="quarter" idx="15"/>
          </p:nvPr>
        </p:nvSpPr>
        <p:spPr/>
        <p:txBody>
          <a:bodyPr/>
          <a:lstStyle/>
          <a:p>
            <a:pPr algn="l"/>
            <a:r>
              <a:rPr lang="en-US" b="0" i="0" dirty="0">
                <a:effectLst/>
              </a:rPr>
              <a:t>Leading drugmakers are helping reduce mortality rates</a:t>
            </a:r>
            <a:br>
              <a:rPr lang="en-US" b="0" i="0" dirty="0">
                <a:solidFill>
                  <a:srgbClr val="AAAAAA"/>
                </a:solidFill>
                <a:effectLst/>
                <a:latin typeface="ProximaNova-Regular" panose="02000506030000020004" pitchFamily="2" charset="0"/>
              </a:rPr>
            </a:br>
            <a:endParaRPr lang="en-US" b="0" i="0" dirty="0">
              <a:solidFill>
                <a:srgbClr val="AAAAAA"/>
              </a:solidFill>
              <a:effectLst/>
              <a:latin typeface="ProximaNova-Regular" panose="02000506030000020004" pitchFamily="2" charset="0"/>
            </a:endParaRPr>
          </a:p>
        </p:txBody>
      </p:sp>
      <p:sp>
        <p:nvSpPr>
          <p:cNvPr id="2" name="Title 1">
            <a:extLst>
              <a:ext uri="{FF2B5EF4-FFF2-40B4-BE49-F238E27FC236}">
                <a16:creationId xmlns:a16="http://schemas.microsoft.com/office/drawing/2014/main" id="{FC0187D4-10F7-45D0-CB5B-D48C1440E5D5}"/>
              </a:ext>
            </a:extLst>
          </p:cNvPr>
          <p:cNvSpPr>
            <a:spLocks noGrp="1"/>
          </p:cNvSpPr>
          <p:nvPr>
            <p:ph type="title"/>
          </p:nvPr>
        </p:nvSpPr>
        <p:spPr/>
        <p:txBody>
          <a:bodyPr/>
          <a:lstStyle/>
          <a:p>
            <a:r>
              <a:rPr lang="en-US" i="0" dirty="0">
                <a:effectLst/>
              </a:rPr>
              <a:t>Drug breakthroughs could usher in a golden age in health care</a:t>
            </a:r>
            <a:endParaRPr lang="en-US" dirty="0"/>
          </a:p>
        </p:txBody>
      </p:sp>
      <p:sp>
        <p:nvSpPr>
          <p:cNvPr id="7" name="TextBox 6">
            <a:extLst>
              <a:ext uri="{FF2B5EF4-FFF2-40B4-BE49-F238E27FC236}">
                <a16:creationId xmlns:a16="http://schemas.microsoft.com/office/drawing/2014/main" id="{FB55D428-3296-B477-DCBC-068A341FC5F8}"/>
              </a:ext>
            </a:extLst>
          </p:cNvPr>
          <p:cNvSpPr txBox="1"/>
          <p:nvPr/>
        </p:nvSpPr>
        <p:spPr>
          <a:xfrm>
            <a:off x="9954459" y="-17664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46" name="TextBox 45">
            <a:extLst>
              <a:ext uri="{FF2B5EF4-FFF2-40B4-BE49-F238E27FC236}">
                <a16:creationId xmlns:a16="http://schemas.microsoft.com/office/drawing/2014/main" id="{42A9A6E4-CF9A-856E-B761-F8B00ADA8623}"/>
              </a:ext>
            </a:extLst>
          </p:cNvPr>
          <p:cNvSpPr txBox="1"/>
          <p:nvPr/>
        </p:nvSpPr>
        <p:spPr>
          <a:xfrm>
            <a:off x="8207998" y="1954331"/>
            <a:ext cx="5372100" cy="574516"/>
          </a:xfrm>
          <a:prstGeom prst="rect">
            <a:avLst/>
          </a:prstGeom>
          <a:ln w="12700">
            <a:miter lim="400000"/>
          </a:ln>
        </p:spPr>
        <p:txBody>
          <a:bodyPr wrap="square" lIns="0" tIns="0" rIns="0" bIns="0" rtlCol="0">
            <a:spAutoFit/>
          </a:bodyPr>
          <a:lstStyle/>
          <a:p>
            <a:pPr algn="l"/>
            <a:r>
              <a:rPr lang="en-US" sz="1400" b="1" dirty="0">
                <a:latin typeface="+mn-lt"/>
              </a:rPr>
              <a:t>Pharmaceuticals, by # of drugs in pipeline</a:t>
            </a:r>
          </a:p>
          <a:p>
            <a:pPr algn="l"/>
            <a:br>
              <a:rPr lang="en-US" sz="1400" b="1" dirty="0">
                <a:latin typeface="+mn-lt"/>
              </a:rPr>
            </a:br>
            <a:endParaRPr lang="en-US" sz="1400" b="1" baseline="30000" dirty="0">
              <a:latin typeface="+mn-lt"/>
            </a:endParaRPr>
          </a:p>
        </p:txBody>
      </p:sp>
      <p:sp>
        <p:nvSpPr>
          <p:cNvPr id="19" name="Footer Placeholder 12">
            <a:extLst>
              <a:ext uri="{FF2B5EF4-FFF2-40B4-BE49-F238E27FC236}">
                <a16:creationId xmlns:a16="http://schemas.microsoft.com/office/drawing/2014/main" id="{89EFAFBD-236C-27B9-3ABE-4129ADBB73A7}"/>
              </a:ext>
            </a:extLst>
          </p:cNvPr>
          <p:cNvSpPr txBox="1">
            <a:spLocks/>
          </p:cNvSpPr>
          <p:nvPr/>
        </p:nvSpPr>
        <p:spPr>
          <a:xfrm>
            <a:off x="571497" y="6343570"/>
            <a:ext cx="11048940" cy="110800"/>
          </a:xfrm>
          <a:prstGeom prst="rect">
            <a:avLst/>
          </a:prstGeom>
        </p:spPr>
        <p:txBody>
          <a:bodyPr wrap="square" lIns="0" tIns="0" rIns="0" bIns="0" anchor="b"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l"/>
            <a:r>
              <a:rPr lang="en-US" b="0" i="0" dirty="0">
                <a:effectLst/>
                <a:latin typeface="+mj-lt"/>
              </a:rPr>
              <a:t>Sources: Our World in Data; Statista, Inc.; World Health Organization. Most recent available mortality rate data as of 2021. Most recent available life expectancy data as of 2023. Pipeline data as of 11/30/24.</a:t>
            </a:r>
          </a:p>
        </p:txBody>
      </p:sp>
      <p:sp>
        <p:nvSpPr>
          <p:cNvPr id="10" name="Content Placeholder 2">
            <a:extLst>
              <a:ext uri="{FF2B5EF4-FFF2-40B4-BE49-F238E27FC236}">
                <a16:creationId xmlns:a16="http://schemas.microsoft.com/office/drawing/2014/main" id="{DD7BAC78-EF23-57F7-636E-23A55353ACE1}"/>
              </a:ext>
            </a:extLst>
          </p:cNvPr>
          <p:cNvSpPr txBox="1">
            <a:spLocks/>
          </p:cNvSpPr>
          <p:nvPr/>
        </p:nvSpPr>
        <p:spPr>
          <a:xfrm>
            <a:off x="571497" y="1954331"/>
            <a:ext cx="5084235" cy="215444"/>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400" b="1" dirty="0">
                <a:latin typeface="AvenirNext LT Com Regular" panose="020B0503020202020204" pitchFamily="34" charset="0"/>
              </a:rPr>
              <a:t>U.S. mortality rate (per 100K population)</a:t>
            </a:r>
            <a:endParaRPr lang="en-US" sz="1400" b="1" baseline="30000" dirty="0">
              <a:latin typeface="AvenirNext LT Com Regular" panose="020B0503020202020204" pitchFamily="34" charset="0"/>
            </a:endParaRPr>
          </a:p>
        </p:txBody>
      </p:sp>
      <p:sp>
        <p:nvSpPr>
          <p:cNvPr id="6" name="TextBox 5">
            <a:extLst>
              <a:ext uri="{FF2B5EF4-FFF2-40B4-BE49-F238E27FC236}">
                <a16:creationId xmlns:a16="http://schemas.microsoft.com/office/drawing/2014/main" id="{4B11B540-C7AD-5063-A13B-78EF3248E522}"/>
              </a:ext>
            </a:extLst>
          </p:cNvPr>
          <p:cNvSpPr txBox="1"/>
          <p:nvPr/>
        </p:nvSpPr>
        <p:spPr>
          <a:xfrm>
            <a:off x="546108" y="110894"/>
            <a:ext cx="1544978" cy="153888"/>
          </a:xfrm>
          <a:prstGeom prst="rect">
            <a:avLst/>
          </a:prstGeom>
          <a:ln w="12700">
            <a:miter lim="400000"/>
          </a:ln>
        </p:spPr>
        <p:txBody>
          <a:bodyPr wrap="square" lIns="0" tIns="0" rIns="0" bIns="0" rtlCol="0">
            <a:spAutoFit/>
          </a:bodyPr>
          <a:lstStyle/>
          <a:p>
            <a:pPr algn="l"/>
            <a:r>
              <a:rPr lang="en-US" sz="1000" b="1" spc="80" dirty="0">
                <a:latin typeface="+mn-lt"/>
              </a:rPr>
              <a:t>SELECTIVE GROWTH</a:t>
            </a:r>
          </a:p>
        </p:txBody>
      </p:sp>
      <p:sp>
        <p:nvSpPr>
          <p:cNvPr id="8" name="Triangle 7">
            <a:extLst>
              <a:ext uri="{FF2B5EF4-FFF2-40B4-BE49-F238E27FC236}">
                <a16:creationId xmlns:a16="http://schemas.microsoft.com/office/drawing/2014/main" id="{9241A8C1-9620-B0C6-7D8F-8D0EE7EEAAD0}"/>
              </a:ext>
            </a:extLst>
          </p:cNvPr>
          <p:cNvSpPr/>
          <p:nvPr/>
        </p:nvSpPr>
        <p:spPr>
          <a:xfrm rot="10800000">
            <a:off x="1165184" y="271226"/>
            <a:ext cx="213360" cy="86880"/>
          </a:xfrm>
          <a:prstGeom prst="triangle">
            <a:avLst/>
          </a:prstGeom>
          <a:solidFill>
            <a:srgbClr val="16838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5"/>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12" name="Table 8">
            <a:extLst>
              <a:ext uri="{FF2B5EF4-FFF2-40B4-BE49-F238E27FC236}">
                <a16:creationId xmlns:a16="http://schemas.microsoft.com/office/drawing/2014/main" id="{349A362E-F8F6-C02A-9C3C-0417D8A294BD}"/>
              </a:ext>
            </a:extLst>
          </p:cNvPr>
          <p:cNvGraphicFramePr>
            <a:graphicFrameLocks noGrp="1"/>
          </p:cNvGraphicFramePr>
          <p:nvPr>
            <p:extLst>
              <p:ext uri="{D42A27DB-BD31-4B8C-83A1-F6EECF244321}">
                <p14:modId xmlns:p14="http://schemas.microsoft.com/office/powerpoint/2010/main" val="2770126866"/>
              </p:ext>
            </p:extLst>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rgbClr val="16838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graphicFrame>
        <p:nvGraphicFramePr>
          <p:cNvPr id="4" name="Chart 3">
            <a:extLst>
              <a:ext uri="{FF2B5EF4-FFF2-40B4-BE49-F238E27FC236}">
                <a16:creationId xmlns:a16="http://schemas.microsoft.com/office/drawing/2014/main" id="{CE5ED119-8505-B962-DB50-559853F9DAFB}"/>
              </a:ext>
            </a:extLst>
          </p:cNvPr>
          <p:cNvGraphicFramePr/>
          <p:nvPr>
            <p:extLst>
              <p:ext uri="{D42A27DB-BD31-4B8C-83A1-F6EECF244321}">
                <p14:modId xmlns:p14="http://schemas.microsoft.com/office/powerpoint/2010/main" val="413026518"/>
              </p:ext>
            </p:extLst>
          </p:nvPr>
        </p:nvGraphicFramePr>
        <p:xfrm>
          <a:off x="448751" y="2525831"/>
          <a:ext cx="1954683" cy="357705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EE1BA9CD-B75E-E8F3-244F-71BF8582DC78}"/>
              </a:ext>
            </a:extLst>
          </p:cNvPr>
          <p:cNvSpPr txBox="1"/>
          <p:nvPr/>
        </p:nvSpPr>
        <p:spPr>
          <a:xfrm>
            <a:off x="203011" y="2672425"/>
            <a:ext cx="1115586" cy="215444"/>
          </a:xfrm>
          <a:prstGeom prst="rect">
            <a:avLst/>
          </a:prstGeom>
          <a:ln w="12700">
            <a:miter lim="400000"/>
          </a:ln>
        </p:spPr>
        <p:txBody>
          <a:bodyPr wrap="square" lIns="0" tIns="0" rIns="0" bIns="0" rtlCol="0">
            <a:spAutoFit/>
          </a:bodyPr>
          <a:lstStyle/>
          <a:p>
            <a:r>
              <a:rPr lang="en-US" sz="1400" b="1" dirty="0">
                <a:solidFill>
                  <a:schemeClr val="accent1"/>
                </a:solidFill>
                <a:latin typeface="+mn-lt"/>
              </a:rPr>
              <a:t>532</a:t>
            </a:r>
          </a:p>
        </p:txBody>
      </p:sp>
      <p:sp>
        <p:nvSpPr>
          <p:cNvPr id="16" name="TextBox 15">
            <a:extLst>
              <a:ext uri="{FF2B5EF4-FFF2-40B4-BE49-F238E27FC236}">
                <a16:creationId xmlns:a16="http://schemas.microsoft.com/office/drawing/2014/main" id="{1440A625-2548-ACED-2D7C-12E569BC38E6}"/>
              </a:ext>
            </a:extLst>
          </p:cNvPr>
          <p:cNvSpPr txBox="1"/>
          <p:nvPr/>
        </p:nvSpPr>
        <p:spPr>
          <a:xfrm>
            <a:off x="1874627" y="5208330"/>
            <a:ext cx="528807" cy="215444"/>
          </a:xfrm>
          <a:prstGeom prst="rect">
            <a:avLst/>
          </a:prstGeom>
          <a:ln w="12700">
            <a:miter lim="400000"/>
          </a:ln>
        </p:spPr>
        <p:txBody>
          <a:bodyPr wrap="square" lIns="0" tIns="0" rIns="0" bIns="0" rtlCol="0">
            <a:spAutoFit/>
          </a:bodyPr>
          <a:lstStyle/>
          <a:p>
            <a:r>
              <a:rPr lang="en-US" sz="1400" b="1" dirty="0">
                <a:solidFill>
                  <a:schemeClr val="accent1"/>
                </a:solidFill>
                <a:latin typeface="+mn-lt"/>
              </a:rPr>
              <a:t>134</a:t>
            </a:r>
          </a:p>
        </p:txBody>
      </p:sp>
      <p:sp>
        <p:nvSpPr>
          <p:cNvPr id="21" name="Content Placeholder 2">
            <a:extLst>
              <a:ext uri="{FF2B5EF4-FFF2-40B4-BE49-F238E27FC236}">
                <a16:creationId xmlns:a16="http://schemas.microsoft.com/office/drawing/2014/main" id="{249E662D-392E-6157-58F3-20849D51A59B}"/>
              </a:ext>
            </a:extLst>
          </p:cNvPr>
          <p:cNvSpPr txBox="1">
            <a:spLocks/>
          </p:cNvSpPr>
          <p:nvPr/>
        </p:nvSpPr>
        <p:spPr>
          <a:xfrm>
            <a:off x="571498" y="2348538"/>
            <a:ext cx="2287450" cy="153888"/>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000" b="1" dirty="0">
                <a:solidFill>
                  <a:schemeClr val="tx1">
                    <a:lumMod val="65000"/>
                    <a:lumOff val="35000"/>
                  </a:schemeClr>
                </a:solidFill>
                <a:latin typeface="AvenirNext LT Com Regular" panose="020B0503020202020204" pitchFamily="34" charset="0"/>
              </a:rPr>
              <a:t>Cardiovascular disease</a:t>
            </a:r>
            <a:endParaRPr lang="en-US" sz="1000" b="1" baseline="30000" dirty="0">
              <a:solidFill>
                <a:schemeClr val="tx1">
                  <a:lumMod val="65000"/>
                  <a:lumOff val="35000"/>
                </a:schemeClr>
              </a:solidFill>
              <a:latin typeface="AvenirNext LT Com Regular" panose="020B0503020202020204" pitchFamily="34" charset="0"/>
            </a:endParaRPr>
          </a:p>
        </p:txBody>
      </p:sp>
      <p:graphicFrame>
        <p:nvGraphicFramePr>
          <p:cNvPr id="22" name="Chart 21">
            <a:extLst>
              <a:ext uri="{FF2B5EF4-FFF2-40B4-BE49-F238E27FC236}">
                <a16:creationId xmlns:a16="http://schemas.microsoft.com/office/drawing/2014/main" id="{34AEBE2D-F1C5-BE0D-840B-FE5727DA50FF}"/>
              </a:ext>
            </a:extLst>
          </p:cNvPr>
          <p:cNvGraphicFramePr/>
          <p:nvPr>
            <p:extLst>
              <p:ext uri="{D42A27DB-BD31-4B8C-83A1-F6EECF244321}">
                <p14:modId xmlns:p14="http://schemas.microsoft.com/office/powerpoint/2010/main" val="3400262695"/>
              </p:ext>
            </p:extLst>
          </p:nvPr>
        </p:nvGraphicFramePr>
        <p:xfrm>
          <a:off x="2337803" y="2525831"/>
          <a:ext cx="1895144" cy="3577059"/>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5CDF5CE6-AB11-C072-22FF-B26948947773}"/>
              </a:ext>
            </a:extLst>
          </p:cNvPr>
          <p:cNvSpPr txBox="1"/>
          <p:nvPr/>
        </p:nvSpPr>
        <p:spPr>
          <a:xfrm>
            <a:off x="2042439" y="3151986"/>
            <a:ext cx="1115586" cy="215444"/>
          </a:xfrm>
          <a:prstGeom prst="rect">
            <a:avLst/>
          </a:prstGeom>
          <a:ln w="12700">
            <a:miter lim="400000"/>
          </a:ln>
        </p:spPr>
        <p:txBody>
          <a:bodyPr wrap="square" lIns="0" tIns="0" rIns="0" bIns="0" rtlCol="0">
            <a:spAutoFit/>
          </a:bodyPr>
          <a:lstStyle/>
          <a:p>
            <a:r>
              <a:rPr lang="en-US" sz="1400" b="1" dirty="0">
                <a:solidFill>
                  <a:schemeClr val="accent1"/>
                </a:solidFill>
                <a:latin typeface="+mn-lt"/>
              </a:rPr>
              <a:t>141</a:t>
            </a:r>
          </a:p>
        </p:txBody>
      </p:sp>
      <p:sp>
        <p:nvSpPr>
          <p:cNvPr id="24" name="TextBox 23">
            <a:extLst>
              <a:ext uri="{FF2B5EF4-FFF2-40B4-BE49-F238E27FC236}">
                <a16:creationId xmlns:a16="http://schemas.microsoft.com/office/drawing/2014/main" id="{443B7846-2254-3A40-1F47-A2BD42C704CB}"/>
              </a:ext>
            </a:extLst>
          </p:cNvPr>
          <p:cNvSpPr txBox="1"/>
          <p:nvPr/>
        </p:nvSpPr>
        <p:spPr>
          <a:xfrm>
            <a:off x="3422640" y="5583264"/>
            <a:ext cx="1115586" cy="215444"/>
          </a:xfrm>
          <a:prstGeom prst="rect">
            <a:avLst/>
          </a:prstGeom>
          <a:ln w="12700">
            <a:miter lim="400000"/>
          </a:ln>
        </p:spPr>
        <p:txBody>
          <a:bodyPr wrap="square" lIns="0" tIns="0" rIns="0" bIns="0" rtlCol="0">
            <a:spAutoFit/>
          </a:bodyPr>
          <a:lstStyle/>
          <a:p>
            <a:r>
              <a:rPr lang="en-US" sz="1400" b="1" dirty="0">
                <a:solidFill>
                  <a:schemeClr val="accent1"/>
                </a:solidFill>
                <a:latin typeface="+mn-lt"/>
              </a:rPr>
              <a:t>97</a:t>
            </a:r>
          </a:p>
        </p:txBody>
      </p:sp>
      <p:sp>
        <p:nvSpPr>
          <p:cNvPr id="25" name="Content Placeholder 2">
            <a:extLst>
              <a:ext uri="{FF2B5EF4-FFF2-40B4-BE49-F238E27FC236}">
                <a16:creationId xmlns:a16="http://schemas.microsoft.com/office/drawing/2014/main" id="{0E1FAD86-C929-5DAE-1514-890BEDD67646}"/>
              </a:ext>
            </a:extLst>
          </p:cNvPr>
          <p:cNvSpPr txBox="1">
            <a:spLocks/>
          </p:cNvSpPr>
          <p:nvPr/>
        </p:nvSpPr>
        <p:spPr>
          <a:xfrm>
            <a:off x="2460549" y="2348538"/>
            <a:ext cx="2287450" cy="153888"/>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000" b="1" dirty="0">
                <a:solidFill>
                  <a:schemeClr val="tx1">
                    <a:lumMod val="65000"/>
                    <a:lumOff val="35000"/>
                  </a:schemeClr>
                </a:solidFill>
                <a:latin typeface="AvenirNext LT Com Regular" panose="020B0503020202020204" pitchFamily="34" charset="0"/>
              </a:rPr>
              <a:t>Cancer</a:t>
            </a:r>
            <a:endParaRPr lang="en-US" sz="1000" b="1" baseline="30000" dirty="0">
              <a:solidFill>
                <a:schemeClr val="tx1">
                  <a:lumMod val="65000"/>
                  <a:lumOff val="35000"/>
                </a:schemeClr>
              </a:solidFill>
              <a:latin typeface="AvenirNext LT Com Regular" panose="020B0503020202020204" pitchFamily="34" charset="0"/>
            </a:endParaRPr>
          </a:p>
        </p:txBody>
      </p:sp>
      <p:graphicFrame>
        <p:nvGraphicFramePr>
          <p:cNvPr id="27" name="Chart 26">
            <a:extLst>
              <a:ext uri="{FF2B5EF4-FFF2-40B4-BE49-F238E27FC236}">
                <a16:creationId xmlns:a16="http://schemas.microsoft.com/office/drawing/2014/main" id="{45309BA4-AD9B-6032-51D6-9243BBABA029}"/>
              </a:ext>
            </a:extLst>
          </p:cNvPr>
          <p:cNvGraphicFramePr/>
          <p:nvPr>
            <p:extLst>
              <p:ext uri="{D42A27DB-BD31-4B8C-83A1-F6EECF244321}">
                <p14:modId xmlns:p14="http://schemas.microsoft.com/office/powerpoint/2010/main" val="870773334"/>
              </p:ext>
            </p:extLst>
          </p:nvPr>
        </p:nvGraphicFramePr>
        <p:xfrm>
          <a:off x="8068287" y="2219488"/>
          <a:ext cx="3622946" cy="4002263"/>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27">
            <a:extLst>
              <a:ext uri="{FF2B5EF4-FFF2-40B4-BE49-F238E27FC236}">
                <a16:creationId xmlns:a16="http://schemas.microsoft.com/office/drawing/2014/main" id="{CE6B3017-058E-F699-364A-1C1E39E1E749}"/>
              </a:ext>
            </a:extLst>
          </p:cNvPr>
          <p:cNvSpPr txBox="1"/>
          <p:nvPr/>
        </p:nvSpPr>
        <p:spPr>
          <a:xfrm>
            <a:off x="8207998" y="2298445"/>
            <a:ext cx="2140773" cy="153888"/>
          </a:xfrm>
          <a:prstGeom prst="rect">
            <a:avLst/>
          </a:prstGeom>
          <a:ln w="12700">
            <a:miter lim="400000"/>
          </a:ln>
        </p:spPr>
        <p:txBody>
          <a:bodyPr wrap="square" lIns="0" tIns="0" rIns="0" bIns="0" rtlCol="0">
            <a:spAutoFit/>
          </a:bodyPr>
          <a:lstStyle/>
          <a:p>
            <a:pPr algn="l"/>
            <a:r>
              <a:rPr lang="en-US" sz="1000" dirty="0">
                <a:latin typeface="+mn-lt"/>
              </a:rPr>
              <a:t>Roche</a:t>
            </a:r>
            <a:endParaRPr lang="en-US" sz="1600" dirty="0">
              <a:latin typeface="+mn-lt"/>
            </a:endParaRPr>
          </a:p>
        </p:txBody>
      </p:sp>
      <p:sp>
        <p:nvSpPr>
          <p:cNvPr id="29" name="TextBox 28">
            <a:extLst>
              <a:ext uri="{FF2B5EF4-FFF2-40B4-BE49-F238E27FC236}">
                <a16:creationId xmlns:a16="http://schemas.microsoft.com/office/drawing/2014/main" id="{7CE229DC-33ED-7923-DEF3-22A0A9BE537F}"/>
              </a:ext>
            </a:extLst>
          </p:cNvPr>
          <p:cNvSpPr txBox="1"/>
          <p:nvPr/>
        </p:nvSpPr>
        <p:spPr>
          <a:xfrm>
            <a:off x="8207998" y="2673645"/>
            <a:ext cx="2140773" cy="153888"/>
          </a:xfrm>
          <a:prstGeom prst="rect">
            <a:avLst/>
          </a:prstGeom>
          <a:ln w="12700">
            <a:miter lim="400000"/>
          </a:ln>
        </p:spPr>
        <p:txBody>
          <a:bodyPr wrap="square" lIns="0" tIns="0" rIns="0" bIns="0" rtlCol="0">
            <a:spAutoFit/>
          </a:bodyPr>
          <a:lstStyle/>
          <a:p>
            <a:pPr algn="l"/>
            <a:r>
              <a:rPr lang="en-US" sz="1000" dirty="0">
                <a:latin typeface="+mn-lt"/>
              </a:rPr>
              <a:t>Pfizer	</a:t>
            </a:r>
            <a:endParaRPr lang="en-US" sz="1600" dirty="0">
              <a:latin typeface="+mn-lt"/>
            </a:endParaRPr>
          </a:p>
        </p:txBody>
      </p:sp>
      <p:sp>
        <p:nvSpPr>
          <p:cNvPr id="31" name="TextBox 30">
            <a:extLst>
              <a:ext uri="{FF2B5EF4-FFF2-40B4-BE49-F238E27FC236}">
                <a16:creationId xmlns:a16="http://schemas.microsoft.com/office/drawing/2014/main" id="{BF45EC90-328B-16F4-58CE-CD5DBA59B56E}"/>
              </a:ext>
            </a:extLst>
          </p:cNvPr>
          <p:cNvSpPr txBox="1"/>
          <p:nvPr/>
        </p:nvSpPr>
        <p:spPr>
          <a:xfrm>
            <a:off x="8207998" y="3040213"/>
            <a:ext cx="2140773" cy="153888"/>
          </a:xfrm>
          <a:prstGeom prst="rect">
            <a:avLst/>
          </a:prstGeom>
          <a:ln w="12700">
            <a:miter lim="400000"/>
          </a:ln>
        </p:spPr>
        <p:txBody>
          <a:bodyPr wrap="square" lIns="0" tIns="0" rIns="0" bIns="0" rtlCol="0">
            <a:spAutoFit/>
          </a:bodyPr>
          <a:lstStyle/>
          <a:p>
            <a:pPr algn="l"/>
            <a:r>
              <a:rPr lang="en-US" sz="1000" dirty="0">
                <a:latin typeface="+mn-lt"/>
              </a:rPr>
              <a:t>AstraZeneca</a:t>
            </a:r>
            <a:endParaRPr lang="en-US" sz="1600" dirty="0">
              <a:latin typeface="+mn-lt"/>
            </a:endParaRPr>
          </a:p>
        </p:txBody>
      </p:sp>
      <p:sp>
        <p:nvSpPr>
          <p:cNvPr id="32" name="TextBox 31">
            <a:extLst>
              <a:ext uri="{FF2B5EF4-FFF2-40B4-BE49-F238E27FC236}">
                <a16:creationId xmlns:a16="http://schemas.microsoft.com/office/drawing/2014/main" id="{2C898B7C-9790-375A-9611-032378E6FAF0}"/>
              </a:ext>
            </a:extLst>
          </p:cNvPr>
          <p:cNvSpPr txBox="1"/>
          <p:nvPr/>
        </p:nvSpPr>
        <p:spPr>
          <a:xfrm>
            <a:off x="8207998" y="3412672"/>
            <a:ext cx="2140773" cy="153888"/>
          </a:xfrm>
          <a:prstGeom prst="rect">
            <a:avLst/>
          </a:prstGeom>
          <a:ln w="12700">
            <a:miter lim="400000"/>
          </a:ln>
        </p:spPr>
        <p:txBody>
          <a:bodyPr wrap="square" lIns="0" tIns="0" rIns="0" bIns="0" rtlCol="0">
            <a:spAutoFit/>
          </a:bodyPr>
          <a:lstStyle/>
          <a:p>
            <a:pPr algn="l"/>
            <a:r>
              <a:rPr lang="en-US" sz="1000" dirty="0">
                <a:latin typeface="+mn-lt"/>
              </a:rPr>
              <a:t>Eli Lilly</a:t>
            </a:r>
            <a:endParaRPr lang="en-US" sz="1600" dirty="0">
              <a:latin typeface="+mn-lt"/>
            </a:endParaRPr>
          </a:p>
        </p:txBody>
      </p:sp>
      <p:sp>
        <p:nvSpPr>
          <p:cNvPr id="36" name="TextBox 35">
            <a:extLst>
              <a:ext uri="{FF2B5EF4-FFF2-40B4-BE49-F238E27FC236}">
                <a16:creationId xmlns:a16="http://schemas.microsoft.com/office/drawing/2014/main" id="{F72AC2B7-B9A4-748B-79DF-6ED588254913}"/>
              </a:ext>
            </a:extLst>
          </p:cNvPr>
          <p:cNvSpPr txBox="1"/>
          <p:nvPr/>
        </p:nvSpPr>
        <p:spPr>
          <a:xfrm>
            <a:off x="8207998" y="3790257"/>
            <a:ext cx="2140773" cy="153888"/>
          </a:xfrm>
          <a:prstGeom prst="rect">
            <a:avLst/>
          </a:prstGeom>
          <a:ln w="12700">
            <a:miter lim="400000"/>
          </a:ln>
        </p:spPr>
        <p:txBody>
          <a:bodyPr wrap="square" lIns="0" tIns="0" rIns="0" bIns="0" rtlCol="0">
            <a:spAutoFit/>
          </a:bodyPr>
          <a:lstStyle/>
          <a:p>
            <a:pPr algn="l"/>
            <a:r>
              <a:rPr lang="en-US" sz="1000" dirty="0">
                <a:latin typeface="+mn-lt"/>
              </a:rPr>
              <a:t>Bristol Myers Squibb</a:t>
            </a:r>
            <a:endParaRPr lang="en-US" sz="1600" dirty="0">
              <a:latin typeface="+mn-lt"/>
            </a:endParaRPr>
          </a:p>
        </p:txBody>
      </p:sp>
      <p:sp>
        <p:nvSpPr>
          <p:cNvPr id="38" name="TextBox 37">
            <a:extLst>
              <a:ext uri="{FF2B5EF4-FFF2-40B4-BE49-F238E27FC236}">
                <a16:creationId xmlns:a16="http://schemas.microsoft.com/office/drawing/2014/main" id="{AEC04927-1AF9-D00B-3B77-212DB4F5ED9F}"/>
              </a:ext>
            </a:extLst>
          </p:cNvPr>
          <p:cNvSpPr txBox="1"/>
          <p:nvPr/>
        </p:nvSpPr>
        <p:spPr>
          <a:xfrm>
            <a:off x="8207998" y="4168543"/>
            <a:ext cx="2140773" cy="153888"/>
          </a:xfrm>
          <a:prstGeom prst="rect">
            <a:avLst/>
          </a:prstGeom>
          <a:ln w="12700">
            <a:miter lim="400000"/>
          </a:ln>
        </p:spPr>
        <p:txBody>
          <a:bodyPr wrap="square" lIns="0" tIns="0" rIns="0" bIns="0" rtlCol="0">
            <a:spAutoFit/>
          </a:bodyPr>
          <a:lstStyle/>
          <a:p>
            <a:pPr algn="l"/>
            <a:r>
              <a:rPr lang="en-US" sz="1000" dirty="0">
                <a:latin typeface="+mn-lt"/>
              </a:rPr>
              <a:t>Novartis</a:t>
            </a:r>
            <a:endParaRPr lang="en-US" sz="1600" dirty="0">
              <a:latin typeface="+mn-lt"/>
            </a:endParaRPr>
          </a:p>
        </p:txBody>
      </p:sp>
      <p:sp>
        <p:nvSpPr>
          <p:cNvPr id="42" name="TextBox 41">
            <a:extLst>
              <a:ext uri="{FF2B5EF4-FFF2-40B4-BE49-F238E27FC236}">
                <a16:creationId xmlns:a16="http://schemas.microsoft.com/office/drawing/2014/main" id="{C1410B72-087F-408C-3CEC-55EC5A1A3D95}"/>
              </a:ext>
            </a:extLst>
          </p:cNvPr>
          <p:cNvSpPr txBox="1"/>
          <p:nvPr/>
        </p:nvSpPr>
        <p:spPr>
          <a:xfrm>
            <a:off x="8207998" y="4539973"/>
            <a:ext cx="2140773" cy="153888"/>
          </a:xfrm>
          <a:prstGeom prst="rect">
            <a:avLst/>
          </a:prstGeom>
          <a:ln w="12700">
            <a:miter lim="400000"/>
          </a:ln>
        </p:spPr>
        <p:txBody>
          <a:bodyPr wrap="square" lIns="0" tIns="0" rIns="0" bIns="0" rtlCol="0">
            <a:spAutoFit/>
          </a:bodyPr>
          <a:lstStyle/>
          <a:p>
            <a:pPr algn="l"/>
            <a:r>
              <a:rPr lang="en-US" sz="1000" dirty="0">
                <a:latin typeface="+mn-lt"/>
              </a:rPr>
              <a:t>Johnson &amp; Johnson</a:t>
            </a:r>
            <a:endParaRPr lang="en-US" sz="1600" dirty="0">
              <a:latin typeface="+mn-lt"/>
            </a:endParaRPr>
          </a:p>
        </p:txBody>
      </p:sp>
      <p:sp>
        <p:nvSpPr>
          <p:cNvPr id="44" name="TextBox 43">
            <a:extLst>
              <a:ext uri="{FF2B5EF4-FFF2-40B4-BE49-F238E27FC236}">
                <a16:creationId xmlns:a16="http://schemas.microsoft.com/office/drawing/2014/main" id="{DFD0C225-1952-5D42-EEB4-139AB0F7D7CA}"/>
              </a:ext>
            </a:extLst>
          </p:cNvPr>
          <p:cNvSpPr txBox="1"/>
          <p:nvPr/>
        </p:nvSpPr>
        <p:spPr>
          <a:xfrm>
            <a:off x="8207998" y="4907298"/>
            <a:ext cx="2140773" cy="153888"/>
          </a:xfrm>
          <a:prstGeom prst="rect">
            <a:avLst/>
          </a:prstGeom>
          <a:ln w="12700">
            <a:miter lim="400000"/>
          </a:ln>
        </p:spPr>
        <p:txBody>
          <a:bodyPr wrap="square" lIns="0" tIns="0" rIns="0" bIns="0" rtlCol="0">
            <a:spAutoFit/>
          </a:bodyPr>
          <a:lstStyle/>
          <a:p>
            <a:pPr algn="l"/>
            <a:r>
              <a:rPr lang="en-US" sz="1000" dirty="0">
                <a:latin typeface="+mn-lt"/>
              </a:rPr>
              <a:t>Jiangsu </a:t>
            </a:r>
            <a:r>
              <a:rPr lang="en-US" sz="1000" dirty="0" err="1">
                <a:latin typeface="+mn-lt"/>
              </a:rPr>
              <a:t>Hengrui</a:t>
            </a:r>
            <a:r>
              <a:rPr lang="en-US" sz="1000" dirty="0">
                <a:latin typeface="+mn-lt"/>
              </a:rPr>
              <a:t> Pharmaceuticals</a:t>
            </a:r>
            <a:endParaRPr lang="en-US" sz="1600" dirty="0">
              <a:latin typeface="+mn-lt"/>
            </a:endParaRPr>
          </a:p>
        </p:txBody>
      </p:sp>
      <p:sp>
        <p:nvSpPr>
          <p:cNvPr id="45" name="TextBox 44">
            <a:extLst>
              <a:ext uri="{FF2B5EF4-FFF2-40B4-BE49-F238E27FC236}">
                <a16:creationId xmlns:a16="http://schemas.microsoft.com/office/drawing/2014/main" id="{3225E984-7B69-E2BE-EA81-9732DD694CE6}"/>
              </a:ext>
            </a:extLst>
          </p:cNvPr>
          <p:cNvSpPr txBox="1"/>
          <p:nvPr/>
        </p:nvSpPr>
        <p:spPr>
          <a:xfrm>
            <a:off x="8207998" y="5286966"/>
            <a:ext cx="2140773" cy="153888"/>
          </a:xfrm>
          <a:prstGeom prst="rect">
            <a:avLst/>
          </a:prstGeom>
          <a:ln w="12700">
            <a:miter lim="400000"/>
          </a:ln>
        </p:spPr>
        <p:txBody>
          <a:bodyPr wrap="square" lIns="0" tIns="0" rIns="0" bIns="0" rtlCol="0">
            <a:spAutoFit/>
          </a:bodyPr>
          <a:lstStyle/>
          <a:p>
            <a:pPr algn="l"/>
            <a:r>
              <a:rPr lang="en-US" sz="1000" dirty="0">
                <a:latin typeface="+mn-lt"/>
              </a:rPr>
              <a:t>Merck</a:t>
            </a:r>
            <a:endParaRPr lang="en-US" sz="1600" dirty="0">
              <a:latin typeface="+mn-lt"/>
            </a:endParaRPr>
          </a:p>
        </p:txBody>
      </p:sp>
      <p:sp>
        <p:nvSpPr>
          <p:cNvPr id="47" name="TextBox 46">
            <a:extLst>
              <a:ext uri="{FF2B5EF4-FFF2-40B4-BE49-F238E27FC236}">
                <a16:creationId xmlns:a16="http://schemas.microsoft.com/office/drawing/2014/main" id="{7B2DE16C-5B79-878A-2447-1C3BFAD90A4E}"/>
              </a:ext>
            </a:extLst>
          </p:cNvPr>
          <p:cNvSpPr txBox="1"/>
          <p:nvPr/>
        </p:nvSpPr>
        <p:spPr>
          <a:xfrm>
            <a:off x="8207998" y="5658167"/>
            <a:ext cx="2140773" cy="153888"/>
          </a:xfrm>
          <a:prstGeom prst="rect">
            <a:avLst/>
          </a:prstGeom>
          <a:ln w="12700">
            <a:miter lim="400000"/>
          </a:ln>
        </p:spPr>
        <p:txBody>
          <a:bodyPr wrap="square" lIns="0" tIns="0" rIns="0" bIns="0" rtlCol="0">
            <a:spAutoFit/>
          </a:bodyPr>
          <a:lstStyle/>
          <a:p>
            <a:pPr algn="l"/>
            <a:r>
              <a:rPr lang="en-US" sz="1000" dirty="0">
                <a:latin typeface="+mn-lt"/>
              </a:rPr>
              <a:t>Sanofi</a:t>
            </a:r>
            <a:endParaRPr lang="en-US" sz="1600" dirty="0">
              <a:latin typeface="+mn-lt"/>
            </a:endParaRPr>
          </a:p>
        </p:txBody>
      </p:sp>
      <p:sp>
        <p:nvSpPr>
          <p:cNvPr id="48" name="Oval 47">
            <a:extLst>
              <a:ext uri="{FF2B5EF4-FFF2-40B4-BE49-F238E27FC236}">
                <a16:creationId xmlns:a16="http://schemas.microsoft.com/office/drawing/2014/main" id="{D3979416-1430-C510-5647-EEFCACFD2F11}"/>
              </a:ext>
            </a:extLst>
          </p:cNvPr>
          <p:cNvSpPr/>
          <p:nvPr/>
        </p:nvSpPr>
        <p:spPr>
          <a:xfrm>
            <a:off x="11064698" y="2470731"/>
            <a:ext cx="148160" cy="148160"/>
          </a:xfrm>
          <a:prstGeom prst="ellipse">
            <a:avLst/>
          </a:prstGeom>
          <a:solidFill>
            <a:schemeClr val="bg1"/>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9" name="TextBox 48">
            <a:extLst>
              <a:ext uri="{FF2B5EF4-FFF2-40B4-BE49-F238E27FC236}">
                <a16:creationId xmlns:a16="http://schemas.microsoft.com/office/drawing/2014/main" id="{53927BBB-E9DC-9430-80D0-6AA1B57DF8AB}"/>
              </a:ext>
            </a:extLst>
          </p:cNvPr>
          <p:cNvSpPr txBox="1"/>
          <p:nvPr/>
        </p:nvSpPr>
        <p:spPr>
          <a:xfrm>
            <a:off x="11288454" y="2430442"/>
            <a:ext cx="451137" cy="215444"/>
          </a:xfrm>
          <a:prstGeom prst="rect">
            <a:avLst/>
          </a:prstGeom>
          <a:ln w="12700">
            <a:miter lim="400000"/>
          </a:ln>
        </p:spPr>
        <p:txBody>
          <a:bodyPr wrap="square" lIns="0" tIns="0" rIns="0" bIns="0" rtlCol="0">
            <a:spAutoFit/>
          </a:bodyPr>
          <a:lstStyle/>
          <a:p>
            <a:pPr algn="l"/>
            <a:r>
              <a:rPr lang="en-US" sz="1400" b="1" dirty="0">
                <a:solidFill>
                  <a:schemeClr val="accent1"/>
                </a:solidFill>
                <a:latin typeface="+mn-lt"/>
              </a:rPr>
              <a:t>218</a:t>
            </a:r>
          </a:p>
        </p:txBody>
      </p:sp>
      <p:sp>
        <p:nvSpPr>
          <p:cNvPr id="50" name="Oval 49">
            <a:extLst>
              <a:ext uri="{FF2B5EF4-FFF2-40B4-BE49-F238E27FC236}">
                <a16:creationId xmlns:a16="http://schemas.microsoft.com/office/drawing/2014/main" id="{E3A70D52-842C-BC2E-0443-A824CA79EE73}"/>
              </a:ext>
            </a:extLst>
          </p:cNvPr>
          <p:cNvSpPr/>
          <p:nvPr/>
        </p:nvSpPr>
        <p:spPr>
          <a:xfrm>
            <a:off x="10862054" y="2843610"/>
            <a:ext cx="148160" cy="148160"/>
          </a:xfrm>
          <a:prstGeom prst="ellipse">
            <a:avLst/>
          </a:prstGeom>
          <a:solidFill>
            <a:schemeClr val="bg1"/>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1" name="TextBox 50">
            <a:extLst>
              <a:ext uri="{FF2B5EF4-FFF2-40B4-BE49-F238E27FC236}">
                <a16:creationId xmlns:a16="http://schemas.microsoft.com/office/drawing/2014/main" id="{A89480F5-F141-0CAC-4883-BD069E8BD67A}"/>
              </a:ext>
            </a:extLst>
          </p:cNvPr>
          <p:cNvSpPr txBox="1"/>
          <p:nvPr/>
        </p:nvSpPr>
        <p:spPr>
          <a:xfrm>
            <a:off x="11085810" y="2803321"/>
            <a:ext cx="451137" cy="215444"/>
          </a:xfrm>
          <a:prstGeom prst="rect">
            <a:avLst/>
          </a:prstGeom>
          <a:ln w="12700">
            <a:miter lim="400000"/>
          </a:ln>
        </p:spPr>
        <p:txBody>
          <a:bodyPr wrap="square" lIns="0" tIns="0" rIns="0" bIns="0" rtlCol="0">
            <a:spAutoFit/>
          </a:bodyPr>
          <a:lstStyle/>
          <a:p>
            <a:pPr algn="l"/>
            <a:r>
              <a:rPr lang="en-US" sz="1400" b="1" dirty="0">
                <a:solidFill>
                  <a:schemeClr val="accent1"/>
                </a:solidFill>
                <a:latin typeface="+mn-lt"/>
              </a:rPr>
              <a:t>205</a:t>
            </a:r>
          </a:p>
        </p:txBody>
      </p:sp>
      <p:sp>
        <p:nvSpPr>
          <p:cNvPr id="52" name="Oval 51">
            <a:extLst>
              <a:ext uri="{FF2B5EF4-FFF2-40B4-BE49-F238E27FC236}">
                <a16:creationId xmlns:a16="http://schemas.microsoft.com/office/drawing/2014/main" id="{5B34BA94-2B42-2A3E-9810-AC54BBBBB55D}"/>
              </a:ext>
            </a:extLst>
          </p:cNvPr>
          <p:cNvSpPr/>
          <p:nvPr/>
        </p:nvSpPr>
        <p:spPr>
          <a:xfrm>
            <a:off x="10337220" y="3213180"/>
            <a:ext cx="148160" cy="148160"/>
          </a:xfrm>
          <a:prstGeom prst="ellipse">
            <a:avLst/>
          </a:prstGeom>
          <a:solidFill>
            <a:schemeClr val="bg1"/>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3" name="TextBox 52">
            <a:extLst>
              <a:ext uri="{FF2B5EF4-FFF2-40B4-BE49-F238E27FC236}">
                <a16:creationId xmlns:a16="http://schemas.microsoft.com/office/drawing/2014/main" id="{D4118CE3-58C1-9245-FA2B-CC99D116F71E}"/>
              </a:ext>
            </a:extLst>
          </p:cNvPr>
          <p:cNvSpPr txBox="1"/>
          <p:nvPr/>
        </p:nvSpPr>
        <p:spPr>
          <a:xfrm>
            <a:off x="10560976" y="3172891"/>
            <a:ext cx="451137" cy="215444"/>
          </a:xfrm>
          <a:prstGeom prst="rect">
            <a:avLst/>
          </a:prstGeom>
          <a:ln w="12700">
            <a:miter lim="400000"/>
          </a:ln>
        </p:spPr>
        <p:txBody>
          <a:bodyPr wrap="square" lIns="0" tIns="0" rIns="0" bIns="0" rtlCol="0">
            <a:spAutoFit/>
          </a:bodyPr>
          <a:lstStyle/>
          <a:p>
            <a:pPr algn="l"/>
            <a:r>
              <a:rPr lang="en-US" sz="1400" b="1" dirty="0">
                <a:solidFill>
                  <a:schemeClr val="accent1"/>
                </a:solidFill>
                <a:latin typeface="+mn-lt"/>
              </a:rPr>
              <a:t>166</a:t>
            </a:r>
          </a:p>
        </p:txBody>
      </p:sp>
      <p:sp>
        <p:nvSpPr>
          <p:cNvPr id="54" name="Oval 53">
            <a:extLst>
              <a:ext uri="{FF2B5EF4-FFF2-40B4-BE49-F238E27FC236}">
                <a16:creationId xmlns:a16="http://schemas.microsoft.com/office/drawing/2014/main" id="{AC884273-224F-2FA4-AF39-B4358EB83AA4}"/>
              </a:ext>
            </a:extLst>
          </p:cNvPr>
          <p:cNvSpPr/>
          <p:nvPr/>
        </p:nvSpPr>
        <p:spPr>
          <a:xfrm>
            <a:off x="10272344" y="3585245"/>
            <a:ext cx="148160" cy="148160"/>
          </a:xfrm>
          <a:prstGeom prst="ellipse">
            <a:avLst/>
          </a:prstGeom>
          <a:solidFill>
            <a:schemeClr val="bg1"/>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5" name="TextBox 54">
            <a:extLst>
              <a:ext uri="{FF2B5EF4-FFF2-40B4-BE49-F238E27FC236}">
                <a16:creationId xmlns:a16="http://schemas.microsoft.com/office/drawing/2014/main" id="{E6CC7E0A-2CCA-D6C6-A082-CDB2895A4CB2}"/>
              </a:ext>
            </a:extLst>
          </p:cNvPr>
          <p:cNvSpPr txBox="1"/>
          <p:nvPr/>
        </p:nvSpPr>
        <p:spPr>
          <a:xfrm>
            <a:off x="10496100" y="3544956"/>
            <a:ext cx="451137" cy="215444"/>
          </a:xfrm>
          <a:prstGeom prst="rect">
            <a:avLst/>
          </a:prstGeom>
          <a:ln w="12700">
            <a:miter lim="400000"/>
          </a:ln>
        </p:spPr>
        <p:txBody>
          <a:bodyPr wrap="square" lIns="0" tIns="0" rIns="0" bIns="0" rtlCol="0">
            <a:spAutoFit/>
          </a:bodyPr>
          <a:lstStyle/>
          <a:p>
            <a:pPr algn="l"/>
            <a:r>
              <a:rPr lang="en-US" sz="1400" b="1" dirty="0">
                <a:solidFill>
                  <a:schemeClr val="accent1"/>
                </a:solidFill>
                <a:latin typeface="+mn-lt"/>
              </a:rPr>
              <a:t>159</a:t>
            </a:r>
          </a:p>
        </p:txBody>
      </p:sp>
      <p:sp>
        <p:nvSpPr>
          <p:cNvPr id="56" name="Oval 55">
            <a:extLst>
              <a:ext uri="{FF2B5EF4-FFF2-40B4-BE49-F238E27FC236}">
                <a16:creationId xmlns:a16="http://schemas.microsoft.com/office/drawing/2014/main" id="{CBE569BE-9BF4-4A16-21CA-442BDE532FD5}"/>
              </a:ext>
            </a:extLst>
          </p:cNvPr>
          <p:cNvSpPr/>
          <p:nvPr/>
        </p:nvSpPr>
        <p:spPr>
          <a:xfrm>
            <a:off x="10229055" y="3961487"/>
            <a:ext cx="148160" cy="148160"/>
          </a:xfrm>
          <a:prstGeom prst="ellipse">
            <a:avLst/>
          </a:prstGeom>
          <a:solidFill>
            <a:schemeClr val="bg1"/>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7" name="TextBox 56">
            <a:extLst>
              <a:ext uri="{FF2B5EF4-FFF2-40B4-BE49-F238E27FC236}">
                <a16:creationId xmlns:a16="http://schemas.microsoft.com/office/drawing/2014/main" id="{57C44622-AB4E-D9D5-AC60-367025F25795}"/>
              </a:ext>
            </a:extLst>
          </p:cNvPr>
          <p:cNvSpPr txBox="1"/>
          <p:nvPr/>
        </p:nvSpPr>
        <p:spPr>
          <a:xfrm>
            <a:off x="10452811" y="3921198"/>
            <a:ext cx="451137" cy="215444"/>
          </a:xfrm>
          <a:prstGeom prst="rect">
            <a:avLst/>
          </a:prstGeom>
          <a:ln w="12700">
            <a:miter lim="400000"/>
          </a:ln>
        </p:spPr>
        <p:txBody>
          <a:bodyPr wrap="square" lIns="0" tIns="0" rIns="0" bIns="0" rtlCol="0">
            <a:spAutoFit/>
          </a:bodyPr>
          <a:lstStyle/>
          <a:p>
            <a:pPr algn="l"/>
            <a:r>
              <a:rPr lang="en-US" sz="1400" b="1" dirty="0">
                <a:solidFill>
                  <a:schemeClr val="accent1"/>
                </a:solidFill>
                <a:latin typeface="+mn-lt"/>
              </a:rPr>
              <a:t>158</a:t>
            </a:r>
          </a:p>
        </p:txBody>
      </p:sp>
      <p:sp>
        <p:nvSpPr>
          <p:cNvPr id="58" name="Oval 57">
            <a:extLst>
              <a:ext uri="{FF2B5EF4-FFF2-40B4-BE49-F238E27FC236}">
                <a16:creationId xmlns:a16="http://schemas.microsoft.com/office/drawing/2014/main" id="{915DF956-1215-466C-B343-D5DB7D4B807D}"/>
              </a:ext>
            </a:extLst>
          </p:cNvPr>
          <p:cNvSpPr/>
          <p:nvPr/>
        </p:nvSpPr>
        <p:spPr>
          <a:xfrm>
            <a:off x="10190812" y="4328902"/>
            <a:ext cx="148160" cy="148160"/>
          </a:xfrm>
          <a:prstGeom prst="ellipse">
            <a:avLst/>
          </a:prstGeom>
          <a:solidFill>
            <a:schemeClr val="bg1"/>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9" name="TextBox 58">
            <a:extLst>
              <a:ext uri="{FF2B5EF4-FFF2-40B4-BE49-F238E27FC236}">
                <a16:creationId xmlns:a16="http://schemas.microsoft.com/office/drawing/2014/main" id="{34E803C0-55B6-8125-063E-1907152C02AE}"/>
              </a:ext>
            </a:extLst>
          </p:cNvPr>
          <p:cNvSpPr txBox="1"/>
          <p:nvPr/>
        </p:nvSpPr>
        <p:spPr>
          <a:xfrm>
            <a:off x="10414568" y="4288613"/>
            <a:ext cx="451137" cy="215444"/>
          </a:xfrm>
          <a:prstGeom prst="rect">
            <a:avLst/>
          </a:prstGeom>
          <a:ln w="12700">
            <a:miter lim="400000"/>
          </a:ln>
        </p:spPr>
        <p:txBody>
          <a:bodyPr wrap="square" lIns="0" tIns="0" rIns="0" bIns="0" rtlCol="0">
            <a:spAutoFit/>
          </a:bodyPr>
          <a:lstStyle/>
          <a:p>
            <a:pPr algn="l"/>
            <a:r>
              <a:rPr lang="en-US" sz="1400" b="1" dirty="0">
                <a:solidFill>
                  <a:schemeClr val="accent1"/>
                </a:solidFill>
                <a:latin typeface="+mn-lt"/>
              </a:rPr>
              <a:t>154</a:t>
            </a:r>
          </a:p>
        </p:txBody>
      </p:sp>
      <p:sp>
        <p:nvSpPr>
          <p:cNvPr id="60" name="Oval 59">
            <a:extLst>
              <a:ext uri="{FF2B5EF4-FFF2-40B4-BE49-F238E27FC236}">
                <a16:creationId xmlns:a16="http://schemas.microsoft.com/office/drawing/2014/main" id="{2101AD5C-AC56-6EEC-3C2E-B253EA1ACFEE}"/>
              </a:ext>
            </a:extLst>
          </p:cNvPr>
          <p:cNvSpPr/>
          <p:nvPr/>
        </p:nvSpPr>
        <p:spPr>
          <a:xfrm>
            <a:off x="10129519" y="4701082"/>
            <a:ext cx="148160" cy="148160"/>
          </a:xfrm>
          <a:prstGeom prst="ellipse">
            <a:avLst/>
          </a:prstGeom>
          <a:solidFill>
            <a:schemeClr val="bg1"/>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1" name="TextBox 60">
            <a:extLst>
              <a:ext uri="{FF2B5EF4-FFF2-40B4-BE49-F238E27FC236}">
                <a16:creationId xmlns:a16="http://schemas.microsoft.com/office/drawing/2014/main" id="{B5D6FB63-9E6F-C377-4FF5-09920303388F}"/>
              </a:ext>
            </a:extLst>
          </p:cNvPr>
          <p:cNvSpPr txBox="1"/>
          <p:nvPr/>
        </p:nvSpPr>
        <p:spPr>
          <a:xfrm>
            <a:off x="10353275" y="4660793"/>
            <a:ext cx="451137" cy="215444"/>
          </a:xfrm>
          <a:prstGeom prst="rect">
            <a:avLst/>
          </a:prstGeom>
          <a:ln w="12700">
            <a:miter lim="400000"/>
          </a:ln>
        </p:spPr>
        <p:txBody>
          <a:bodyPr wrap="square" lIns="0" tIns="0" rIns="0" bIns="0" rtlCol="0">
            <a:spAutoFit/>
          </a:bodyPr>
          <a:lstStyle/>
          <a:p>
            <a:pPr algn="l"/>
            <a:r>
              <a:rPr lang="en-US" sz="1400" b="1" dirty="0">
                <a:solidFill>
                  <a:schemeClr val="accent1"/>
                </a:solidFill>
                <a:latin typeface="+mn-lt"/>
              </a:rPr>
              <a:t>150</a:t>
            </a:r>
          </a:p>
        </p:txBody>
      </p:sp>
      <p:sp>
        <p:nvSpPr>
          <p:cNvPr id="62" name="Oval 61">
            <a:extLst>
              <a:ext uri="{FF2B5EF4-FFF2-40B4-BE49-F238E27FC236}">
                <a16:creationId xmlns:a16="http://schemas.microsoft.com/office/drawing/2014/main" id="{D5F23E76-5061-05E3-30D0-2A23530C08C3}"/>
              </a:ext>
            </a:extLst>
          </p:cNvPr>
          <p:cNvSpPr/>
          <p:nvPr/>
        </p:nvSpPr>
        <p:spPr>
          <a:xfrm>
            <a:off x="10106765" y="5075230"/>
            <a:ext cx="148160" cy="148160"/>
          </a:xfrm>
          <a:prstGeom prst="ellipse">
            <a:avLst/>
          </a:prstGeom>
          <a:solidFill>
            <a:schemeClr val="bg1"/>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3" name="TextBox 62">
            <a:extLst>
              <a:ext uri="{FF2B5EF4-FFF2-40B4-BE49-F238E27FC236}">
                <a16:creationId xmlns:a16="http://schemas.microsoft.com/office/drawing/2014/main" id="{4ADAE8DA-9B37-2D4F-DA41-60E24B6EC163}"/>
              </a:ext>
            </a:extLst>
          </p:cNvPr>
          <p:cNvSpPr txBox="1"/>
          <p:nvPr/>
        </p:nvSpPr>
        <p:spPr>
          <a:xfrm>
            <a:off x="10330521" y="5034941"/>
            <a:ext cx="451137" cy="215444"/>
          </a:xfrm>
          <a:prstGeom prst="rect">
            <a:avLst/>
          </a:prstGeom>
          <a:ln w="12700">
            <a:miter lim="400000"/>
          </a:ln>
        </p:spPr>
        <p:txBody>
          <a:bodyPr wrap="square" lIns="0" tIns="0" rIns="0" bIns="0" rtlCol="0">
            <a:spAutoFit/>
          </a:bodyPr>
          <a:lstStyle/>
          <a:p>
            <a:pPr algn="l"/>
            <a:r>
              <a:rPr lang="en-US" sz="1400" b="1" dirty="0">
                <a:solidFill>
                  <a:schemeClr val="accent1"/>
                </a:solidFill>
                <a:latin typeface="+mn-lt"/>
              </a:rPr>
              <a:t>147</a:t>
            </a:r>
          </a:p>
        </p:txBody>
      </p:sp>
      <p:sp>
        <p:nvSpPr>
          <p:cNvPr id="64" name="Oval 63">
            <a:extLst>
              <a:ext uri="{FF2B5EF4-FFF2-40B4-BE49-F238E27FC236}">
                <a16:creationId xmlns:a16="http://schemas.microsoft.com/office/drawing/2014/main" id="{237F45C4-9D20-AA5E-10B4-452BBEA22830}"/>
              </a:ext>
            </a:extLst>
          </p:cNvPr>
          <p:cNvSpPr/>
          <p:nvPr/>
        </p:nvSpPr>
        <p:spPr>
          <a:xfrm>
            <a:off x="10083728" y="5450440"/>
            <a:ext cx="148160" cy="148160"/>
          </a:xfrm>
          <a:prstGeom prst="ellipse">
            <a:avLst/>
          </a:prstGeom>
          <a:solidFill>
            <a:schemeClr val="bg1"/>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5" name="TextBox 64">
            <a:extLst>
              <a:ext uri="{FF2B5EF4-FFF2-40B4-BE49-F238E27FC236}">
                <a16:creationId xmlns:a16="http://schemas.microsoft.com/office/drawing/2014/main" id="{F6F8DDCE-FA08-BC38-1A96-C6106BB69B13}"/>
              </a:ext>
            </a:extLst>
          </p:cNvPr>
          <p:cNvSpPr txBox="1"/>
          <p:nvPr/>
        </p:nvSpPr>
        <p:spPr>
          <a:xfrm>
            <a:off x="10307484" y="5410151"/>
            <a:ext cx="451137" cy="215444"/>
          </a:xfrm>
          <a:prstGeom prst="rect">
            <a:avLst/>
          </a:prstGeom>
          <a:ln w="12700">
            <a:miter lim="400000"/>
          </a:ln>
        </p:spPr>
        <p:txBody>
          <a:bodyPr wrap="square" lIns="0" tIns="0" rIns="0" bIns="0" rtlCol="0">
            <a:spAutoFit/>
          </a:bodyPr>
          <a:lstStyle/>
          <a:p>
            <a:pPr algn="l"/>
            <a:r>
              <a:rPr lang="en-US" sz="1400" b="1" dirty="0">
                <a:solidFill>
                  <a:schemeClr val="accent1"/>
                </a:solidFill>
                <a:latin typeface="+mn-lt"/>
              </a:rPr>
              <a:t>145</a:t>
            </a:r>
          </a:p>
        </p:txBody>
      </p:sp>
      <p:sp>
        <p:nvSpPr>
          <p:cNvPr id="66" name="Oval 65">
            <a:extLst>
              <a:ext uri="{FF2B5EF4-FFF2-40B4-BE49-F238E27FC236}">
                <a16:creationId xmlns:a16="http://schemas.microsoft.com/office/drawing/2014/main" id="{43C4B15E-950D-7742-49E4-9EBE02D41A10}"/>
              </a:ext>
            </a:extLst>
          </p:cNvPr>
          <p:cNvSpPr/>
          <p:nvPr/>
        </p:nvSpPr>
        <p:spPr>
          <a:xfrm>
            <a:off x="10042652" y="5818162"/>
            <a:ext cx="148160" cy="148160"/>
          </a:xfrm>
          <a:prstGeom prst="ellipse">
            <a:avLst/>
          </a:prstGeom>
          <a:solidFill>
            <a:schemeClr val="bg1"/>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7" name="TextBox 66">
            <a:extLst>
              <a:ext uri="{FF2B5EF4-FFF2-40B4-BE49-F238E27FC236}">
                <a16:creationId xmlns:a16="http://schemas.microsoft.com/office/drawing/2014/main" id="{196D94ED-F1C0-5BCA-9E46-5E6E06D858F3}"/>
              </a:ext>
            </a:extLst>
          </p:cNvPr>
          <p:cNvSpPr txBox="1"/>
          <p:nvPr/>
        </p:nvSpPr>
        <p:spPr>
          <a:xfrm>
            <a:off x="10266408" y="5777873"/>
            <a:ext cx="451137" cy="215444"/>
          </a:xfrm>
          <a:prstGeom prst="rect">
            <a:avLst/>
          </a:prstGeom>
          <a:ln w="12700">
            <a:miter lim="400000"/>
          </a:ln>
        </p:spPr>
        <p:txBody>
          <a:bodyPr wrap="square" lIns="0" tIns="0" rIns="0" bIns="0" rtlCol="0">
            <a:spAutoFit/>
          </a:bodyPr>
          <a:lstStyle/>
          <a:p>
            <a:pPr algn="l"/>
            <a:r>
              <a:rPr lang="en-US" sz="1400" b="1" dirty="0">
                <a:solidFill>
                  <a:schemeClr val="accent1"/>
                </a:solidFill>
                <a:latin typeface="+mn-lt"/>
              </a:rPr>
              <a:t>142</a:t>
            </a:r>
          </a:p>
        </p:txBody>
      </p:sp>
      <p:sp>
        <p:nvSpPr>
          <p:cNvPr id="9" name="Content Placeholder 2">
            <a:extLst>
              <a:ext uri="{FF2B5EF4-FFF2-40B4-BE49-F238E27FC236}">
                <a16:creationId xmlns:a16="http://schemas.microsoft.com/office/drawing/2014/main" id="{0FB55289-A536-37D3-9FA4-2726CF828929}"/>
              </a:ext>
            </a:extLst>
          </p:cNvPr>
          <p:cNvSpPr txBox="1">
            <a:spLocks/>
          </p:cNvSpPr>
          <p:nvPr/>
        </p:nvSpPr>
        <p:spPr>
          <a:xfrm>
            <a:off x="5004749" y="1954331"/>
            <a:ext cx="2122050" cy="215444"/>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400" b="1" dirty="0">
                <a:latin typeface="AvenirNext LT Com Regular" panose="020B0503020202020204" pitchFamily="34" charset="0"/>
              </a:rPr>
              <a:t>Life expectancy (years)</a:t>
            </a:r>
            <a:endParaRPr lang="en-US" sz="1400" b="1" baseline="30000" dirty="0">
              <a:latin typeface="AvenirNext LT Com Regular" panose="020B0503020202020204" pitchFamily="34" charset="0"/>
            </a:endParaRPr>
          </a:p>
        </p:txBody>
      </p:sp>
      <p:graphicFrame>
        <p:nvGraphicFramePr>
          <p:cNvPr id="11" name="Chart 10">
            <a:extLst>
              <a:ext uri="{FF2B5EF4-FFF2-40B4-BE49-F238E27FC236}">
                <a16:creationId xmlns:a16="http://schemas.microsoft.com/office/drawing/2014/main" id="{6C09CC00-F8C4-C509-C874-1C9A4C6B18FE}"/>
              </a:ext>
            </a:extLst>
          </p:cNvPr>
          <p:cNvGraphicFramePr/>
          <p:nvPr>
            <p:extLst>
              <p:ext uri="{D42A27DB-BD31-4B8C-83A1-F6EECF244321}">
                <p14:modId xmlns:p14="http://schemas.microsoft.com/office/powerpoint/2010/main" val="3103795561"/>
              </p:ext>
            </p:extLst>
          </p:nvPr>
        </p:nvGraphicFramePr>
        <p:xfrm>
          <a:off x="4882003" y="2525831"/>
          <a:ext cx="2062498" cy="3577059"/>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12F65E7D-A1A3-5A9E-6120-0B0B185A605D}"/>
              </a:ext>
            </a:extLst>
          </p:cNvPr>
          <p:cNvSpPr txBox="1"/>
          <p:nvPr/>
        </p:nvSpPr>
        <p:spPr>
          <a:xfrm>
            <a:off x="4547567" y="5416798"/>
            <a:ext cx="1115586" cy="215444"/>
          </a:xfrm>
          <a:prstGeom prst="rect">
            <a:avLst/>
          </a:prstGeom>
          <a:ln w="12700">
            <a:miter lim="400000"/>
          </a:ln>
        </p:spPr>
        <p:txBody>
          <a:bodyPr wrap="square" lIns="0" tIns="0" rIns="0" bIns="0" rtlCol="0">
            <a:spAutoFit/>
          </a:bodyPr>
          <a:lstStyle/>
          <a:p>
            <a:r>
              <a:rPr lang="en-US" sz="1400" b="1" dirty="0">
                <a:solidFill>
                  <a:schemeClr val="accent5"/>
                </a:solidFill>
                <a:latin typeface="+mn-lt"/>
              </a:rPr>
              <a:t>68</a:t>
            </a:r>
          </a:p>
        </p:txBody>
      </p:sp>
      <p:sp>
        <p:nvSpPr>
          <p:cNvPr id="14" name="TextBox 13">
            <a:extLst>
              <a:ext uri="{FF2B5EF4-FFF2-40B4-BE49-F238E27FC236}">
                <a16:creationId xmlns:a16="http://schemas.microsoft.com/office/drawing/2014/main" id="{5AA917DD-2CAA-B665-E604-88B8C49E96F5}"/>
              </a:ext>
            </a:extLst>
          </p:cNvPr>
          <p:cNvSpPr txBox="1"/>
          <p:nvPr/>
        </p:nvSpPr>
        <p:spPr>
          <a:xfrm>
            <a:off x="6189546" y="2525831"/>
            <a:ext cx="1115586" cy="215444"/>
          </a:xfrm>
          <a:prstGeom prst="rect">
            <a:avLst/>
          </a:prstGeom>
          <a:ln w="12700">
            <a:miter lim="400000"/>
          </a:ln>
        </p:spPr>
        <p:txBody>
          <a:bodyPr wrap="square" lIns="0" tIns="0" rIns="0" bIns="0" rtlCol="0">
            <a:spAutoFit/>
          </a:bodyPr>
          <a:lstStyle/>
          <a:p>
            <a:r>
              <a:rPr lang="en-US" sz="1400" b="1" dirty="0">
                <a:solidFill>
                  <a:schemeClr val="accent5"/>
                </a:solidFill>
                <a:latin typeface="+mn-lt"/>
              </a:rPr>
              <a:t>79</a:t>
            </a:r>
          </a:p>
        </p:txBody>
      </p:sp>
      <p:cxnSp>
        <p:nvCxnSpPr>
          <p:cNvPr id="20" name="Straight Connector 19">
            <a:extLst>
              <a:ext uri="{FF2B5EF4-FFF2-40B4-BE49-F238E27FC236}">
                <a16:creationId xmlns:a16="http://schemas.microsoft.com/office/drawing/2014/main" id="{B49D7A28-83F7-EC7B-E434-E1FA5F844C8C}"/>
              </a:ext>
            </a:extLst>
          </p:cNvPr>
          <p:cNvCxnSpPr/>
          <p:nvPr/>
        </p:nvCxnSpPr>
        <p:spPr>
          <a:xfrm>
            <a:off x="4343400" y="1954331"/>
            <a:ext cx="0" cy="4047994"/>
          </a:xfrm>
          <a:prstGeom prst="line">
            <a:avLst/>
          </a:prstGeom>
          <a:noFill/>
          <a:ln w="9525" cap="flat">
            <a:solidFill>
              <a:srgbClr val="9DA6AB"/>
            </a:solidFill>
            <a:prstDash val="solid"/>
            <a:miter lim="400000"/>
          </a:ln>
          <a:effectLst/>
          <a:sp3d/>
        </p:spPr>
        <p:style>
          <a:lnRef idx="0">
            <a:scrgbClr r="0" g="0" b="0"/>
          </a:lnRef>
          <a:fillRef idx="0">
            <a:scrgbClr r="0" g="0" b="0"/>
          </a:fillRef>
          <a:effectRef idx="0">
            <a:scrgbClr r="0" g="0" b="0"/>
          </a:effectRef>
          <a:fontRef idx="none"/>
        </p:style>
      </p:cxnSp>
      <p:cxnSp>
        <p:nvCxnSpPr>
          <p:cNvPr id="26" name="Straight Connector 25">
            <a:extLst>
              <a:ext uri="{FF2B5EF4-FFF2-40B4-BE49-F238E27FC236}">
                <a16:creationId xmlns:a16="http://schemas.microsoft.com/office/drawing/2014/main" id="{131708B7-BD61-74BF-C0FC-8449E3E3691C}"/>
              </a:ext>
            </a:extLst>
          </p:cNvPr>
          <p:cNvCxnSpPr/>
          <p:nvPr/>
        </p:nvCxnSpPr>
        <p:spPr>
          <a:xfrm>
            <a:off x="7543800" y="1892697"/>
            <a:ext cx="0" cy="4047994"/>
          </a:xfrm>
          <a:prstGeom prst="line">
            <a:avLst/>
          </a:prstGeom>
          <a:noFill/>
          <a:ln w="9525" cap="flat">
            <a:solidFill>
              <a:srgbClr val="9DA6AB"/>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2621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BE38D-A87C-D119-03BA-1241C1EEC27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111394-52BC-7F66-F8E8-634DBE03F555}"/>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14</a:t>
            </a:fld>
            <a:endParaRPr lang="en-US" dirty="0"/>
          </a:p>
        </p:txBody>
      </p:sp>
      <p:sp>
        <p:nvSpPr>
          <p:cNvPr id="4" name="Text Placeholder 3">
            <a:extLst>
              <a:ext uri="{FF2B5EF4-FFF2-40B4-BE49-F238E27FC236}">
                <a16:creationId xmlns:a16="http://schemas.microsoft.com/office/drawing/2014/main" id="{F62942EC-9DC4-68CA-6986-CC2B49D7130E}"/>
              </a:ext>
            </a:extLst>
          </p:cNvPr>
          <p:cNvSpPr>
            <a:spLocks noGrp="1"/>
          </p:cNvSpPr>
          <p:nvPr>
            <p:ph type="body" sz="quarter" idx="15"/>
          </p:nvPr>
        </p:nvSpPr>
        <p:spPr/>
        <p:txBody>
          <a:bodyPr/>
          <a:lstStyle/>
          <a:p>
            <a:r>
              <a:rPr lang="en-US" b="0" i="0" dirty="0">
                <a:effectLst/>
                <a:latin typeface="+mn-lt"/>
              </a:rPr>
              <a:t>Small-cap stocks trading at a discount despite better earnings growth expectations</a:t>
            </a:r>
          </a:p>
        </p:txBody>
      </p:sp>
      <p:sp>
        <p:nvSpPr>
          <p:cNvPr id="5" name="Title 4">
            <a:extLst>
              <a:ext uri="{FF2B5EF4-FFF2-40B4-BE49-F238E27FC236}">
                <a16:creationId xmlns:a16="http://schemas.microsoft.com/office/drawing/2014/main" id="{98E6ED52-EFB4-2D7B-747F-9EC6EFC44F01}"/>
              </a:ext>
            </a:extLst>
          </p:cNvPr>
          <p:cNvSpPr>
            <a:spLocks noGrp="1"/>
          </p:cNvSpPr>
          <p:nvPr>
            <p:ph type="title"/>
          </p:nvPr>
        </p:nvSpPr>
        <p:spPr/>
        <p:txBody>
          <a:bodyPr/>
          <a:lstStyle/>
          <a:p>
            <a:r>
              <a:rPr lang="en-US" i="0" dirty="0">
                <a:effectLst/>
              </a:rPr>
              <a:t>The small-cap backdrop appears attractive</a:t>
            </a:r>
            <a:endParaRPr lang="en-US" dirty="0"/>
          </a:p>
        </p:txBody>
      </p:sp>
      <p:sp>
        <p:nvSpPr>
          <p:cNvPr id="11" name="TextBox 10">
            <a:extLst>
              <a:ext uri="{FF2B5EF4-FFF2-40B4-BE49-F238E27FC236}">
                <a16:creationId xmlns:a16="http://schemas.microsoft.com/office/drawing/2014/main" id="{729E9F45-21F4-DFC7-CE00-002DA9520DD1}"/>
              </a:ext>
            </a:extLst>
          </p:cNvPr>
          <p:cNvSpPr txBox="1"/>
          <p:nvPr/>
        </p:nvSpPr>
        <p:spPr>
          <a:xfrm>
            <a:off x="597972" y="1960843"/>
            <a:ext cx="5802826" cy="430887"/>
          </a:xfrm>
          <a:prstGeom prst="rect">
            <a:avLst/>
          </a:prstGeom>
          <a:noFill/>
          <a:ln w="12700">
            <a:miter lim="400000"/>
          </a:ln>
        </p:spPr>
        <p:txBody>
          <a:bodyPr wrap="square" lIns="0" tIns="0" rIns="0" bIns="0">
            <a:spAutoFit/>
          </a:bodyPr>
          <a:lstStyle/>
          <a:p>
            <a:pPr algn="l">
              <a:defRPr sz="1400" b="0" i="0" u="none" strike="noStrike" kern="1200" spc="0" baseline="0">
                <a:solidFill>
                  <a:sysClr val="windowText" lastClr="000000">
                    <a:lumMod val="65000"/>
                    <a:lumOff val="35000"/>
                  </a:sysClr>
                </a:solidFill>
                <a:latin typeface="+mn-lt"/>
                <a:ea typeface="+mn-ea"/>
                <a:cs typeface="+mn-cs"/>
              </a:defRPr>
            </a:pPr>
            <a:r>
              <a:rPr lang="en-US" sz="1400" b="1" dirty="0">
                <a:solidFill>
                  <a:schemeClr val="tx1"/>
                </a:solidFill>
                <a:latin typeface="+mn-lt"/>
              </a:rPr>
              <a:t>MSCI All Country World Index (ACWI) Small Cap Index P/E (NTM) relative to MSCI ACWI Large Cap Index P/E (NTM)</a:t>
            </a:r>
          </a:p>
        </p:txBody>
      </p:sp>
      <p:sp>
        <p:nvSpPr>
          <p:cNvPr id="16" name="TextBox 15">
            <a:extLst>
              <a:ext uri="{FF2B5EF4-FFF2-40B4-BE49-F238E27FC236}">
                <a16:creationId xmlns:a16="http://schemas.microsoft.com/office/drawing/2014/main" id="{7B54E8E4-2099-FC4A-2F85-683C6BA4F162}"/>
              </a:ext>
            </a:extLst>
          </p:cNvPr>
          <p:cNvSpPr txBox="1"/>
          <p:nvPr/>
        </p:nvSpPr>
        <p:spPr>
          <a:xfrm>
            <a:off x="576329" y="6055038"/>
            <a:ext cx="5504692" cy="394980"/>
          </a:xfrm>
          <a:prstGeom prst="rect">
            <a:avLst/>
          </a:prstGeom>
          <a:noFill/>
          <a:ln w="12700">
            <a:miter lim="400000"/>
          </a:ln>
        </p:spPr>
        <p:txBody>
          <a:bodyPr wrap="square" lIns="0" tIns="0" rIns="0" bIns="0">
            <a:spAutoFit/>
          </a:bodyPr>
          <a:lstStyle/>
          <a:p>
            <a:pPr algn="l">
              <a:spcAft>
                <a:spcPts val="200"/>
              </a:spcAft>
            </a:pPr>
            <a:r>
              <a:rPr lang="en-US" sz="800" b="0" i="0" dirty="0">
                <a:solidFill>
                  <a:schemeClr val="tx1">
                    <a:lumMod val="65000"/>
                    <a:lumOff val="35000"/>
                  </a:schemeClr>
                </a:solidFill>
                <a:effectLst/>
                <a:latin typeface="+mn-lt"/>
              </a:rPr>
              <a:t>Sources: MSCI, FactSet.</a:t>
            </a:r>
          </a:p>
          <a:p>
            <a:pPr algn="l"/>
            <a:r>
              <a:rPr lang="en-US" sz="800" b="0" i="0" dirty="0">
                <a:solidFill>
                  <a:schemeClr val="tx1">
                    <a:lumMod val="65000"/>
                    <a:lumOff val="35000"/>
                  </a:schemeClr>
                </a:solidFill>
                <a:effectLst/>
                <a:latin typeface="+mn-lt"/>
              </a:rPr>
              <a:t>Data as of </a:t>
            </a:r>
            <a:r>
              <a:rPr lang="en-US" sz="800" dirty="0">
                <a:solidFill>
                  <a:schemeClr val="tx1">
                    <a:lumMod val="65000"/>
                    <a:lumOff val="35000"/>
                  </a:schemeClr>
                </a:solidFill>
                <a:latin typeface="+mn-lt"/>
              </a:rPr>
              <a:t>3/31/25</a:t>
            </a:r>
            <a:r>
              <a:rPr lang="en-US" sz="800" b="0" i="0" dirty="0">
                <a:solidFill>
                  <a:schemeClr val="tx1">
                    <a:lumMod val="65000"/>
                    <a:lumOff val="35000"/>
                  </a:schemeClr>
                </a:solidFill>
                <a:effectLst/>
                <a:latin typeface="+mn-lt"/>
              </a:rPr>
              <a:t>. NTM = next twelve months. P/E = price-to-earnings. Past results are not predictive of results in future periods.</a:t>
            </a:r>
            <a:endParaRPr lang="en-US" sz="800" dirty="0">
              <a:solidFill>
                <a:schemeClr val="tx1">
                  <a:lumMod val="65000"/>
                  <a:lumOff val="35000"/>
                </a:schemeClr>
              </a:solidFill>
              <a:latin typeface="+mn-lt"/>
            </a:endParaRPr>
          </a:p>
        </p:txBody>
      </p:sp>
      <p:sp>
        <p:nvSpPr>
          <p:cNvPr id="63" name="TextBox 62">
            <a:extLst>
              <a:ext uri="{FF2B5EF4-FFF2-40B4-BE49-F238E27FC236}">
                <a16:creationId xmlns:a16="http://schemas.microsoft.com/office/drawing/2014/main" id="{A923756A-D5F8-7A90-97B5-9D0DF795C1FB}"/>
              </a:ext>
            </a:extLst>
          </p:cNvPr>
          <p:cNvSpPr txBox="1"/>
          <p:nvPr/>
        </p:nvSpPr>
        <p:spPr>
          <a:xfrm>
            <a:off x="6864254" y="6101457"/>
            <a:ext cx="4791750" cy="369332"/>
          </a:xfrm>
          <a:prstGeom prst="rect">
            <a:avLst/>
          </a:prstGeom>
          <a:noFill/>
          <a:ln w="12700">
            <a:miter lim="400000"/>
          </a:ln>
        </p:spPr>
        <p:txBody>
          <a:bodyPr wrap="square" lIns="0" tIns="0" rIns="0" bIns="0">
            <a:spAutoFit/>
          </a:bodyPr>
          <a:lstStyle/>
          <a:p>
            <a:pPr algn="l"/>
            <a:r>
              <a:rPr lang="en-US" sz="800" b="0" i="0" dirty="0">
                <a:solidFill>
                  <a:schemeClr val="tx1">
                    <a:lumMod val="65000"/>
                    <a:lumOff val="35000"/>
                  </a:schemeClr>
                </a:solidFill>
                <a:effectLst/>
                <a:latin typeface="+mj-lt"/>
              </a:rPr>
              <a:t>Source: LSEG I/B/E/S. As of </a:t>
            </a:r>
            <a:r>
              <a:rPr lang="en-US" sz="800" dirty="0">
                <a:solidFill>
                  <a:schemeClr val="tx1">
                    <a:lumMod val="65000"/>
                    <a:lumOff val="35000"/>
                  </a:schemeClr>
                </a:solidFill>
                <a:latin typeface="+mj-lt"/>
              </a:rPr>
              <a:t>4/4</a:t>
            </a:r>
            <a:r>
              <a:rPr lang="en-US" sz="800" b="0" i="0" dirty="0">
                <a:solidFill>
                  <a:schemeClr val="tx1">
                    <a:lumMod val="65000"/>
                    <a:lumOff val="35000"/>
                  </a:schemeClr>
                </a:solidFill>
                <a:effectLst/>
                <a:latin typeface="+mj-lt"/>
              </a:rPr>
              <a:t>/25. Small caps and large caps are represented by the Russell 2000 Index and S&amp;P 500 Index, respectively. </a:t>
            </a:r>
          </a:p>
          <a:p>
            <a:pPr algn="l"/>
            <a:r>
              <a:rPr lang="en-US" sz="800" b="0" i="0" dirty="0">
                <a:solidFill>
                  <a:schemeClr val="tx1">
                    <a:lumMod val="65000"/>
                    <a:lumOff val="35000"/>
                  </a:schemeClr>
                </a:solidFill>
                <a:effectLst/>
                <a:latin typeface="+mj-lt"/>
              </a:rPr>
              <a:t>Past results are not predictive of results in future periods.</a:t>
            </a:r>
          </a:p>
        </p:txBody>
      </p:sp>
      <p:sp>
        <p:nvSpPr>
          <p:cNvPr id="64" name="TextBox 63">
            <a:extLst>
              <a:ext uri="{FF2B5EF4-FFF2-40B4-BE49-F238E27FC236}">
                <a16:creationId xmlns:a16="http://schemas.microsoft.com/office/drawing/2014/main" id="{623D7FC4-3571-7614-7C93-ED89997D6439}"/>
              </a:ext>
            </a:extLst>
          </p:cNvPr>
          <p:cNvSpPr txBox="1"/>
          <p:nvPr/>
        </p:nvSpPr>
        <p:spPr>
          <a:xfrm>
            <a:off x="6821130" y="1972997"/>
            <a:ext cx="4449844" cy="430887"/>
          </a:xfrm>
          <a:prstGeom prst="rect">
            <a:avLst/>
          </a:prstGeom>
          <a:noFill/>
          <a:ln w="12700">
            <a:miter lim="400000"/>
          </a:ln>
        </p:spPr>
        <p:txBody>
          <a:bodyPr wrap="square" lIns="0" tIns="0" rIns="0" bIns="0">
            <a:spAutoFit/>
          </a:bodyPr>
          <a:lstStyle/>
          <a:p>
            <a:pPr algn="l">
              <a:defRPr sz="1400" b="0" i="0" u="none" strike="noStrike" kern="1200" spc="0" baseline="0">
                <a:solidFill>
                  <a:sysClr val="windowText" lastClr="000000">
                    <a:lumMod val="65000"/>
                    <a:lumOff val="35000"/>
                  </a:sysClr>
                </a:solidFill>
                <a:latin typeface="+mn-lt"/>
                <a:ea typeface="+mn-ea"/>
                <a:cs typeface="+mn-cs"/>
              </a:defRPr>
            </a:pPr>
            <a:r>
              <a:rPr lang="en-US" sz="1400" b="1" i="0" u="none" strike="noStrike" dirty="0">
                <a:solidFill>
                  <a:schemeClr val="tx1"/>
                </a:solidFill>
                <a:effectLst/>
                <a:latin typeface="+mn-lt"/>
              </a:rPr>
              <a:t>U.S. small caps vs. U.S. large caps: year-over-year earnings growth (%)</a:t>
            </a:r>
          </a:p>
        </p:txBody>
      </p:sp>
      <p:sp>
        <p:nvSpPr>
          <p:cNvPr id="2" name="TextBox 1">
            <a:extLst>
              <a:ext uri="{FF2B5EF4-FFF2-40B4-BE49-F238E27FC236}">
                <a16:creationId xmlns:a16="http://schemas.microsoft.com/office/drawing/2014/main" id="{E0C8172B-67F3-36CF-4DC0-5F1B6820A159}"/>
              </a:ext>
            </a:extLst>
          </p:cNvPr>
          <p:cNvSpPr txBox="1"/>
          <p:nvPr/>
        </p:nvSpPr>
        <p:spPr>
          <a:xfrm>
            <a:off x="546108" y="110894"/>
            <a:ext cx="1544978" cy="153888"/>
          </a:xfrm>
          <a:prstGeom prst="rect">
            <a:avLst/>
          </a:prstGeom>
          <a:ln w="12700">
            <a:miter lim="400000"/>
          </a:ln>
        </p:spPr>
        <p:txBody>
          <a:bodyPr wrap="square" lIns="0" tIns="0" rIns="0" bIns="0" rtlCol="0">
            <a:spAutoFit/>
          </a:bodyPr>
          <a:lstStyle/>
          <a:p>
            <a:pPr algn="l"/>
            <a:r>
              <a:rPr lang="en-US" sz="1000" b="1" spc="80" dirty="0">
                <a:latin typeface="+mn-lt"/>
              </a:rPr>
              <a:t>SELECTIVE GROWTH</a:t>
            </a:r>
          </a:p>
        </p:txBody>
      </p:sp>
      <p:sp>
        <p:nvSpPr>
          <p:cNvPr id="8" name="Triangle 7">
            <a:extLst>
              <a:ext uri="{FF2B5EF4-FFF2-40B4-BE49-F238E27FC236}">
                <a16:creationId xmlns:a16="http://schemas.microsoft.com/office/drawing/2014/main" id="{F3B44805-C488-7368-7113-BD3FBEE0CC7D}"/>
              </a:ext>
            </a:extLst>
          </p:cNvPr>
          <p:cNvSpPr/>
          <p:nvPr/>
        </p:nvSpPr>
        <p:spPr>
          <a:xfrm rot="10800000">
            <a:off x="1165184" y="271226"/>
            <a:ext cx="213360" cy="86880"/>
          </a:xfrm>
          <a:prstGeom prst="triangle">
            <a:avLst/>
          </a:prstGeom>
          <a:solidFill>
            <a:srgbClr val="16838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5"/>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21" name="Table 8">
            <a:extLst>
              <a:ext uri="{FF2B5EF4-FFF2-40B4-BE49-F238E27FC236}">
                <a16:creationId xmlns:a16="http://schemas.microsoft.com/office/drawing/2014/main" id="{00AB44B6-CEC2-06F6-0B08-C5433252ADDB}"/>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rgbClr val="16838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graphicFrame>
        <p:nvGraphicFramePr>
          <p:cNvPr id="20" name="Chart 19">
            <a:extLst>
              <a:ext uri="{FF2B5EF4-FFF2-40B4-BE49-F238E27FC236}">
                <a16:creationId xmlns:a16="http://schemas.microsoft.com/office/drawing/2014/main" id="{4A80B7FF-F036-29CF-A952-E7B54EF8A8BC}"/>
              </a:ext>
            </a:extLst>
          </p:cNvPr>
          <p:cNvGraphicFramePr/>
          <p:nvPr>
            <p:extLst>
              <p:ext uri="{D42A27DB-BD31-4B8C-83A1-F6EECF244321}">
                <p14:modId xmlns:p14="http://schemas.microsoft.com/office/powerpoint/2010/main" val="4282187441"/>
              </p:ext>
            </p:extLst>
          </p:nvPr>
        </p:nvGraphicFramePr>
        <p:xfrm>
          <a:off x="528458" y="2567251"/>
          <a:ext cx="5719154" cy="3401542"/>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a:extLst>
              <a:ext uri="{FF2B5EF4-FFF2-40B4-BE49-F238E27FC236}">
                <a16:creationId xmlns:a16="http://schemas.microsoft.com/office/drawing/2014/main" id="{5FCD6615-E198-7E9F-29CE-EEB0C0001651}"/>
              </a:ext>
            </a:extLst>
          </p:cNvPr>
          <p:cNvCxnSpPr>
            <a:cxnSpLocks/>
            <a:endCxn id="67" idx="0"/>
          </p:cNvCxnSpPr>
          <p:nvPr/>
        </p:nvCxnSpPr>
        <p:spPr>
          <a:xfrm>
            <a:off x="6126994" y="3359073"/>
            <a:ext cx="0" cy="2120363"/>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cxnSp>
        <p:nvCxnSpPr>
          <p:cNvPr id="27" name="Straight Connector 26">
            <a:extLst>
              <a:ext uri="{FF2B5EF4-FFF2-40B4-BE49-F238E27FC236}">
                <a16:creationId xmlns:a16="http://schemas.microsoft.com/office/drawing/2014/main" id="{0C56037A-0D6A-BA73-AFEB-2451C25AFD95}"/>
              </a:ext>
            </a:extLst>
          </p:cNvPr>
          <p:cNvCxnSpPr>
            <a:cxnSpLocks/>
          </p:cNvCxnSpPr>
          <p:nvPr/>
        </p:nvCxnSpPr>
        <p:spPr>
          <a:xfrm flipH="1">
            <a:off x="1454684" y="2771787"/>
            <a:ext cx="239485" cy="0"/>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930309DF-725A-10E4-103B-029D3E7501ED}"/>
              </a:ext>
            </a:extLst>
          </p:cNvPr>
          <p:cNvCxnSpPr>
            <a:cxnSpLocks/>
          </p:cNvCxnSpPr>
          <p:nvPr/>
        </p:nvCxnSpPr>
        <p:spPr>
          <a:xfrm flipH="1">
            <a:off x="1329655" y="4673143"/>
            <a:ext cx="212127" cy="0"/>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30" name="TextBox 29">
            <a:extLst>
              <a:ext uri="{FF2B5EF4-FFF2-40B4-BE49-F238E27FC236}">
                <a16:creationId xmlns:a16="http://schemas.microsoft.com/office/drawing/2014/main" id="{1ADF4145-C077-CF89-75F3-D6B0F68025E7}"/>
              </a:ext>
            </a:extLst>
          </p:cNvPr>
          <p:cNvSpPr txBox="1"/>
          <p:nvPr/>
        </p:nvSpPr>
        <p:spPr>
          <a:xfrm>
            <a:off x="835155" y="5362419"/>
            <a:ext cx="1413254" cy="264688"/>
          </a:xfrm>
          <a:prstGeom prst="rect">
            <a:avLst/>
          </a:prstGeom>
          <a:solidFill>
            <a:srgbClr val="008E77"/>
          </a:solidFill>
          <a:ln w="12700">
            <a:miter lim="400000"/>
          </a:ln>
        </p:spPr>
        <p:txBody>
          <a:bodyPr wrap="square" lIns="54864" tIns="54864" rIns="54864" bIns="54864">
            <a:spAutoFit/>
          </a:bodyPr>
          <a:lstStyle/>
          <a:p>
            <a:pPr algn="l"/>
            <a:r>
              <a:rPr lang="en-US" sz="1000" b="1" i="0" dirty="0">
                <a:solidFill>
                  <a:schemeClr val="bg1"/>
                </a:solidFill>
                <a:effectLst/>
                <a:latin typeface="+mn-lt"/>
              </a:rPr>
              <a:t>Global Financial </a:t>
            </a:r>
            <a:r>
              <a:rPr lang="en-US" sz="1000" b="1" dirty="0">
                <a:solidFill>
                  <a:schemeClr val="bg1"/>
                </a:solidFill>
                <a:latin typeface="+mn-lt"/>
              </a:rPr>
              <a:t>C</a:t>
            </a:r>
            <a:r>
              <a:rPr lang="en-US" sz="1000" b="1" i="0" dirty="0">
                <a:solidFill>
                  <a:schemeClr val="bg1"/>
                </a:solidFill>
                <a:effectLst/>
                <a:latin typeface="+mn-lt"/>
              </a:rPr>
              <a:t>risis</a:t>
            </a:r>
            <a:endParaRPr lang="en-US" sz="1000" b="1" dirty="0">
              <a:solidFill>
                <a:schemeClr val="bg1"/>
              </a:solidFill>
              <a:latin typeface="+mn-lt"/>
            </a:endParaRPr>
          </a:p>
        </p:txBody>
      </p:sp>
      <p:sp>
        <p:nvSpPr>
          <p:cNvPr id="32" name="TextBox 31">
            <a:extLst>
              <a:ext uri="{FF2B5EF4-FFF2-40B4-BE49-F238E27FC236}">
                <a16:creationId xmlns:a16="http://schemas.microsoft.com/office/drawing/2014/main" id="{96311250-57B4-F34C-130A-493AC1958C9C}"/>
              </a:ext>
            </a:extLst>
          </p:cNvPr>
          <p:cNvSpPr txBox="1"/>
          <p:nvPr/>
        </p:nvSpPr>
        <p:spPr>
          <a:xfrm>
            <a:off x="4090671" y="5382993"/>
            <a:ext cx="1096938" cy="264688"/>
          </a:xfrm>
          <a:prstGeom prst="rect">
            <a:avLst/>
          </a:prstGeom>
          <a:solidFill>
            <a:srgbClr val="008E77"/>
          </a:solidFill>
          <a:ln w="12700">
            <a:miter lim="400000"/>
          </a:ln>
        </p:spPr>
        <p:txBody>
          <a:bodyPr wrap="square" lIns="54864" tIns="54864" rIns="54864" bIns="54864">
            <a:spAutoFit/>
          </a:bodyPr>
          <a:lstStyle/>
          <a:p>
            <a:r>
              <a:rPr lang="en-US" sz="1000" b="1" i="0" dirty="0">
                <a:solidFill>
                  <a:schemeClr val="bg1"/>
                </a:solidFill>
                <a:effectLst/>
                <a:latin typeface="+mn-lt"/>
              </a:rPr>
              <a:t>COVID-19</a:t>
            </a:r>
            <a:endParaRPr lang="en-US" sz="1000" b="1" dirty="0">
              <a:solidFill>
                <a:schemeClr val="bg1"/>
              </a:solidFill>
              <a:latin typeface="+mn-lt"/>
            </a:endParaRPr>
          </a:p>
        </p:txBody>
      </p:sp>
      <p:cxnSp>
        <p:nvCxnSpPr>
          <p:cNvPr id="33" name="Straight Connector 32">
            <a:extLst>
              <a:ext uri="{FF2B5EF4-FFF2-40B4-BE49-F238E27FC236}">
                <a16:creationId xmlns:a16="http://schemas.microsoft.com/office/drawing/2014/main" id="{BC35AFDD-7258-499E-1A3C-CBB07DC4817B}"/>
              </a:ext>
            </a:extLst>
          </p:cNvPr>
          <p:cNvCxnSpPr>
            <a:cxnSpLocks/>
          </p:cNvCxnSpPr>
          <p:nvPr/>
        </p:nvCxnSpPr>
        <p:spPr>
          <a:xfrm flipH="1">
            <a:off x="4411890" y="4940251"/>
            <a:ext cx="212127" cy="0"/>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34" name="Straight Connector 33">
            <a:extLst>
              <a:ext uri="{FF2B5EF4-FFF2-40B4-BE49-F238E27FC236}">
                <a16:creationId xmlns:a16="http://schemas.microsoft.com/office/drawing/2014/main" id="{7BFF3395-B0E8-000D-49B3-C6AA1D20F6DF}"/>
              </a:ext>
            </a:extLst>
          </p:cNvPr>
          <p:cNvCxnSpPr>
            <a:cxnSpLocks/>
          </p:cNvCxnSpPr>
          <p:nvPr/>
        </p:nvCxnSpPr>
        <p:spPr>
          <a:xfrm flipV="1">
            <a:off x="4694610" y="3891666"/>
            <a:ext cx="0" cy="183492"/>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35" name="Oval 34">
            <a:extLst>
              <a:ext uri="{FF2B5EF4-FFF2-40B4-BE49-F238E27FC236}">
                <a16:creationId xmlns:a16="http://schemas.microsoft.com/office/drawing/2014/main" id="{2542BBCC-2BDA-15E5-B23B-C7617689AF3D}"/>
              </a:ext>
            </a:extLst>
          </p:cNvPr>
          <p:cNvSpPr/>
          <p:nvPr/>
        </p:nvSpPr>
        <p:spPr>
          <a:xfrm>
            <a:off x="1694169" y="2595118"/>
            <a:ext cx="347472" cy="347593"/>
          </a:xfrm>
          <a:prstGeom prst="ellipse">
            <a:avLst/>
          </a:prstGeom>
          <a:solidFill>
            <a:srgbClr val="DE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6" name="TextBox 35">
            <a:extLst>
              <a:ext uri="{FF2B5EF4-FFF2-40B4-BE49-F238E27FC236}">
                <a16:creationId xmlns:a16="http://schemas.microsoft.com/office/drawing/2014/main" id="{DA0B348C-3414-EF30-F4FC-782584E6E28C}"/>
              </a:ext>
            </a:extLst>
          </p:cNvPr>
          <p:cNvSpPr txBox="1"/>
          <p:nvPr/>
        </p:nvSpPr>
        <p:spPr>
          <a:xfrm>
            <a:off x="1681412" y="2691970"/>
            <a:ext cx="372986" cy="153888"/>
          </a:xfrm>
          <a:prstGeom prst="rect">
            <a:avLst/>
          </a:prstGeom>
          <a:noFill/>
          <a:ln w="12700">
            <a:miter lim="400000"/>
          </a:ln>
        </p:spPr>
        <p:txBody>
          <a:bodyPr wrap="square" lIns="0" tIns="0" rIns="0" bIns="0">
            <a:spAutoFit/>
          </a:bodyPr>
          <a:lstStyle/>
          <a:p>
            <a:pPr rtl="0">
              <a:defRPr sz="1400" b="0" i="0" u="none" strike="noStrike" kern="1200" spc="0" baseline="0">
                <a:solidFill>
                  <a:sysClr val="windowText" lastClr="000000">
                    <a:lumMod val="65000"/>
                    <a:lumOff val="35000"/>
                  </a:sysClr>
                </a:solidFill>
                <a:latin typeface="+mn-lt"/>
                <a:ea typeface="+mn-ea"/>
                <a:cs typeface="+mn-cs"/>
              </a:defRPr>
            </a:pPr>
            <a:r>
              <a:rPr lang="en-US" sz="1000" b="1" dirty="0">
                <a:solidFill>
                  <a:schemeClr val="accent1"/>
                </a:solidFill>
                <a:latin typeface="+mn-lt"/>
              </a:rPr>
              <a:t>1.58</a:t>
            </a:r>
          </a:p>
        </p:txBody>
      </p:sp>
      <p:sp>
        <p:nvSpPr>
          <p:cNvPr id="43" name="Oval 42">
            <a:extLst>
              <a:ext uri="{FF2B5EF4-FFF2-40B4-BE49-F238E27FC236}">
                <a16:creationId xmlns:a16="http://schemas.microsoft.com/office/drawing/2014/main" id="{932E2212-4A37-7C37-E45A-99BFB977ABF1}"/>
              </a:ext>
            </a:extLst>
          </p:cNvPr>
          <p:cNvSpPr/>
          <p:nvPr/>
        </p:nvSpPr>
        <p:spPr>
          <a:xfrm>
            <a:off x="1547742" y="4499346"/>
            <a:ext cx="347472" cy="347593"/>
          </a:xfrm>
          <a:prstGeom prst="ellipse">
            <a:avLst/>
          </a:prstGeom>
          <a:solidFill>
            <a:srgbClr val="DE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2" name="TextBox 51">
            <a:extLst>
              <a:ext uri="{FF2B5EF4-FFF2-40B4-BE49-F238E27FC236}">
                <a16:creationId xmlns:a16="http://schemas.microsoft.com/office/drawing/2014/main" id="{85934010-2F19-E119-CAD5-A2B99F61BC44}"/>
              </a:ext>
            </a:extLst>
          </p:cNvPr>
          <p:cNvSpPr txBox="1"/>
          <p:nvPr/>
        </p:nvSpPr>
        <p:spPr>
          <a:xfrm>
            <a:off x="1547798" y="4603694"/>
            <a:ext cx="329698" cy="153888"/>
          </a:xfrm>
          <a:prstGeom prst="rect">
            <a:avLst/>
          </a:prstGeom>
          <a:noFill/>
          <a:ln w="12700">
            <a:miter lim="400000"/>
          </a:ln>
        </p:spPr>
        <p:txBody>
          <a:bodyPr wrap="square" lIns="0" tIns="0" rIns="0" bIns="0">
            <a:spAutoFit/>
          </a:bodyPr>
          <a:lstStyle/>
          <a:p>
            <a:pPr rtl="0">
              <a:defRPr sz="1400" b="0" i="0" u="none" strike="noStrike" kern="1200" spc="0" baseline="0">
                <a:solidFill>
                  <a:sysClr val="windowText" lastClr="000000">
                    <a:lumMod val="65000"/>
                    <a:lumOff val="35000"/>
                  </a:sysClr>
                </a:solidFill>
                <a:latin typeface="+mn-lt"/>
                <a:ea typeface="+mn-ea"/>
                <a:cs typeface="+mn-cs"/>
              </a:defRPr>
            </a:pPr>
            <a:r>
              <a:rPr lang="en-US" sz="1000" b="1" dirty="0">
                <a:solidFill>
                  <a:schemeClr val="accent1"/>
                </a:solidFill>
                <a:latin typeface="+mn-lt"/>
              </a:rPr>
              <a:t>1.08</a:t>
            </a:r>
          </a:p>
        </p:txBody>
      </p:sp>
      <p:sp>
        <p:nvSpPr>
          <p:cNvPr id="54" name="Oval 53">
            <a:extLst>
              <a:ext uri="{FF2B5EF4-FFF2-40B4-BE49-F238E27FC236}">
                <a16:creationId xmlns:a16="http://schemas.microsoft.com/office/drawing/2014/main" id="{DD67F79E-CAC6-8922-AB66-F5269A95CE4B}"/>
              </a:ext>
            </a:extLst>
          </p:cNvPr>
          <p:cNvSpPr/>
          <p:nvPr/>
        </p:nvSpPr>
        <p:spPr>
          <a:xfrm>
            <a:off x="4061617" y="4766138"/>
            <a:ext cx="347472" cy="347593"/>
          </a:xfrm>
          <a:prstGeom prst="ellipse">
            <a:avLst/>
          </a:prstGeom>
          <a:solidFill>
            <a:srgbClr val="DE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5" name="TextBox 54">
            <a:extLst>
              <a:ext uri="{FF2B5EF4-FFF2-40B4-BE49-F238E27FC236}">
                <a16:creationId xmlns:a16="http://schemas.microsoft.com/office/drawing/2014/main" id="{41068DD2-7E5B-8A9E-816A-6218072DCC44}"/>
              </a:ext>
            </a:extLst>
          </p:cNvPr>
          <p:cNvSpPr txBox="1"/>
          <p:nvPr/>
        </p:nvSpPr>
        <p:spPr>
          <a:xfrm>
            <a:off x="4067437" y="4862990"/>
            <a:ext cx="329698" cy="153888"/>
          </a:xfrm>
          <a:prstGeom prst="rect">
            <a:avLst/>
          </a:prstGeom>
          <a:noFill/>
          <a:ln w="12700">
            <a:miter lim="400000"/>
          </a:ln>
        </p:spPr>
        <p:txBody>
          <a:bodyPr wrap="square" lIns="0" tIns="0" rIns="0" bIns="0">
            <a:spAutoFit/>
          </a:bodyPr>
          <a:lstStyle/>
          <a:p>
            <a:pPr rtl="0">
              <a:defRPr sz="1400" b="0" i="0" u="none" strike="noStrike" kern="1200" spc="0" baseline="0">
                <a:solidFill>
                  <a:sysClr val="windowText" lastClr="000000">
                    <a:lumMod val="65000"/>
                    <a:lumOff val="35000"/>
                  </a:sysClr>
                </a:solidFill>
                <a:latin typeface="+mn-lt"/>
                <a:ea typeface="+mn-ea"/>
                <a:cs typeface="+mn-cs"/>
              </a:defRPr>
            </a:pPr>
            <a:r>
              <a:rPr lang="en-US" sz="1000" b="1" dirty="0">
                <a:solidFill>
                  <a:schemeClr val="accent1"/>
                </a:solidFill>
                <a:latin typeface="+mn-lt"/>
              </a:rPr>
              <a:t>1.00</a:t>
            </a:r>
          </a:p>
        </p:txBody>
      </p:sp>
      <p:grpSp>
        <p:nvGrpSpPr>
          <p:cNvPr id="56" name="Group 55">
            <a:extLst>
              <a:ext uri="{FF2B5EF4-FFF2-40B4-BE49-F238E27FC236}">
                <a16:creationId xmlns:a16="http://schemas.microsoft.com/office/drawing/2014/main" id="{674AA4ED-E2CE-CDF0-4EB0-774B3D44DD24}"/>
              </a:ext>
            </a:extLst>
          </p:cNvPr>
          <p:cNvGrpSpPr/>
          <p:nvPr/>
        </p:nvGrpSpPr>
        <p:grpSpPr>
          <a:xfrm>
            <a:off x="4517282" y="3548013"/>
            <a:ext cx="347472" cy="347593"/>
            <a:chOff x="1967265" y="4533611"/>
            <a:chExt cx="347472" cy="347593"/>
          </a:xfrm>
        </p:grpSpPr>
        <p:sp>
          <p:nvSpPr>
            <p:cNvPr id="57" name="Oval 56">
              <a:extLst>
                <a:ext uri="{FF2B5EF4-FFF2-40B4-BE49-F238E27FC236}">
                  <a16:creationId xmlns:a16="http://schemas.microsoft.com/office/drawing/2014/main" id="{BB3CE12E-727A-503A-0AE4-E73C1E06F5D8}"/>
                </a:ext>
              </a:extLst>
            </p:cNvPr>
            <p:cNvSpPr/>
            <p:nvPr/>
          </p:nvSpPr>
          <p:spPr>
            <a:xfrm>
              <a:off x="1967265" y="4533611"/>
              <a:ext cx="347472" cy="347593"/>
            </a:xfrm>
            <a:prstGeom prst="ellipse">
              <a:avLst/>
            </a:prstGeom>
            <a:solidFill>
              <a:srgbClr val="DE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8" name="TextBox 57">
              <a:extLst>
                <a:ext uri="{FF2B5EF4-FFF2-40B4-BE49-F238E27FC236}">
                  <a16:creationId xmlns:a16="http://schemas.microsoft.com/office/drawing/2014/main" id="{B075C366-243F-5C61-696F-DB67E01E1B79}"/>
                </a:ext>
              </a:extLst>
            </p:cNvPr>
            <p:cNvSpPr txBox="1"/>
            <p:nvPr/>
          </p:nvSpPr>
          <p:spPr>
            <a:xfrm>
              <a:off x="1973085" y="4630463"/>
              <a:ext cx="329698" cy="153888"/>
            </a:xfrm>
            <a:prstGeom prst="rect">
              <a:avLst/>
            </a:prstGeom>
            <a:noFill/>
            <a:ln w="12700">
              <a:miter lim="400000"/>
            </a:ln>
          </p:spPr>
          <p:txBody>
            <a:bodyPr wrap="square" lIns="0" tIns="0" rIns="0" bIns="0">
              <a:spAutoFit/>
            </a:bodyPr>
            <a:lstStyle/>
            <a:p>
              <a:pPr rtl="0">
                <a:defRPr sz="1400" b="0" i="0" u="none" strike="noStrike" kern="1200" spc="0" baseline="0">
                  <a:solidFill>
                    <a:sysClr val="windowText" lastClr="000000">
                      <a:lumMod val="65000"/>
                      <a:lumOff val="35000"/>
                    </a:sysClr>
                  </a:solidFill>
                  <a:latin typeface="+mn-lt"/>
                  <a:ea typeface="+mn-ea"/>
                  <a:cs typeface="+mn-cs"/>
                </a:defRPr>
              </a:pPr>
              <a:r>
                <a:rPr lang="en-US" sz="1000" b="1" dirty="0">
                  <a:solidFill>
                    <a:schemeClr val="accent1"/>
                  </a:solidFill>
                  <a:latin typeface="+mn-lt"/>
                </a:rPr>
                <a:t>1.23</a:t>
              </a:r>
            </a:p>
          </p:txBody>
        </p:sp>
      </p:grpSp>
      <p:grpSp>
        <p:nvGrpSpPr>
          <p:cNvPr id="59" name="Group 58">
            <a:extLst>
              <a:ext uri="{FF2B5EF4-FFF2-40B4-BE49-F238E27FC236}">
                <a16:creationId xmlns:a16="http://schemas.microsoft.com/office/drawing/2014/main" id="{07E7E474-59FA-7091-FFB3-EF32BB4DF2F9}"/>
              </a:ext>
            </a:extLst>
          </p:cNvPr>
          <p:cNvGrpSpPr/>
          <p:nvPr/>
        </p:nvGrpSpPr>
        <p:grpSpPr>
          <a:xfrm>
            <a:off x="5660157" y="4539543"/>
            <a:ext cx="347472" cy="347593"/>
            <a:chOff x="1967265" y="4517378"/>
            <a:chExt cx="347472" cy="347593"/>
          </a:xfrm>
        </p:grpSpPr>
        <p:sp>
          <p:nvSpPr>
            <p:cNvPr id="60" name="Oval 59">
              <a:extLst>
                <a:ext uri="{FF2B5EF4-FFF2-40B4-BE49-F238E27FC236}">
                  <a16:creationId xmlns:a16="http://schemas.microsoft.com/office/drawing/2014/main" id="{B66F53BD-435E-4BA1-2DEB-1CBB0290F58C}"/>
                </a:ext>
              </a:extLst>
            </p:cNvPr>
            <p:cNvSpPr/>
            <p:nvPr/>
          </p:nvSpPr>
          <p:spPr>
            <a:xfrm>
              <a:off x="1967265" y="4517378"/>
              <a:ext cx="347472" cy="347593"/>
            </a:xfrm>
            <a:prstGeom prst="ellipse">
              <a:avLst/>
            </a:prstGeom>
            <a:solidFill>
              <a:srgbClr val="DE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1" name="TextBox 60">
              <a:extLst>
                <a:ext uri="{FF2B5EF4-FFF2-40B4-BE49-F238E27FC236}">
                  <a16:creationId xmlns:a16="http://schemas.microsoft.com/office/drawing/2014/main" id="{2719908D-93F3-084E-15C8-01D675E72532}"/>
                </a:ext>
              </a:extLst>
            </p:cNvPr>
            <p:cNvSpPr txBox="1"/>
            <p:nvPr/>
          </p:nvSpPr>
          <p:spPr>
            <a:xfrm>
              <a:off x="1973085" y="4614230"/>
              <a:ext cx="329698" cy="153888"/>
            </a:xfrm>
            <a:prstGeom prst="rect">
              <a:avLst/>
            </a:prstGeom>
            <a:noFill/>
            <a:ln w="12700">
              <a:miter lim="400000"/>
            </a:ln>
          </p:spPr>
          <p:txBody>
            <a:bodyPr wrap="square" lIns="0" tIns="0" rIns="0" bIns="0">
              <a:spAutoFit/>
            </a:bodyPr>
            <a:lstStyle/>
            <a:p>
              <a:pPr rtl="0">
                <a:defRPr sz="1400" b="0" i="0" u="none" strike="noStrike" kern="1200" spc="0" baseline="0">
                  <a:solidFill>
                    <a:sysClr val="windowText" lastClr="000000">
                      <a:lumMod val="65000"/>
                      <a:lumOff val="35000"/>
                    </a:sysClr>
                  </a:solidFill>
                  <a:latin typeface="+mn-lt"/>
                  <a:ea typeface="+mn-ea"/>
                  <a:cs typeface="+mn-cs"/>
                </a:defRPr>
              </a:pPr>
              <a:r>
                <a:rPr lang="en-US" sz="1000" b="1" dirty="0">
                  <a:solidFill>
                    <a:schemeClr val="accent1"/>
                  </a:solidFill>
                  <a:latin typeface="+mn-lt"/>
                </a:rPr>
                <a:t>0.85</a:t>
              </a:r>
            </a:p>
          </p:txBody>
        </p:sp>
      </p:grpSp>
      <p:sp>
        <p:nvSpPr>
          <p:cNvPr id="62" name="TextBox 61">
            <a:extLst>
              <a:ext uri="{FF2B5EF4-FFF2-40B4-BE49-F238E27FC236}">
                <a16:creationId xmlns:a16="http://schemas.microsoft.com/office/drawing/2014/main" id="{B870E193-3E9C-0D9D-4AB7-6F4230974E98}"/>
              </a:ext>
            </a:extLst>
          </p:cNvPr>
          <p:cNvSpPr txBox="1"/>
          <p:nvPr/>
        </p:nvSpPr>
        <p:spPr>
          <a:xfrm>
            <a:off x="516595" y="2622306"/>
            <a:ext cx="417282" cy="160044"/>
          </a:xfrm>
          <a:prstGeom prst="rect">
            <a:avLst/>
          </a:prstGeom>
          <a:solidFill>
            <a:schemeClr val="bg1"/>
          </a:solidFill>
          <a:ln w="12700">
            <a:miter lim="400000"/>
          </a:ln>
        </p:spPr>
        <p:txBody>
          <a:bodyPr wrap="square" lIns="18288" tIns="18288" rIns="18288" bIns="18288" rtlCol="0">
            <a:spAutoFit/>
          </a:bodyPr>
          <a:lstStyle/>
          <a:p>
            <a:r>
              <a:rPr lang="en-US" sz="800" dirty="0">
                <a:solidFill>
                  <a:schemeClr val="tx1">
                    <a:lumMod val="65000"/>
                    <a:lumOff val="35000"/>
                  </a:schemeClr>
                </a:solidFill>
                <a:latin typeface="+mn-lt"/>
              </a:rPr>
              <a:t>1.6x</a:t>
            </a:r>
          </a:p>
        </p:txBody>
      </p:sp>
      <p:cxnSp>
        <p:nvCxnSpPr>
          <p:cNvPr id="65" name="Straight Connector 64">
            <a:extLst>
              <a:ext uri="{FF2B5EF4-FFF2-40B4-BE49-F238E27FC236}">
                <a16:creationId xmlns:a16="http://schemas.microsoft.com/office/drawing/2014/main" id="{81D9D35B-3ACF-2604-1F3B-064805D66D99}"/>
              </a:ext>
            </a:extLst>
          </p:cNvPr>
          <p:cNvCxnSpPr>
            <a:cxnSpLocks/>
          </p:cNvCxnSpPr>
          <p:nvPr/>
        </p:nvCxnSpPr>
        <p:spPr>
          <a:xfrm flipV="1">
            <a:off x="6195549" y="4713339"/>
            <a:ext cx="0" cy="798583"/>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66" name="Straight Connector 65">
            <a:extLst>
              <a:ext uri="{FF2B5EF4-FFF2-40B4-BE49-F238E27FC236}">
                <a16:creationId xmlns:a16="http://schemas.microsoft.com/office/drawing/2014/main" id="{174D7563-8F73-A926-AB5F-DE2502CA8B47}"/>
              </a:ext>
            </a:extLst>
          </p:cNvPr>
          <p:cNvCxnSpPr>
            <a:cxnSpLocks/>
            <a:endCxn id="60" idx="6"/>
          </p:cNvCxnSpPr>
          <p:nvPr/>
        </p:nvCxnSpPr>
        <p:spPr>
          <a:xfrm flipH="1">
            <a:off x="6007629" y="4713339"/>
            <a:ext cx="187920" cy="1"/>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67" name="Oval 66">
            <a:extLst>
              <a:ext uri="{FF2B5EF4-FFF2-40B4-BE49-F238E27FC236}">
                <a16:creationId xmlns:a16="http://schemas.microsoft.com/office/drawing/2014/main" id="{A31C3D4F-5285-987F-2E0C-C4B08F99D7E2}"/>
              </a:ext>
            </a:extLst>
          </p:cNvPr>
          <p:cNvSpPr/>
          <p:nvPr/>
        </p:nvSpPr>
        <p:spPr>
          <a:xfrm>
            <a:off x="6094508" y="5479436"/>
            <a:ext cx="64971" cy="64971"/>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8" name="TextBox 67">
            <a:extLst>
              <a:ext uri="{FF2B5EF4-FFF2-40B4-BE49-F238E27FC236}">
                <a16:creationId xmlns:a16="http://schemas.microsoft.com/office/drawing/2014/main" id="{120FD9F1-AC7F-D366-AEA8-F237E5636FB8}"/>
              </a:ext>
            </a:extLst>
          </p:cNvPr>
          <p:cNvSpPr txBox="1"/>
          <p:nvPr/>
        </p:nvSpPr>
        <p:spPr>
          <a:xfrm>
            <a:off x="4993684" y="2826400"/>
            <a:ext cx="1237648" cy="572464"/>
          </a:xfrm>
          <a:prstGeom prst="rect">
            <a:avLst/>
          </a:prstGeom>
          <a:solidFill>
            <a:srgbClr val="008279"/>
          </a:solidFill>
          <a:ln w="12700">
            <a:miter lim="400000"/>
          </a:ln>
        </p:spPr>
        <p:txBody>
          <a:bodyPr wrap="square" lIns="54864" tIns="54864" rIns="54864" bIns="54864">
            <a:spAutoFit/>
          </a:bodyPr>
          <a:lstStyle/>
          <a:p>
            <a:pPr algn="l"/>
            <a:r>
              <a:rPr lang="en-US" sz="1000" b="1" i="0" dirty="0">
                <a:solidFill>
                  <a:schemeClr val="bg1"/>
                </a:solidFill>
                <a:effectLst/>
                <a:latin typeface="+mn-lt"/>
              </a:rPr>
              <a:t>Globally, small-cap valuations are at 15-year lows.</a:t>
            </a:r>
            <a:endParaRPr lang="en-US" sz="1000" b="1" dirty="0">
              <a:solidFill>
                <a:schemeClr val="bg1"/>
              </a:solidFill>
              <a:latin typeface="+mn-lt"/>
            </a:endParaRPr>
          </a:p>
        </p:txBody>
      </p:sp>
      <p:cxnSp>
        <p:nvCxnSpPr>
          <p:cNvPr id="69" name="Straight Connector 68">
            <a:extLst>
              <a:ext uri="{FF2B5EF4-FFF2-40B4-BE49-F238E27FC236}">
                <a16:creationId xmlns:a16="http://schemas.microsoft.com/office/drawing/2014/main" id="{9091277D-6F6E-FAEB-0122-408B40DF766F}"/>
              </a:ext>
            </a:extLst>
          </p:cNvPr>
          <p:cNvCxnSpPr>
            <a:cxnSpLocks/>
          </p:cNvCxnSpPr>
          <p:nvPr/>
        </p:nvCxnSpPr>
        <p:spPr>
          <a:xfrm>
            <a:off x="1321083" y="4700824"/>
            <a:ext cx="0" cy="669069"/>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cxnSp>
        <p:nvCxnSpPr>
          <p:cNvPr id="70" name="Straight Connector 69">
            <a:extLst>
              <a:ext uri="{FF2B5EF4-FFF2-40B4-BE49-F238E27FC236}">
                <a16:creationId xmlns:a16="http://schemas.microsoft.com/office/drawing/2014/main" id="{69FE7B92-63CF-8AFB-ED96-1EBA1FDAE7BB}"/>
              </a:ext>
            </a:extLst>
          </p:cNvPr>
          <p:cNvCxnSpPr>
            <a:cxnSpLocks/>
          </p:cNvCxnSpPr>
          <p:nvPr/>
        </p:nvCxnSpPr>
        <p:spPr>
          <a:xfrm>
            <a:off x="4629540" y="4967498"/>
            <a:ext cx="0" cy="420027"/>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cxnSp>
        <p:nvCxnSpPr>
          <p:cNvPr id="71" name="Straight Connector 70">
            <a:extLst>
              <a:ext uri="{FF2B5EF4-FFF2-40B4-BE49-F238E27FC236}">
                <a16:creationId xmlns:a16="http://schemas.microsoft.com/office/drawing/2014/main" id="{9071A252-B253-AAF2-439B-4E2459938455}"/>
              </a:ext>
            </a:extLst>
          </p:cNvPr>
          <p:cNvCxnSpPr>
            <a:endCxn id="67" idx="6"/>
          </p:cNvCxnSpPr>
          <p:nvPr/>
        </p:nvCxnSpPr>
        <p:spPr>
          <a:xfrm flipH="1">
            <a:off x="6159479" y="5509933"/>
            <a:ext cx="36070" cy="1989"/>
          </a:xfrm>
          <a:prstGeom prst="line">
            <a:avLst/>
          </a:prstGeom>
          <a:noFill/>
          <a:ln w="635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72" name="Rectangle 71">
            <a:extLst>
              <a:ext uri="{FF2B5EF4-FFF2-40B4-BE49-F238E27FC236}">
                <a16:creationId xmlns:a16="http://schemas.microsoft.com/office/drawing/2014/main" id="{A27AA0B7-A0CD-190A-744B-C996763C825B}"/>
              </a:ext>
            </a:extLst>
          </p:cNvPr>
          <p:cNvSpPr/>
          <p:nvPr/>
        </p:nvSpPr>
        <p:spPr>
          <a:xfrm>
            <a:off x="8168145" y="2480275"/>
            <a:ext cx="3444736" cy="3556740"/>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73" name="Chart 72">
            <a:extLst>
              <a:ext uri="{FF2B5EF4-FFF2-40B4-BE49-F238E27FC236}">
                <a16:creationId xmlns:a16="http://schemas.microsoft.com/office/drawing/2014/main" id="{BF89E624-1163-2595-6177-2C00FBDBE766}"/>
              </a:ext>
            </a:extLst>
          </p:cNvPr>
          <p:cNvGraphicFramePr/>
          <p:nvPr>
            <p:extLst>
              <p:ext uri="{D42A27DB-BD31-4B8C-83A1-F6EECF244321}">
                <p14:modId xmlns:p14="http://schemas.microsoft.com/office/powerpoint/2010/main" val="1941934736"/>
              </p:ext>
            </p:extLst>
          </p:nvPr>
        </p:nvGraphicFramePr>
        <p:xfrm>
          <a:off x="6671575" y="2480274"/>
          <a:ext cx="5022830" cy="3353450"/>
        </p:xfrm>
        <a:graphic>
          <a:graphicData uri="http://schemas.openxmlformats.org/drawingml/2006/chart">
            <c:chart xmlns:c="http://schemas.openxmlformats.org/drawingml/2006/chart" xmlns:r="http://schemas.openxmlformats.org/officeDocument/2006/relationships" r:id="rId4"/>
          </a:graphicData>
        </a:graphic>
      </p:graphicFrame>
      <p:sp>
        <p:nvSpPr>
          <p:cNvPr id="74" name="TextBox 73">
            <a:extLst>
              <a:ext uri="{FF2B5EF4-FFF2-40B4-BE49-F238E27FC236}">
                <a16:creationId xmlns:a16="http://schemas.microsoft.com/office/drawing/2014/main" id="{3CBC493E-20B6-4632-0828-9D6A1B5055D5}"/>
              </a:ext>
            </a:extLst>
          </p:cNvPr>
          <p:cNvSpPr txBox="1"/>
          <p:nvPr/>
        </p:nvSpPr>
        <p:spPr>
          <a:xfrm>
            <a:off x="9046052" y="5814905"/>
            <a:ext cx="1680709" cy="153888"/>
          </a:xfrm>
          <a:prstGeom prst="rect">
            <a:avLst/>
          </a:prstGeom>
          <a:ln w="12700">
            <a:miter lim="400000"/>
          </a:ln>
        </p:spPr>
        <p:txBody>
          <a:bodyPr wrap="square" lIns="0" tIns="0" rIns="0" bIns="0" rtlCol="0">
            <a:spAutoFit/>
          </a:bodyPr>
          <a:lstStyle/>
          <a:p>
            <a:r>
              <a:rPr lang="en-US" sz="1000" b="1" dirty="0">
                <a:solidFill>
                  <a:srgbClr val="4F5D65"/>
                </a:solidFill>
                <a:latin typeface="+mn-lt"/>
              </a:rPr>
              <a:t>Estimates</a:t>
            </a:r>
          </a:p>
        </p:txBody>
      </p:sp>
      <p:sp>
        <p:nvSpPr>
          <p:cNvPr id="75" name="Rectangle 74">
            <a:extLst>
              <a:ext uri="{FF2B5EF4-FFF2-40B4-BE49-F238E27FC236}">
                <a16:creationId xmlns:a16="http://schemas.microsoft.com/office/drawing/2014/main" id="{8922088E-AE8F-AC94-A42D-B0233ADF8491}"/>
              </a:ext>
            </a:extLst>
          </p:cNvPr>
          <p:cNvSpPr/>
          <p:nvPr/>
        </p:nvSpPr>
        <p:spPr>
          <a:xfrm>
            <a:off x="8168145" y="5991296"/>
            <a:ext cx="3444736" cy="45719"/>
          </a:xfrm>
          <a:prstGeom prst="rect">
            <a:avLst/>
          </a:prstGeom>
          <a:solidFill>
            <a:srgbClr val="4F5D6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Tree>
    <p:extLst>
      <p:ext uri="{BB962C8B-B14F-4D97-AF65-F5344CB8AC3E}">
        <p14:creationId xmlns:p14="http://schemas.microsoft.com/office/powerpoint/2010/main" val="36371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347EBF-EEEA-2CE8-0A8D-DA22DB9B0791}"/>
              </a:ext>
            </a:extLst>
          </p:cNvPr>
          <p:cNvSpPr>
            <a:spLocks noGrp="1"/>
          </p:cNvSpPr>
          <p:nvPr>
            <p:ph type="ftr" sz="quarter" idx="10"/>
          </p:nvPr>
        </p:nvSpPr>
        <p:spPr/>
        <p:txBody>
          <a:bodyPr/>
          <a:lstStyle/>
          <a:p>
            <a:r>
              <a:rPr lang="en-US" dirty="0">
                <a:solidFill>
                  <a:schemeClr val="tx1">
                    <a:lumMod val="65000"/>
                    <a:lumOff val="35000"/>
                  </a:schemeClr>
                </a:solidFill>
              </a:rPr>
              <a:t>Sources: Capital Group, Morningstar. Data for left hand chart as of 3/31/25. Data for right hand table as of 11/30/24. Past results are not predictive of results in future periods.</a:t>
            </a:r>
          </a:p>
        </p:txBody>
      </p:sp>
      <p:sp>
        <p:nvSpPr>
          <p:cNvPr id="3" name="Slide Number Placeholder 2">
            <a:extLst>
              <a:ext uri="{FF2B5EF4-FFF2-40B4-BE49-F238E27FC236}">
                <a16:creationId xmlns:a16="http://schemas.microsoft.com/office/drawing/2014/main" id="{7A1AC93F-052C-57ED-4D85-5D9B744B5E74}"/>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15</a:t>
            </a:fld>
            <a:endParaRPr lang="en-US" dirty="0"/>
          </a:p>
        </p:txBody>
      </p:sp>
      <p:sp>
        <p:nvSpPr>
          <p:cNvPr id="13" name="Text Placeholder 12">
            <a:extLst>
              <a:ext uri="{FF2B5EF4-FFF2-40B4-BE49-F238E27FC236}">
                <a16:creationId xmlns:a16="http://schemas.microsoft.com/office/drawing/2014/main" id="{84C87B01-B961-6579-9F2E-C692159E7F69}"/>
              </a:ext>
            </a:extLst>
          </p:cNvPr>
          <p:cNvSpPr>
            <a:spLocks noGrp="1"/>
          </p:cNvSpPr>
          <p:nvPr>
            <p:ph type="body" sz="quarter" idx="15"/>
          </p:nvPr>
        </p:nvSpPr>
        <p:spPr/>
        <p:txBody>
          <a:bodyPr/>
          <a:lstStyle/>
          <a:p>
            <a:r>
              <a:rPr lang="en-US" dirty="0"/>
              <a:t>International equity markets outpaced the U.S. after extreme monthly return disparities</a:t>
            </a:r>
          </a:p>
        </p:txBody>
      </p:sp>
      <p:sp>
        <p:nvSpPr>
          <p:cNvPr id="5" name="Title 4">
            <a:extLst>
              <a:ext uri="{FF2B5EF4-FFF2-40B4-BE49-F238E27FC236}">
                <a16:creationId xmlns:a16="http://schemas.microsoft.com/office/drawing/2014/main" id="{1E95937C-B518-5664-8420-02E98A6D691D}"/>
              </a:ext>
            </a:extLst>
          </p:cNvPr>
          <p:cNvSpPr>
            <a:spLocks noGrp="1"/>
          </p:cNvSpPr>
          <p:nvPr>
            <p:ph type="title"/>
          </p:nvPr>
        </p:nvSpPr>
        <p:spPr/>
        <p:txBody>
          <a:bodyPr/>
          <a:lstStyle/>
          <a:p>
            <a:r>
              <a:rPr lang="en-US" dirty="0"/>
              <a:t>We’ve seen this movie before</a:t>
            </a:r>
          </a:p>
        </p:txBody>
      </p:sp>
      <p:sp>
        <p:nvSpPr>
          <p:cNvPr id="8" name="TextBox 7">
            <a:extLst>
              <a:ext uri="{FF2B5EF4-FFF2-40B4-BE49-F238E27FC236}">
                <a16:creationId xmlns:a16="http://schemas.microsoft.com/office/drawing/2014/main" id="{ADDB00DD-1588-9878-8CCD-79F066BCAD53}"/>
              </a:ext>
            </a:extLst>
          </p:cNvPr>
          <p:cNvSpPr txBox="1"/>
          <p:nvPr/>
        </p:nvSpPr>
        <p:spPr>
          <a:xfrm>
            <a:off x="576071" y="1752095"/>
            <a:ext cx="6271989" cy="430887"/>
          </a:xfrm>
          <a:prstGeom prst="rect">
            <a:avLst/>
          </a:prstGeom>
          <a:ln w="12700">
            <a:miter lim="400000"/>
          </a:ln>
        </p:spPr>
        <p:txBody>
          <a:bodyPr wrap="square" lIns="0" tIns="0" rIns="0" bIns="0" rtlCol="0">
            <a:spAutoFit/>
          </a:bodyPr>
          <a:lstStyle/>
          <a:p>
            <a:pPr algn="l"/>
            <a:r>
              <a:rPr lang="en-US" sz="1400" b="1" dirty="0">
                <a:solidFill>
                  <a:schemeClr val="tx1"/>
                </a:solidFill>
                <a:latin typeface="+mn-lt"/>
              </a:rPr>
              <a:t>MSCI ACWI ex USA Index monthly excess returns (%) over S&amp;P 500 Index</a:t>
            </a:r>
          </a:p>
          <a:p>
            <a:pPr algn="l"/>
            <a:endParaRPr lang="en-US" sz="1400" b="1" dirty="0" err="1">
              <a:solidFill>
                <a:schemeClr val="tx1"/>
              </a:solidFill>
              <a:latin typeface="+mn-lt"/>
            </a:endParaRPr>
          </a:p>
        </p:txBody>
      </p:sp>
      <p:graphicFrame>
        <p:nvGraphicFramePr>
          <p:cNvPr id="9" name="Table 8">
            <a:extLst>
              <a:ext uri="{FF2B5EF4-FFF2-40B4-BE49-F238E27FC236}">
                <a16:creationId xmlns:a16="http://schemas.microsoft.com/office/drawing/2014/main" id="{721C60D6-D3B5-077A-EC19-46BFDA2E7100}"/>
              </a:ext>
            </a:extLst>
          </p:cNvPr>
          <p:cNvGraphicFramePr>
            <a:graphicFrameLocks noGrp="1"/>
          </p:cNvGraphicFramePr>
          <p:nvPr>
            <p:extLst>
              <p:ext uri="{D42A27DB-BD31-4B8C-83A1-F6EECF244321}">
                <p14:modId xmlns:p14="http://schemas.microsoft.com/office/powerpoint/2010/main" val="3458458522"/>
              </p:ext>
            </p:extLst>
          </p:nvPr>
        </p:nvGraphicFramePr>
        <p:xfrm>
          <a:off x="6848060" y="1702279"/>
          <a:ext cx="4772374" cy="3731261"/>
        </p:xfrm>
        <a:graphic>
          <a:graphicData uri="http://schemas.openxmlformats.org/drawingml/2006/table">
            <a:tbl>
              <a:tblPr>
                <a:tableStyleId>{5940675A-B579-460E-94D1-54222C63F5DA}</a:tableStyleId>
              </a:tblPr>
              <a:tblGrid>
                <a:gridCol w="1518553">
                  <a:extLst>
                    <a:ext uri="{9D8B030D-6E8A-4147-A177-3AD203B41FA5}">
                      <a16:colId xmlns:a16="http://schemas.microsoft.com/office/drawing/2014/main" val="900351237"/>
                    </a:ext>
                  </a:extLst>
                </a:gridCol>
                <a:gridCol w="1084607">
                  <a:extLst>
                    <a:ext uri="{9D8B030D-6E8A-4147-A177-3AD203B41FA5}">
                      <a16:colId xmlns:a16="http://schemas.microsoft.com/office/drawing/2014/main" val="512796490"/>
                    </a:ext>
                  </a:extLst>
                </a:gridCol>
                <a:gridCol w="1084607">
                  <a:extLst>
                    <a:ext uri="{9D8B030D-6E8A-4147-A177-3AD203B41FA5}">
                      <a16:colId xmlns:a16="http://schemas.microsoft.com/office/drawing/2014/main" val="3001181859"/>
                    </a:ext>
                  </a:extLst>
                </a:gridCol>
                <a:gridCol w="1084607">
                  <a:extLst>
                    <a:ext uri="{9D8B030D-6E8A-4147-A177-3AD203B41FA5}">
                      <a16:colId xmlns:a16="http://schemas.microsoft.com/office/drawing/2014/main" val="984389384"/>
                    </a:ext>
                  </a:extLst>
                </a:gridCol>
              </a:tblGrid>
              <a:tr h="733424">
                <a:tc gridSpan="4">
                  <a:txBody>
                    <a:bodyPr/>
                    <a:lstStyle/>
                    <a:p>
                      <a:pPr marL="0" marR="0" indent="0" algn="l" defTabSz="228600" eaLnBrk="1" fontAlgn="b" latinLnBrk="0" hangingPunct="1">
                        <a:lnSpc>
                          <a:spcPct val="110000"/>
                        </a:lnSpc>
                        <a:spcBef>
                          <a:spcPts val="600"/>
                        </a:spcBef>
                        <a:spcAft>
                          <a:spcPts val="0"/>
                        </a:spcAft>
                        <a:buClrTx/>
                        <a:buSzTx/>
                        <a:buFontTx/>
                        <a:buNone/>
                        <a:tabLst/>
                        <a:defRPr/>
                      </a:pPr>
                      <a:r>
                        <a:rPr lang="en-US" sz="1400" b="1" u="none" strike="noStrike" dirty="0">
                          <a:solidFill>
                            <a:schemeClr val="tx1"/>
                          </a:solidFill>
                          <a:effectLst/>
                        </a:rPr>
                        <a:t>One-year total returns (%) following the month in which MSCI ACWI ex USA Index trailed S&amp;P 500 Index by 6%</a:t>
                      </a:r>
                    </a:p>
                  </a:txBody>
                  <a:tcPr marL="9525" marR="9525" marT="9525"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DA6AB"/>
                      </a:solidFill>
                      <a:prstDash val="solid"/>
                      <a:round/>
                      <a:headEnd type="none" w="med" len="med"/>
                      <a:tailEnd type="none" w="med" len="med"/>
                    </a:lnB>
                  </a:tcPr>
                </a:tc>
                <a:tc hMerge="1">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tc>
                <a:tc hMerge="1">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pPr algn="l" fontAlgn="b"/>
                      <a:endParaRPr lang="en-US" sz="1100" b="1" i="0" u="none" strike="noStrike" dirty="0">
                        <a:solidFill>
                          <a:srgbClr val="000000"/>
                        </a:solidFill>
                        <a:effectLst/>
                        <a:latin typeface="Aptos Narrow" panose="020B00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DA6AB"/>
                      </a:solidFill>
                      <a:prstDash val="solid"/>
                      <a:round/>
                      <a:headEnd type="none" w="med" len="med"/>
                      <a:tailEnd type="none" w="med" len="med"/>
                    </a:lnB>
                  </a:tcPr>
                </a:tc>
                <a:extLst>
                  <a:ext uri="{0D108BD9-81ED-4DB2-BD59-A6C34878D82A}">
                    <a16:rowId xmlns:a16="http://schemas.microsoft.com/office/drawing/2014/main" val="2918759390"/>
                  </a:ext>
                </a:extLst>
              </a:tr>
              <a:tr h="764229">
                <a:tc>
                  <a:txBody>
                    <a:bodyPr/>
                    <a:lstStyle/>
                    <a:p>
                      <a:pPr algn="l" fontAlgn="b"/>
                      <a:r>
                        <a:rPr lang="en-US" sz="1000" b="1" u="none" strike="noStrike" dirty="0">
                          <a:solidFill>
                            <a:schemeClr val="tx1"/>
                          </a:solidFill>
                          <a:effectLst/>
                          <a:latin typeface="+mj-lt"/>
                        </a:rPr>
                        <a:t>Index</a:t>
                      </a:r>
                      <a:endParaRPr lang="en-US" sz="1000" b="1" i="0" u="none" strike="noStrike" dirty="0">
                        <a:solidFill>
                          <a:schemeClr val="tx1"/>
                        </a:solidFill>
                        <a:effectLst/>
                        <a:latin typeface="+mj-lt"/>
                      </a:endParaRPr>
                    </a:p>
                  </a:txBody>
                  <a:tcPr marR="9525" marT="91440" marB="91440" anchor="b">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solidFill>
                      <a:srgbClr val="ECEFF1"/>
                    </a:solidFill>
                  </a:tcPr>
                </a:tc>
                <a:tc>
                  <a:txBody>
                    <a:bodyPr/>
                    <a:lstStyle/>
                    <a:p>
                      <a:pPr algn="ctr"/>
                      <a:r>
                        <a:rPr lang="en-US" sz="1000" dirty="0">
                          <a:latin typeface="+mj-lt"/>
                        </a:rPr>
                        <a:t>9/30/2009</a:t>
                      </a:r>
                    </a:p>
                    <a:p>
                      <a:pPr algn="ctr"/>
                      <a:r>
                        <a:rPr lang="en-US" sz="1000" b="1" dirty="0">
                          <a:latin typeface="+mj-lt"/>
                        </a:rPr>
                        <a:t>Global Financial Crisis</a:t>
                      </a:r>
                    </a:p>
                  </a:txBody>
                  <a:tcPr marL="0" marR="0" marT="91440" marB="91440" anchor="b">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solidFill>
                      <a:srgbClr val="ECEFF1"/>
                    </a:solidFill>
                  </a:tcPr>
                </a:tc>
                <a:tc>
                  <a:txBody>
                    <a:bodyPr/>
                    <a:lstStyle/>
                    <a:p>
                      <a:pPr algn="ctr"/>
                      <a:r>
                        <a:rPr lang="en-US" sz="1000" dirty="0"/>
                        <a:t>11/30/2017</a:t>
                      </a:r>
                    </a:p>
                    <a:p>
                      <a:pPr algn="ctr"/>
                      <a:r>
                        <a:rPr lang="en-US" sz="1000" b="1" dirty="0"/>
                        <a:t>Trump </a:t>
                      </a:r>
                      <a:br>
                        <a:rPr lang="en-US" sz="1000" b="1" dirty="0"/>
                      </a:br>
                      <a:r>
                        <a:rPr lang="en-US" sz="1000" b="1" dirty="0"/>
                        <a:t>elected</a:t>
                      </a:r>
                    </a:p>
                  </a:txBody>
                  <a:tcPr marL="0" marR="0" marT="91440" marB="91440" anchor="b">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solidFill>
                      <a:srgbClr val="ECEFF1"/>
                    </a:solidFill>
                  </a:tcPr>
                </a:tc>
                <a:tc>
                  <a:txBody>
                    <a:bodyPr/>
                    <a:lstStyle/>
                    <a:p>
                      <a:pPr algn="ctr"/>
                      <a:r>
                        <a:rPr lang="en-US" sz="1000" dirty="0"/>
                        <a:t>11/30/2025</a:t>
                      </a:r>
                    </a:p>
                    <a:p>
                      <a:pPr algn="ctr"/>
                      <a:r>
                        <a:rPr lang="en-US" sz="1000" b="1" dirty="0"/>
                        <a:t>Trump </a:t>
                      </a:r>
                      <a:br>
                        <a:rPr lang="en-US" sz="1000" b="1" dirty="0"/>
                      </a:br>
                      <a:r>
                        <a:rPr lang="en-US" sz="1000" b="1" dirty="0"/>
                        <a:t>reelected</a:t>
                      </a:r>
                    </a:p>
                  </a:txBody>
                  <a:tcPr marL="0" marR="0" marT="91440" marB="91440" anchor="b">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solidFill>
                      <a:srgbClr val="ECEFF1"/>
                    </a:solidFill>
                  </a:tcPr>
                </a:tc>
                <a:extLst>
                  <a:ext uri="{0D108BD9-81ED-4DB2-BD59-A6C34878D82A}">
                    <a16:rowId xmlns:a16="http://schemas.microsoft.com/office/drawing/2014/main" val="2874354727"/>
                  </a:ext>
                </a:extLst>
              </a:tr>
              <a:tr h="558402">
                <a:tc>
                  <a:txBody>
                    <a:bodyPr/>
                    <a:lstStyle/>
                    <a:p>
                      <a:pPr algn="l" fontAlgn="b"/>
                      <a:r>
                        <a:rPr lang="en-US" sz="1100" dirty="0"/>
                        <a:t>S&amp;P 500 Index</a:t>
                      </a:r>
                      <a:endParaRPr lang="en-US" sz="1100" b="0" i="0" u="none" strike="noStrike" dirty="0">
                        <a:solidFill>
                          <a:schemeClr val="tx1"/>
                        </a:solidFill>
                        <a:effectLst/>
                        <a:latin typeface="Verdana" panose="020B0604030504040204" pitchFamily="34" charset="0"/>
                      </a:endParaRPr>
                    </a:p>
                  </a:txBody>
                  <a:tcPr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noFill/>
                  </a:tcPr>
                </a:tc>
                <a:tc>
                  <a:txBody>
                    <a:bodyPr/>
                    <a:lstStyle/>
                    <a:p>
                      <a:pPr algn="ctr" fontAlgn="b"/>
                      <a:r>
                        <a:rPr lang="en-US" sz="1100" b="1" u="none" strike="noStrike" dirty="0">
                          <a:solidFill>
                            <a:schemeClr val="accent6">
                              <a:lumMod val="50000"/>
                            </a:schemeClr>
                          </a:solidFill>
                          <a:effectLst/>
                        </a:rPr>
                        <a:t>-6.91</a:t>
                      </a:r>
                      <a:endParaRPr lang="en-US" sz="1100" b="1" i="0" u="none" strike="noStrike" dirty="0">
                        <a:solidFill>
                          <a:schemeClr val="accent6">
                            <a:lumMod val="50000"/>
                          </a:schemeClr>
                        </a:solidFill>
                        <a:effectLst/>
                        <a:latin typeface="Aptos Narrow" panose="020B0004020202020204" pitchFamily="34" charset="0"/>
                      </a:endParaRP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noFill/>
                  </a:tcPr>
                </a:tc>
                <a:tc>
                  <a:txBody>
                    <a:bodyPr/>
                    <a:lstStyle/>
                    <a:p>
                      <a:pPr algn="ctr" fontAlgn="b"/>
                      <a:r>
                        <a:rPr lang="en-US" sz="1100" b="1" u="none" strike="noStrike" dirty="0">
                          <a:solidFill>
                            <a:schemeClr val="accent6">
                              <a:lumMod val="50000"/>
                            </a:schemeClr>
                          </a:solidFill>
                          <a:effectLst/>
                        </a:rPr>
                        <a:t>22.87</a:t>
                      </a:r>
                      <a:endParaRPr lang="en-US" sz="1100" b="1" i="0" u="none" strike="noStrike" dirty="0">
                        <a:solidFill>
                          <a:schemeClr val="accent6">
                            <a:lumMod val="50000"/>
                          </a:schemeClr>
                        </a:solidFill>
                        <a:effectLst/>
                        <a:latin typeface="Aptos Narrow" panose="020B0004020202020204" pitchFamily="34" charset="0"/>
                      </a:endParaRP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j-lt"/>
                        </a:rPr>
                        <a:t>?</a:t>
                      </a: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noFill/>
                  </a:tcPr>
                </a:tc>
                <a:extLst>
                  <a:ext uri="{0D108BD9-81ED-4DB2-BD59-A6C34878D82A}">
                    <a16:rowId xmlns:a16="http://schemas.microsoft.com/office/drawing/2014/main" val="2236204810"/>
                  </a:ext>
                </a:extLst>
              </a:tr>
              <a:tr h="558402">
                <a:tc>
                  <a:txBody>
                    <a:bodyPr/>
                    <a:lstStyle/>
                    <a:p>
                      <a:pPr algn="l" fontAlgn="b"/>
                      <a:r>
                        <a:rPr lang="en-US" sz="1100" dirty="0"/>
                        <a:t>MSCI ACWI ex USA Index</a:t>
                      </a:r>
                      <a:endParaRPr lang="en-US" sz="1100" b="0" i="0" u="none" strike="noStrike" dirty="0">
                        <a:solidFill>
                          <a:schemeClr val="tx1"/>
                        </a:solidFill>
                        <a:effectLst/>
                        <a:latin typeface="Verdana" panose="020B0604030504040204" pitchFamily="34" charset="0"/>
                      </a:endParaRPr>
                    </a:p>
                  </a:txBody>
                  <a:tcPr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noFill/>
                  </a:tcPr>
                </a:tc>
                <a:tc>
                  <a:txBody>
                    <a:bodyPr/>
                    <a:lstStyle/>
                    <a:p>
                      <a:pPr algn="ctr" fontAlgn="b"/>
                      <a:r>
                        <a:rPr lang="en-US" sz="1100" u="none" strike="noStrike" dirty="0">
                          <a:effectLst/>
                        </a:rPr>
                        <a:t>5.89</a:t>
                      </a:r>
                      <a:endParaRPr lang="en-US" sz="11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tcPr>
                </a:tc>
                <a:tc>
                  <a:txBody>
                    <a:bodyPr/>
                    <a:lstStyle/>
                    <a:p>
                      <a:pPr algn="ctr" fontAlgn="b"/>
                      <a:r>
                        <a:rPr lang="en-US" sz="1100" u="none" strike="noStrike" dirty="0">
                          <a:effectLst/>
                        </a:rPr>
                        <a:t>27.59</a:t>
                      </a:r>
                      <a:endParaRPr lang="en-US" sz="11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mj-lt"/>
                        </a:rPr>
                        <a:t>?</a:t>
                      </a: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noFill/>
                  </a:tcPr>
                </a:tc>
                <a:extLst>
                  <a:ext uri="{0D108BD9-81ED-4DB2-BD59-A6C34878D82A}">
                    <a16:rowId xmlns:a16="http://schemas.microsoft.com/office/drawing/2014/main" val="2162523514"/>
                  </a:ext>
                </a:extLst>
              </a:tr>
              <a:tr h="558402">
                <a:tc>
                  <a:txBody>
                    <a:bodyPr/>
                    <a:lstStyle/>
                    <a:p>
                      <a:pPr algn="l"/>
                      <a:r>
                        <a:rPr lang="en-US" sz="1100" dirty="0"/>
                        <a:t>MSCI Emerging Markets Index</a:t>
                      </a:r>
                    </a:p>
                  </a:txBody>
                  <a:tcPr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rPr>
                        <a:t>19.07</a:t>
                      </a:r>
                      <a:endParaRPr lang="en-US" sz="1100" b="0" i="0" u="none" strike="noStrike" dirty="0">
                        <a:solidFill>
                          <a:schemeClr val="bg1"/>
                        </a:solidFill>
                        <a:effectLst/>
                        <a:latin typeface="Verdana" panose="020B0604030504040204" pitchFamily="34" charset="0"/>
                      </a:endParaRP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solidFill>
                      <a:srgbClr val="005F9E"/>
                    </a:solidFill>
                  </a:tcPr>
                </a:tc>
                <a:tc>
                  <a:txBody>
                    <a:bodyPr/>
                    <a:lstStyle/>
                    <a:p>
                      <a:pPr algn="ctr" fontAlgn="b"/>
                      <a:r>
                        <a:rPr lang="en-US" sz="1100" u="none" strike="noStrike" dirty="0">
                          <a:solidFill>
                            <a:schemeClr val="bg1"/>
                          </a:solidFill>
                          <a:effectLst/>
                        </a:rPr>
                        <a:t>32.82</a:t>
                      </a:r>
                      <a:endParaRPr lang="en-US" sz="1100" b="0" i="0" u="none" strike="noStrike" dirty="0">
                        <a:solidFill>
                          <a:schemeClr val="bg1"/>
                        </a:solidFill>
                        <a:effectLst/>
                        <a:latin typeface="Verdana" panose="020B0604030504040204" pitchFamily="34" charset="0"/>
                      </a:endParaRP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solidFill>
                      <a:srgbClr val="005F9E"/>
                    </a:solidFill>
                  </a:tcPr>
                </a:tc>
                <a:tc>
                  <a:txBody>
                    <a:bodyPr/>
                    <a:lstStyle/>
                    <a:p>
                      <a:pPr algn="ctr" fontAlgn="b"/>
                      <a:r>
                        <a:rPr lang="en-US" sz="1100" b="0" i="0" u="none" strike="noStrike" dirty="0">
                          <a:solidFill>
                            <a:schemeClr val="tx1"/>
                          </a:solidFill>
                          <a:effectLst/>
                          <a:latin typeface="+mj-lt"/>
                        </a:rPr>
                        <a:t>?</a:t>
                      </a: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noFill/>
                  </a:tcPr>
                </a:tc>
                <a:extLst>
                  <a:ext uri="{0D108BD9-81ED-4DB2-BD59-A6C34878D82A}">
                    <a16:rowId xmlns:a16="http://schemas.microsoft.com/office/drawing/2014/main" val="765144265"/>
                  </a:ext>
                </a:extLst>
              </a:tr>
              <a:tr h="558402">
                <a:tc>
                  <a:txBody>
                    <a:bodyPr/>
                    <a:lstStyle/>
                    <a:p>
                      <a:pPr algn="l" fontAlgn="b"/>
                      <a:r>
                        <a:rPr lang="en-US" sz="1100" b="0" u="none" strike="noStrike" dirty="0">
                          <a:solidFill>
                            <a:schemeClr val="tx1"/>
                          </a:solidFill>
                          <a:effectLst/>
                        </a:rPr>
                        <a:t>MSCI EAFE Index</a:t>
                      </a:r>
                      <a:endParaRPr lang="en-US" sz="1100" b="0" i="0" u="none" strike="noStrike" dirty="0">
                        <a:solidFill>
                          <a:schemeClr val="tx1"/>
                        </a:solidFill>
                        <a:effectLst/>
                        <a:latin typeface="Verdana" panose="020B0604030504040204" pitchFamily="34" charset="0"/>
                      </a:endParaRPr>
                    </a:p>
                  </a:txBody>
                  <a:tcPr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noFill/>
                  </a:tcPr>
                </a:tc>
                <a:tc>
                  <a:txBody>
                    <a:bodyPr/>
                    <a:lstStyle/>
                    <a:p>
                      <a:pPr algn="ctr" fontAlgn="b"/>
                      <a:r>
                        <a:rPr lang="en-US" sz="1100" u="none" strike="noStrike" dirty="0">
                          <a:effectLst/>
                        </a:rPr>
                        <a:t>3.23</a:t>
                      </a:r>
                      <a:endParaRPr lang="en-US" sz="11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tcPr>
                </a:tc>
                <a:tc>
                  <a:txBody>
                    <a:bodyPr/>
                    <a:lstStyle/>
                    <a:p>
                      <a:pPr algn="ctr" fontAlgn="b"/>
                      <a:r>
                        <a:rPr lang="en-US" sz="1100" u="none" strike="noStrike" dirty="0">
                          <a:effectLst/>
                        </a:rPr>
                        <a:t>27.27</a:t>
                      </a:r>
                      <a:endParaRPr lang="en-US" sz="11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mj-lt"/>
                        </a:rPr>
                        <a:t>?</a:t>
                      </a:r>
                    </a:p>
                  </a:txBody>
                  <a:tcPr marL="9525" marR="9525" marT="9525"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solidFill>
                        <a:srgbClr val="9DA6AB"/>
                      </a:solidFill>
                      <a:prstDash val="solid"/>
                      <a:round/>
                      <a:headEnd type="none" w="med" len="med"/>
                      <a:tailEnd type="none" w="med" len="med"/>
                    </a:lnT>
                    <a:lnB w="12700" cap="flat" cmpd="sng" algn="ctr">
                      <a:solidFill>
                        <a:srgbClr val="9DA6AB"/>
                      </a:solidFill>
                      <a:prstDash val="solid"/>
                      <a:round/>
                      <a:headEnd type="none" w="med" len="med"/>
                      <a:tailEnd type="none" w="med" len="med"/>
                    </a:lnB>
                    <a:noFill/>
                  </a:tcPr>
                </a:tc>
                <a:extLst>
                  <a:ext uri="{0D108BD9-81ED-4DB2-BD59-A6C34878D82A}">
                    <a16:rowId xmlns:a16="http://schemas.microsoft.com/office/drawing/2014/main" val="4016146097"/>
                  </a:ext>
                </a:extLst>
              </a:tr>
            </a:tbl>
          </a:graphicData>
        </a:graphic>
      </p:graphicFrame>
      <p:sp>
        <p:nvSpPr>
          <p:cNvPr id="10" name="Triangle 9">
            <a:extLst>
              <a:ext uri="{FF2B5EF4-FFF2-40B4-BE49-F238E27FC236}">
                <a16:creationId xmlns:a16="http://schemas.microsoft.com/office/drawing/2014/main" id="{6BB7B0BA-5D7B-1D95-94F7-102A7AD3BD0B}"/>
              </a:ext>
            </a:extLst>
          </p:cNvPr>
          <p:cNvSpPr/>
          <p:nvPr/>
        </p:nvSpPr>
        <p:spPr>
          <a:xfrm rot="10800000">
            <a:off x="1648011" y="284189"/>
            <a:ext cx="213360" cy="86880"/>
          </a:xfrm>
          <a:prstGeom prst="triangl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 name="TextBox 10">
            <a:extLst>
              <a:ext uri="{FF2B5EF4-FFF2-40B4-BE49-F238E27FC236}">
                <a16:creationId xmlns:a16="http://schemas.microsoft.com/office/drawing/2014/main" id="{A49CBC79-7F05-FF25-F604-88EEF1145035}"/>
              </a:ext>
            </a:extLst>
          </p:cNvPr>
          <p:cNvSpPr txBox="1"/>
          <p:nvPr/>
        </p:nvSpPr>
        <p:spPr>
          <a:xfrm>
            <a:off x="1055785" y="120797"/>
            <a:ext cx="1395749" cy="153588"/>
          </a:xfrm>
          <a:prstGeom prst="rect">
            <a:avLst/>
          </a:prstGeom>
          <a:ln w="12700">
            <a:miter lim="400000"/>
          </a:ln>
        </p:spPr>
        <p:txBody>
          <a:bodyPr wrap="square" lIns="0" tIns="0" rIns="0" bIns="0" rtlCol="0">
            <a:spAutoFit/>
          </a:bodyPr>
          <a:lstStyle/>
          <a:p>
            <a:r>
              <a:rPr lang="en-US" sz="1000" b="1" spc="170" dirty="0">
                <a:latin typeface="+mn-lt"/>
              </a:rPr>
              <a:t>INTERNATIONAL</a:t>
            </a:r>
          </a:p>
        </p:txBody>
      </p:sp>
      <p:graphicFrame>
        <p:nvGraphicFramePr>
          <p:cNvPr id="12" name="Table 11">
            <a:extLst>
              <a:ext uri="{FF2B5EF4-FFF2-40B4-BE49-F238E27FC236}">
                <a16:creationId xmlns:a16="http://schemas.microsoft.com/office/drawing/2014/main" id="{387BEED9-19CE-0165-6941-4F7B66E2AD5F}"/>
              </a:ext>
            </a:extLst>
          </p:cNvPr>
          <p:cNvGraphicFramePr>
            <a:graphicFrameLocks noGrp="1"/>
          </p:cNvGraphicFramePr>
          <p:nvPr>
            <p:extLst>
              <p:ext uri="{D42A27DB-BD31-4B8C-83A1-F6EECF244321}">
                <p14:modId xmlns:p14="http://schemas.microsoft.com/office/powerpoint/2010/main" val="3389682771"/>
              </p:ext>
            </p:extLst>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rgbClr val="16838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graphicFrame>
        <p:nvGraphicFramePr>
          <p:cNvPr id="4" name="Chart 3">
            <a:extLst>
              <a:ext uri="{FF2B5EF4-FFF2-40B4-BE49-F238E27FC236}">
                <a16:creationId xmlns:a16="http://schemas.microsoft.com/office/drawing/2014/main" id="{0F862BE4-EEFF-0500-2584-448371645965}"/>
              </a:ext>
            </a:extLst>
          </p:cNvPr>
          <p:cNvGraphicFramePr/>
          <p:nvPr>
            <p:extLst>
              <p:ext uri="{D42A27DB-BD31-4B8C-83A1-F6EECF244321}">
                <p14:modId xmlns:p14="http://schemas.microsoft.com/office/powerpoint/2010/main" val="2858439267"/>
              </p:ext>
            </p:extLst>
          </p:nvPr>
        </p:nvGraphicFramePr>
        <p:xfrm>
          <a:off x="466006" y="1942480"/>
          <a:ext cx="6165253" cy="41661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8B09E6D2-D76F-B6BC-AAF9-27529DF3F300}"/>
              </a:ext>
            </a:extLst>
          </p:cNvPr>
          <p:cNvSpPr txBox="1"/>
          <p:nvPr/>
        </p:nvSpPr>
        <p:spPr>
          <a:xfrm>
            <a:off x="2958153" y="5312206"/>
            <a:ext cx="1507825" cy="169277"/>
          </a:xfrm>
          <a:prstGeom prst="rect">
            <a:avLst/>
          </a:prstGeom>
          <a:solidFill>
            <a:schemeClr val="accent1"/>
          </a:solidFill>
          <a:ln w="12700">
            <a:miter lim="400000"/>
          </a:ln>
        </p:spPr>
        <p:txBody>
          <a:bodyPr wrap="square" lIns="0" tIns="0" rIns="0" bIns="0" rtlCol="0">
            <a:spAutoFit/>
          </a:bodyPr>
          <a:lstStyle/>
          <a:p>
            <a:r>
              <a:rPr lang="en-US" sz="1100" b="1" dirty="0">
                <a:solidFill>
                  <a:schemeClr val="bg1"/>
                </a:solidFill>
                <a:latin typeface="+mn-lt"/>
              </a:rPr>
              <a:t>Extreme low: -6%</a:t>
            </a:r>
          </a:p>
        </p:txBody>
      </p:sp>
    </p:spTree>
    <p:extLst>
      <p:ext uri="{BB962C8B-B14F-4D97-AF65-F5344CB8AC3E}">
        <p14:creationId xmlns:p14="http://schemas.microsoft.com/office/powerpoint/2010/main" val="64786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AAF715-0E03-EA91-1EE6-085969FA938F}"/>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16</a:t>
            </a:fld>
            <a:endParaRPr lang="en-US" dirty="0"/>
          </a:p>
        </p:txBody>
      </p:sp>
      <p:sp>
        <p:nvSpPr>
          <p:cNvPr id="7" name="Triangle 6">
            <a:extLst>
              <a:ext uri="{FF2B5EF4-FFF2-40B4-BE49-F238E27FC236}">
                <a16:creationId xmlns:a16="http://schemas.microsoft.com/office/drawing/2014/main" id="{0621DC7B-CBD6-BBCA-84A3-2CA935E7F4A9}"/>
              </a:ext>
            </a:extLst>
          </p:cNvPr>
          <p:cNvSpPr/>
          <p:nvPr/>
        </p:nvSpPr>
        <p:spPr>
          <a:xfrm rot="10800000">
            <a:off x="1648011" y="284189"/>
            <a:ext cx="213360" cy="86880"/>
          </a:xfrm>
          <a:prstGeom prst="triangl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 name="TextBox 7">
            <a:extLst>
              <a:ext uri="{FF2B5EF4-FFF2-40B4-BE49-F238E27FC236}">
                <a16:creationId xmlns:a16="http://schemas.microsoft.com/office/drawing/2014/main" id="{9AE0E65B-99D6-535C-905D-DC28A5258F9E}"/>
              </a:ext>
            </a:extLst>
          </p:cNvPr>
          <p:cNvSpPr txBox="1"/>
          <p:nvPr/>
        </p:nvSpPr>
        <p:spPr>
          <a:xfrm>
            <a:off x="1055785" y="120797"/>
            <a:ext cx="1395749" cy="153588"/>
          </a:xfrm>
          <a:prstGeom prst="rect">
            <a:avLst/>
          </a:prstGeom>
          <a:ln w="12700">
            <a:miter lim="400000"/>
          </a:ln>
        </p:spPr>
        <p:txBody>
          <a:bodyPr wrap="square" lIns="0" tIns="0" rIns="0" bIns="0" rtlCol="0">
            <a:spAutoFit/>
          </a:bodyPr>
          <a:lstStyle/>
          <a:p>
            <a:r>
              <a:rPr lang="en-US" sz="1000" b="1" spc="170" dirty="0">
                <a:latin typeface="+mn-lt"/>
              </a:rPr>
              <a:t>INTERNATIONAL</a:t>
            </a:r>
          </a:p>
        </p:txBody>
      </p:sp>
      <p:graphicFrame>
        <p:nvGraphicFramePr>
          <p:cNvPr id="9" name="Table 8">
            <a:extLst>
              <a:ext uri="{FF2B5EF4-FFF2-40B4-BE49-F238E27FC236}">
                <a16:creationId xmlns:a16="http://schemas.microsoft.com/office/drawing/2014/main" id="{225FD6D9-CE1C-ED64-18FB-169E076488BE}"/>
              </a:ext>
            </a:extLst>
          </p:cNvPr>
          <p:cNvGraphicFramePr>
            <a:graphicFrameLocks noGrp="1"/>
          </p:cNvGraphicFramePr>
          <p:nvPr>
            <p:extLst>
              <p:ext uri="{D42A27DB-BD31-4B8C-83A1-F6EECF244321}">
                <p14:modId xmlns:p14="http://schemas.microsoft.com/office/powerpoint/2010/main" val="316642124"/>
              </p:ext>
            </p:extLst>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rgbClr val="16838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sp>
        <p:nvSpPr>
          <p:cNvPr id="4" name="Text Placeholder 12">
            <a:extLst>
              <a:ext uri="{FF2B5EF4-FFF2-40B4-BE49-F238E27FC236}">
                <a16:creationId xmlns:a16="http://schemas.microsoft.com/office/drawing/2014/main" id="{30E6C2A8-12B1-1DFC-88E5-D5A161F2338B}"/>
              </a:ext>
            </a:extLst>
          </p:cNvPr>
          <p:cNvSpPr>
            <a:spLocks noGrp="1"/>
          </p:cNvSpPr>
          <p:nvPr>
            <p:ph type="body" sz="quarter" idx="15"/>
          </p:nvPr>
        </p:nvSpPr>
        <p:spPr>
          <a:xfrm>
            <a:off x="576072" y="1179576"/>
            <a:ext cx="11048941" cy="571500"/>
          </a:xfrm>
        </p:spPr>
        <p:txBody>
          <a:bodyPr/>
          <a:lstStyle/>
          <a:p>
            <a:r>
              <a:rPr lang="en-US" dirty="0"/>
              <a:t>International ROEs have increasingly stabilized</a:t>
            </a:r>
          </a:p>
        </p:txBody>
      </p:sp>
      <p:sp>
        <p:nvSpPr>
          <p:cNvPr id="15" name="Footer Placeholder 1">
            <a:extLst>
              <a:ext uri="{FF2B5EF4-FFF2-40B4-BE49-F238E27FC236}">
                <a16:creationId xmlns:a16="http://schemas.microsoft.com/office/drawing/2014/main" id="{9874C4D2-E0FB-D295-064C-92831F9331A0}"/>
              </a:ext>
            </a:extLst>
          </p:cNvPr>
          <p:cNvSpPr>
            <a:spLocks noGrp="1"/>
          </p:cNvSpPr>
          <p:nvPr>
            <p:ph type="ftr" sz="quarter" idx="10"/>
          </p:nvPr>
        </p:nvSpPr>
        <p:spPr>
          <a:xfrm>
            <a:off x="576072" y="6166067"/>
            <a:ext cx="11048941" cy="323634"/>
          </a:xfrm>
        </p:spPr>
        <p:txBody>
          <a:bodyPr/>
          <a:lstStyle/>
          <a:p>
            <a:r>
              <a:rPr lang="en-US" b="0" i="0" dirty="0">
                <a:solidFill>
                  <a:schemeClr val="tx1">
                    <a:lumMod val="65000"/>
                    <a:lumOff val="35000"/>
                  </a:schemeClr>
                </a:solidFill>
                <a:effectLst/>
                <a:latin typeface="+mj-lt"/>
              </a:rPr>
              <a:t>Sources: FactSet, Capital Group. As of 3/31/25. ROE = return on equity. P/E = price-to-earnings. Data points are year-end from 2005-2024, except the final data point, which is 3/31/25.</a:t>
            </a:r>
          </a:p>
        </p:txBody>
      </p:sp>
      <p:sp>
        <p:nvSpPr>
          <p:cNvPr id="13" name="Title 4">
            <a:extLst>
              <a:ext uri="{FF2B5EF4-FFF2-40B4-BE49-F238E27FC236}">
                <a16:creationId xmlns:a16="http://schemas.microsoft.com/office/drawing/2014/main" id="{C4248401-1BD5-6BF7-5D34-D27B7167F890}"/>
              </a:ext>
            </a:extLst>
          </p:cNvPr>
          <p:cNvSpPr>
            <a:spLocks noGrp="1"/>
          </p:cNvSpPr>
          <p:nvPr>
            <p:ph type="title"/>
          </p:nvPr>
        </p:nvSpPr>
        <p:spPr>
          <a:xfrm>
            <a:off x="566928" y="694944"/>
            <a:ext cx="11045952" cy="409343"/>
          </a:xfrm>
        </p:spPr>
        <p:txBody>
          <a:bodyPr/>
          <a:lstStyle/>
          <a:p>
            <a:r>
              <a:rPr lang="en-US" dirty="0"/>
              <a:t>Find broader value outside the U.S.</a:t>
            </a:r>
          </a:p>
        </p:txBody>
      </p:sp>
      <p:sp>
        <p:nvSpPr>
          <p:cNvPr id="14" name="Rectangle 13">
            <a:extLst>
              <a:ext uri="{FF2B5EF4-FFF2-40B4-BE49-F238E27FC236}">
                <a16:creationId xmlns:a16="http://schemas.microsoft.com/office/drawing/2014/main" id="{55CFAF7A-2E5A-6210-0929-BCDCACA51F4A}"/>
              </a:ext>
            </a:extLst>
          </p:cNvPr>
          <p:cNvSpPr/>
          <p:nvPr/>
        </p:nvSpPr>
        <p:spPr>
          <a:xfrm>
            <a:off x="8748889" y="2318068"/>
            <a:ext cx="381733" cy="3447173"/>
          </a:xfrm>
          <a:prstGeom prst="rect">
            <a:avLst/>
          </a:prstGeom>
          <a:solidFill>
            <a:srgbClr val="DE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200"/>
            <a:endParaRPr lang="en-US" b="1" dirty="0">
              <a:solidFill>
                <a:schemeClr val="tx1">
                  <a:lumMod val="65000"/>
                  <a:lumOff val="35000"/>
                </a:schemeClr>
              </a:solidFill>
              <a:latin typeface="+mn-lt"/>
            </a:endParaRPr>
          </a:p>
        </p:txBody>
      </p:sp>
      <p:sp>
        <p:nvSpPr>
          <p:cNvPr id="16" name="TextBox 15">
            <a:extLst>
              <a:ext uri="{FF2B5EF4-FFF2-40B4-BE49-F238E27FC236}">
                <a16:creationId xmlns:a16="http://schemas.microsoft.com/office/drawing/2014/main" id="{747CAB32-2852-5463-7402-F56D37B3AD11}"/>
              </a:ext>
            </a:extLst>
          </p:cNvPr>
          <p:cNvSpPr txBox="1"/>
          <p:nvPr/>
        </p:nvSpPr>
        <p:spPr>
          <a:xfrm>
            <a:off x="576071" y="1752095"/>
            <a:ext cx="6798764" cy="215444"/>
          </a:xfrm>
          <a:prstGeom prst="rect">
            <a:avLst/>
          </a:prstGeom>
          <a:ln w="12700">
            <a:miter lim="400000"/>
          </a:ln>
        </p:spPr>
        <p:txBody>
          <a:bodyPr wrap="square" lIns="0" tIns="0" rIns="0" bIns="0" rtlCol="0">
            <a:spAutoFit/>
          </a:bodyPr>
          <a:lstStyle/>
          <a:p>
            <a:pPr algn="l"/>
            <a:r>
              <a:rPr lang="en-US" sz="1400" b="1" dirty="0">
                <a:solidFill>
                  <a:schemeClr val="tx1"/>
                </a:solidFill>
                <a:latin typeface="+mn-lt"/>
              </a:rPr>
              <a:t>Price-to-earnings and return on equity (%)</a:t>
            </a:r>
          </a:p>
        </p:txBody>
      </p:sp>
      <p:graphicFrame>
        <p:nvGraphicFramePr>
          <p:cNvPr id="17" name="Chart 16">
            <a:extLst>
              <a:ext uri="{FF2B5EF4-FFF2-40B4-BE49-F238E27FC236}">
                <a16:creationId xmlns:a16="http://schemas.microsoft.com/office/drawing/2014/main" id="{23A57DD7-054C-6AE1-CEE1-E7659C63D87F}"/>
              </a:ext>
            </a:extLst>
          </p:cNvPr>
          <p:cNvGraphicFramePr/>
          <p:nvPr>
            <p:extLst>
              <p:ext uri="{D42A27DB-BD31-4B8C-83A1-F6EECF244321}">
                <p14:modId xmlns:p14="http://schemas.microsoft.com/office/powerpoint/2010/main" val="822856503"/>
              </p:ext>
            </p:extLst>
          </p:nvPr>
        </p:nvGraphicFramePr>
        <p:xfrm>
          <a:off x="576071" y="2295939"/>
          <a:ext cx="8707077" cy="384239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75F95BBD-0E39-4538-D386-D8A732597F59}"/>
              </a:ext>
            </a:extLst>
          </p:cNvPr>
          <p:cNvSpPr txBox="1"/>
          <p:nvPr/>
        </p:nvSpPr>
        <p:spPr>
          <a:xfrm>
            <a:off x="9400536" y="5103618"/>
            <a:ext cx="2584174" cy="584775"/>
          </a:xfrm>
          <a:prstGeom prst="rect">
            <a:avLst/>
          </a:prstGeom>
          <a:ln w="12700">
            <a:miter lim="400000"/>
          </a:ln>
        </p:spPr>
        <p:txBody>
          <a:bodyPr wrap="square" lIns="0" tIns="0" rIns="0" bIns="0" rtlCol="0">
            <a:spAutoFit/>
          </a:bodyPr>
          <a:lstStyle/>
          <a:p>
            <a:pPr algn="l"/>
            <a:r>
              <a:rPr lang="en-US" sz="1400" b="1" dirty="0">
                <a:solidFill>
                  <a:srgbClr val="0D90CF"/>
                </a:solidFill>
                <a:latin typeface="+mn-lt"/>
              </a:rPr>
              <a:t>P/E</a:t>
            </a:r>
          </a:p>
          <a:p>
            <a:pPr algn="l"/>
            <a:r>
              <a:rPr lang="en-US" sz="1200" dirty="0">
                <a:latin typeface="+mn-lt"/>
              </a:rPr>
              <a:t>(MSCI ACWI ex USA Index minus S&amp;P 500 Index)</a:t>
            </a:r>
          </a:p>
        </p:txBody>
      </p:sp>
      <p:sp>
        <p:nvSpPr>
          <p:cNvPr id="24" name="TextBox 23">
            <a:extLst>
              <a:ext uri="{FF2B5EF4-FFF2-40B4-BE49-F238E27FC236}">
                <a16:creationId xmlns:a16="http://schemas.microsoft.com/office/drawing/2014/main" id="{575056DE-C407-1C77-F8D9-B3BD4222CA22}"/>
              </a:ext>
            </a:extLst>
          </p:cNvPr>
          <p:cNvSpPr txBox="1"/>
          <p:nvPr/>
        </p:nvSpPr>
        <p:spPr>
          <a:xfrm>
            <a:off x="9370719" y="4195576"/>
            <a:ext cx="2584174" cy="584775"/>
          </a:xfrm>
          <a:prstGeom prst="rect">
            <a:avLst/>
          </a:prstGeom>
          <a:ln w="12700">
            <a:miter lim="400000"/>
          </a:ln>
        </p:spPr>
        <p:txBody>
          <a:bodyPr wrap="square" lIns="0" tIns="0" rIns="0" bIns="0" rtlCol="0">
            <a:spAutoFit/>
          </a:bodyPr>
          <a:lstStyle/>
          <a:p>
            <a:pPr algn="l"/>
            <a:r>
              <a:rPr lang="en-US" sz="1400" b="1" dirty="0">
                <a:solidFill>
                  <a:srgbClr val="2F383E"/>
                </a:solidFill>
                <a:latin typeface="+mn-lt"/>
              </a:rPr>
              <a:t>ROE</a:t>
            </a:r>
          </a:p>
          <a:p>
            <a:pPr algn="l"/>
            <a:r>
              <a:rPr lang="en-US" sz="1200" dirty="0">
                <a:latin typeface="+mn-lt"/>
              </a:rPr>
              <a:t>(MSCI ACWI ex USA Index minus S&amp;P 500 Index)</a:t>
            </a:r>
          </a:p>
        </p:txBody>
      </p:sp>
      <p:cxnSp>
        <p:nvCxnSpPr>
          <p:cNvPr id="25" name="Straight Arrow Connector 24">
            <a:extLst>
              <a:ext uri="{FF2B5EF4-FFF2-40B4-BE49-F238E27FC236}">
                <a16:creationId xmlns:a16="http://schemas.microsoft.com/office/drawing/2014/main" id="{926ECCD6-4CD1-1709-D227-4A9B961255A5}"/>
              </a:ext>
            </a:extLst>
          </p:cNvPr>
          <p:cNvCxnSpPr/>
          <p:nvPr/>
        </p:nvCxnSpPr>
        <p:spPr>
          <a:xfrm>
            <a:off x="8158185" y="5504857"/>
            <a:ext cx="596348" cy="0"/>
          </a:xfrm>
          <a:prstGeom prst="straightConnector1">
            <a:avLst/>
          </a:prstGeom>
          <a:noFill/>
          <a:ln w="9525" cap="flat">
            <a:solidFill>
              <a:schemeClr val="accent1"/>
            </a:solidFill>
            <a:prstDash val="solid"/>
            <a:miter lim="400000"/>
            <a:tailEnd type="oval"/>
          </a:ln>
          <a:effectLst/>
          <a:sp3d/>
        </p:spPr>
        <p:style>
          <a:lnRef idx="0">
            <a:scrgbClr r="0" g="0" b="0"/>
          </a:lnRef>
          <a:fillRef idx="0">
            <a:scrgbClr r="0" g="0" b="0"/>
          </a:fillRef>
          <a:effectRef idx="0">
            <a:scrgbClr r="0" g="0" b="0"/>
          </a:effectRef>
          <a:fontRef idx="none"/>
        </p:style>
      </p:cxnSp>
      <p:sp>
        <p:nvSpPr>
          <p:cNvPr id="26" name="TextBox 25">
            <a:extLst>
              <a:ext uri="{FF2B5EF4-FFF2-40B4-BE49-F238E27FC236}">
                <a16:creationId xmlns:a16="http://schemas.microsoft.com/office/drawing/2014/main" id="{DA819B40-31D5-E279-D295-A0423427CA30}"/>
              </a:ext>
            </a:extLst>
          </p:cNvPr>
          <p:cNvSpPr txBox="1"/>
          <p:nvPr/>
        </p:nvSpPr>
        <p:spPr>
          <a:xfrm>
            <a:off x="5076944" y="5317215"/>
            <a:ext cx="3035351" cy="430887"/>
          </a:xfrm>
          <a:prstGeom prst="rect">
            <a:avLst/>
          </a:prstGeom>
          <a:ln w="12700">
            <a:miter lim="400000"/>
          </a:ln>
        </p:spPr>
        <p:txBody>
          <a:bodyPr wrap="square" lIns="0" tIns="0" rIns="0" bIns="0" rtlCol="0">
            <a:spAutoFit/>
          </a:bodyPr>
          <a:lstStyle/>
          <a:p>
            <a:pPr algn="l"/>
            <a:r>
              <a:rPr lang="en-US" sz="1400" b="1" dirty="0">
                <a:solidFill>
                  <a:schemeClr val="accent1"/>
                </a:solidFill>
                <a:latin typeface="+mn-lt"/>
              </a:rPr>
              <a:t>A lower P/E environment offers attractive opportunities for investors</a:t>
            </a:r>
          </a:p>
        </p:txBody>
      </p:sp>
      <p:sp>
        <p:nvSpPr>
          <p:cNvPr id="27" name="TextBox 26">
            <a:extLst>
              <a:ext uri="{FF2B5EF4-FFF2-40B4-BE49-F238E27FC236}">
                <a16:creationId xmlns:a16="http://schemas.microsoft.com/office/drawing/2014/main" id="{A501D529-1B72-A5E9-474C-D37C3A6E1172}"/>
              </a:ext>
            </a:extLst>
          </p:cNvPr>
          <p:cNvSpPr txBox="1"/>
          <p:nvPr/>
        </p:nvSpPr>
        <p:spPr>
          <a:xfrm>
            <a:off x="8796551" y="5871929"/>
            <a:ext cx="923770" cy="184666"/>
          </a:xfrm>
          <a:prstGeom prst="rect">
            <a:avLst/>
          </a:prstGeom>
          <a:ln w="12700">
            <a:miter lim="400000"/>
          </a:ln>
        </p:spPr>
        <p:txBody>
          <a:bodyPr wrap="square" lIns="0" tIns="0" rIns="0" bIns="0" rtlCol="0">
            <a:spAutoFit/>
          </a:bodyPr>
          <a:lstStyle/>
          <a:p>
            <a:r>
              <a:rPr lang="en-US" sz="1200" dirty="0">
                <a:solidFill>
                  <a:schemeClr val="tx1">
                    <a:lumMod val="65000"/>
                    <a:lumOff val="35000"/>
                  </a:schemeClr>
                </a:solidFill>
                <a:latin typeface="+mn-lt"/>
              </a:rPr>
              <a:t>2025</a:t>
            </a:r>
          </a:p>
        </p:txBody>
      </p:sp>
    </p:spTree>
    <p:extLst>
      <p:ext uri="{BB962C8B-B14F-4D97-AF65-F5344CB8AC3E}">
        <p14:creationId xmlns:p14="http://schemas.microsoft.com/office/powerpoint/2010/main" val="173147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8749D902-7693-0E53-B5D6-A583ACCA0C37}"/>
              </a:ext>
            </a:extLst>
          </p:cNvPr>
          <p:cNvSpPr txBox="1"/>
          <p:nvPr/>
        </p:nvSpPr>
        <p:spPr>
          <a:xfrm>
            <a:off x="574552" y="1338337"/>
            <a:ext cx="1414963" cy="215444"/>
          </a:xfrm>
          <a:prstGeom prst="rect">
            <a:avLst/>
          </a:prstGeom>
          <a:noFill/>
          <a:ln w="12700">
            <a:miter lim="400000"/>
          </a:ln>
        </p:spPr>
        <p:txBody>
          <a:bodyPr wrap="square" lIns="0" tIns="0" rIns="0" bIns="0">
            <a:spAutoFit/>
          </a:bodyPr>
          <a:lstStyle/>
          <a:p>
            <a:pPr algn="l">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1400" strike="noStrike" baseline="0" dirty="0">
                <a:effectLst/>
                <a:latin typeface="+mn-lt"/>
              </a:rPr>
              <a:t>U.S. dollar index</a:t>
            </a:r>
          </a:p>
        </p:txBody>
      </p:sp>
      <p:sp>
        <p:nvSpPr>
          <p:cNvPr id="12" name="Text Placeholder 11">
            <a:extLst>
              <a:ext uri="{FF2B5EF4-FFF2-40B4-BE49-F238E27FC236}">
                <a16:creationId xmlns:a16="http://schemas.microsoft.com/office/drawing/2014/main" id="{57F88E60-C417-2A1D-FC4E-F3B4E0D10D1E}"/>
              </a:ext>
            </a:extLst>
          </p:cNvPr>
          <p:cNvSpPr>
            <a:spLocks noGrp="1"/>
          </p:cNvSpPr>
          <p:nvPr>
            <p:ph type="body" sz="quarter" idx="15"/>
          </p:nvPr>
        </p:nvSpPr>
        <p:spPr/>
        <p:txBody>
          <a:bodyPr/>
          <a:lstStyle/>
          <a:p>
            <a:endParaRPr lang="en-US"/>
          </a:p>
        </p:txBody>
      </p:sp>
      <p:sp>
        <p:nvSpPr>
          <p:cNvPr id="7" name="Title 6">
            <a:extLst>
              <a:ext uri="{FF2B5EF4-FFF2-40B4-BE49-F238E27FC236}">
                <a16:creationId xmlns:a16="http://schemas.microsoft.com/office/drawing/2014/main" id="{7C57E2BC-55A9-1DE5-C355-8BF2EA7BA1C0}"/>
              </a:ext>
            </a:extLst>
          </p:cNvPr>
          <p:cNvSpPr>
            <a:spLocks noGrp="1"/>
          </p:cNvSpPr>
          <p:nvPr>
            <p:ph type="title"/>
          </p:nvPr>
        </p:nvSpPr>
        <p:spPr/>
        <p:txBody>
          <a:bodyPr/>
          <a:lstStyle/>
          <a:p>
            <a:r>
              <a:rPr lang="en-IN" dirty="0"/>
              <a:t>Currency catalyst: </a:t>
            </a:r>
            <a:r>
              <a:rPr lang="en-US" i="0" dirty="0">
                <a:effectLst/>
                <a:latin typeface="+mn-lt"/>
              </a:rPr>
              <a:t>What happens without a USD </a:t>
            </a:r>
            <a:r>
              <a:rPr lang="en-US" dirty="0">
                <a:latin typeface="+mn-lt"/>
              </a:rPr>
              <a:t>head</a:t>
            </a:r>
            <a:r>
              <a:rPr lang="en-US" i="0" dirty="0">
                <a:effectLst/>
                <a:latin typeface="+mn-lt"/>
              </a:rPr>
              <a:t>wind?</a:t>
            </a:r>
            <a:endParaRPr lang="en-IN" dirty="0">
              <a:latin typeface="+mn-lt"/>
            </a:endParaRPr>
          </a:p>
        </p:txBody>
      </p:sp>
      <p:sp>
        <p:nvSpPr>
          <p:cNvPr id="59" name="TextBox 58">
            <a:extLst>
              <a:ext uri="{FF2B5EF4-FFF2-40B4-BE49-F238E27FC236}">
                <a16:creationId xmlns:a16="http://schemas.microsoft.com/office/drawing/2014/main" id="{25E2746A-8E0C-69E6-6AD0-3963C0F4B75E}"/>
              </a:ext>
            </a:extLst>
          </p:cNvPr>
          <p:cNvSpPr txBox="1"/>
          <p:nvPr/>
        </p:nvSpPr>
        <p:spPr>
          <a:xfrm>
            <a:off x="637277" y="-1634836"/>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8" name="Slide Number Placeholder 4">
            <a:extLst>
              <a:ext uri="{FF2B5EF4-FFF2-40B4-BE49-F238E27FC236}">
                <a16:creationId xmlns:a16="http://schemas.microsoft.com/office/drawing/2014/main" id="{39D12B8C-1D0A-3F16-27D4-B1AE4E59C7F7}"/>
              </a:ext>
            </a:extLst>
          </p:cNvPr>
          <p:cNvSpPr txBox="1">
            <a:spLocks/>
          </p:cNvSpPr>
          <p:nvPr/>
        </p:nvSpPr>
        <p:spPr>
          <a:xfrm>
            <a:off x="10799306" y="6578867"/>
            <a:ext cx="821194" cy="100584"/>
          </a:xfrm>
          <a:prstGeom prst="rect">
            <a:avLst/>
          </a:prstGeom>
        </p:spPr>
        <p:txBody>
          <a:bodyPr lIns="0" tIns="0" rIns="0" bIns="0" anchor="b" anchorCtr="0"/>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r"/>
            <a:fld id="{86CB4B4D-7CA3-9044-876B-883B54F8677D}" type="slidenum">
              <a:rPr lang="en-US" sz="800" smtClean="0"/>
              <a:pPr algn="r"/>
              <a:t>17</a:t>
            </a:fld>
            <a:endParaRPr lang="en-US" sz="800" dirty="0"/>
          </a:p>
        </p:txBody>
      </p:sp>
      <p:sp>
        <p:nvSpPr>
          <p:cNvPr id="50" name="TextBox 49">
            <a:extLst>
              <a:ext uri="{FF2B5EF4-FFF2-40B4-BE49-F238E27FC236}">
                <a16:creationId xmlns:a16="http://schemas.microsoft.com/office/drawing/2014/main" id="{FF0E2E89-91B9-43FF-9DEB-3DF048EE6358}"/>
              </a:ext>
            </a:extLst>
          </p:cNvPr>
          <p:cNvSpPr txBox="1"/>
          <p:nvPr/>
        </p:nvSpPr>
        <p:spPr>
          <a:xfrm>
            <a:off x="1989515" y="1333840"/>
            <a:ext cx="3222851" cy="215444"/>
          </a:xfrm>
          <a:prstGeom prst="rect">
            <a:avLst/>
          </a:prstGeom>
          <a:ln w="12700">
            <a:miter lim="400000"/>
          </a:ln>
        </p:spPr>
        <p:txBody>
          <a:bodyPr wrap="square" lIns="0" tIns="0" rIns="0" bIns="0" rtlCol="0">
            <a:spAutoFit/>
          </a:bodyPr>
          <a:lstStyle/>
          <a:p>
            <a:pPr algn="l"/>
            <a:r>
              <a:rPr lang="en-US" sz="1400" dirty="0">
                <a:latin typeface="+mn-lt"/>
              </a:rPr>
              <a:t>(blue line: 2021 = 100)</a:t>
            </a:r>
          </a:p>
        </p:txBody>
      </p:sp>
      <p:sp>
        <p:nvSpPr>
          <p:cNvPr id="52" name="TextBox 51">
            <a:extLst>
              <a:ext uri="{FF2B5EF4-FFF2-40B4-BE49-F238E27FC236}">
                <a16:creationId xmlns:a16="http://schemas.microsoft.com/office/drawing/2014/main" id="{5046AA59-864F-780D-A364-DE4E98F45AD7}"/>
              </a:ext>
            </a:extLst>
          </p:cNvPr>
          <p:cNvSpPr txBox="1"/>
          <p:nvPr/>
        </p:nvSpPr>
        <p:spPr>
          <a:xfrm>
            <a:off x="12820666" y="4913178"/>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9" name="TextBox 18">
            <a:extLst>
              <a:ext uri="{FF2B5EF4-FFF2-40B4-BE49-F238E27FC236}">
                <a16:creationId xmlns:a16="http://schemas.microsoft.com/office/drawing/2014/main" id="{F1DD319B-6D93-1D09-11A4-1BB5747AB8C0}"/>
              </a:ext>
            </a:extLst>
          </p:cNvPr>
          <p:cNvSpPr txBox="1"/>
          <p:nvPr/>
        </p:nvSpPr>
        <p:spPr>
          <a:xfrm>
            <a:off x="1055785" y="120797"/>
            <a:ext cx="1395749" cy="153588"/>
          </a:xfrm>
          <a:prstGeom prst="rect">
            <a:avLst/>
          </a:prstGeom>
          <a:ln w="12700">
            <a:miter lim="400000"/>
          </a:ln>
        </p:spPr>
        <p:txBody>
          <a:bodyPr wrap="square" lIns="0" tIns="0" rIns="0" bIns="0" rtlCol="0">
            <a:spAutoFit/>
          </a:bodyPr>
          <a:lstStyle/>
          <a:p>
            <a:r>
              <a:rPr lang="en-US" sz="1000" b="1" spc="170" dirty="0">
                <a:latin typeface="+mn-lt"/>
              </a:rPr>
              <a:t>INTERNATIONAL</a:t>
            </a:r>
          </a:p>
        </p:txBody>
      </p:sp>
      <p:sp>
        <p:nvSpPr>
          <p:cNvPr id="2" name="Triangle 1">
            <a:extLst>
              <a:ext uri="{FF2B5EF4-FFF2-40B4-BE49-F238E27FC236}">
                <a16:creationId xmlns:a16="http://schemas.microsoft.com/office/drawing/2014/main" id="{8FD36992-4916-EA2C-149B-C9951CE22FA4}"/>
              </a:ext>
            </a:extLst>
          </p:cNvPr>
          <p:cNvSpPr/>
          <p:nvPr/>
        </p:nvSpPr>
        <p:spPr>
          <a:xfrm rot="10800000">
            <a:off x="1648011" y="284189"/>
            <a:ext cx="213360" cy="86880"/>
          </a:xfrm>
          <a:prstGeom prst="triangl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11" name="Table 10">
            <a:extLst>
              <a:ext uri="{FF2B5EF4-FFF2-40B4-BE49-F238E27FC236}">
                <a16:creationId xmlns:a16="http://schemas.microsoft.com/office/drawing/2014/main" id="{593AD1FC-93D0-B798-3B09-C41ADF1C3E72}"/>
              </a:ext>
            </a:extLst>
          </p:cNvPr>
          <p:cNvGraphicFramePr>
            <a:graphicFrameLocks noGrp="1"/>
          </p:cNvGraphicFramePr>
          <p:nvPr>
            <p:extLst>
              <p:ext uri="{D42A27DB-BD31-4B8C-83A1-F6EECF244321}">
                <p14:modId xmlns:p14="http://schemas.microsoft.com/office/powerpoint/2010/main" val="365118179"/>
              </p:ext>
            </p:extLst>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rgbClr val="16838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pic>
        <p:nvPicPr>
          <p:cNvPr id="17" name="Picture 16" descr="A graph showing the growth of the dollar&#10;&#10;AI-generated content may be incorrect." hidden="1">
            <a:extLst>
              <a:ext uri="{FF2B5EF4-FFF2-40B4-BE49-F238E27FC236}">
                <a16:creationId xmlns:a16="http://schemas.microsoft.com/office/drawing/2014/main" id="{C7D1DC23-FFB7-C852-E816-8410DD30D887}"/>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7463" y="56797"/>
            <a:ext cx="12090741" cy="6748761"/>
          </a:xfrm>
          <a:prstGeom prst="rect">
            <a:avLst/>
          </a:prstGeom>
        </p:spPr>
      </p:pic>
      <p:sp>
        <p:nvSpPr>
          <p:cNvPr id="26" name="Rectangle 25">
            <a:extLst>
              <a:ext uri="{FF2B5EF4-FFF2-40B4-BE49-F238E27FC236}">
                <a16:creationId xmlns:a16="http://schemas.microsoft.com/office/drawing/2014/main" id="{BD3850DA-D3D8-909F-7E6B-EBEF23AFD8CC}"/>
              </a:ext>
            </a:extLst>
          </p:cNvPr>
          <p:cNvSpPr/>
          <p:nvPr/>
        </p:nvSpPr>
        <p:spPr>
          <a:xfrm>
            <a:off x="2548716" y="1900031"/>
            <a:ext cx="1266833" cy="2804430"/>
          </a:xfrm>
          <a:prstGeom prst="rect">
            <a:avLst/>
          </a:prstGeom>
          <a:gradFill>
            <a:gsLst>
              <a:gs pos="0">
                <a:schemeClr val="bg1"/>
              </a:gs>
              <a:gs pos="95000">
                <a:schemeClr val="accent2">
                  <a:alpha val="18575"/>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7" name="Rectangle 26">
            <a:extLst>
              <a:ext uri="{FF2B5EF4-FFF2-40B4-BE49-F238E27FC236}">
                <a16:creationId xmlns:a16="http://schemas.microsoft.com/office/drawing/2014/main" id="{B921B15E-A279-F5C5-C3F2-8CFBDDBC2564}"/>
              </a:ext>
            </a:extLst>
          </p:cNvPr>
          <p:cNvSpPr/>
          <p:nvPr/>
        </p:nvSpPr>
        <p:spPr>
          <a:xfrm>
            <a:off x="8963749" y="1897492"/>
            <a:ext cx="2188733" cy="2804430"/>
          </a:xfrm>
          <a:prstGeom prst="rect">
            <a:avLst/>
          </a:prstGeom>
          <a:gradFill>
            <a:gsLst>
              <a:gs pos="0">
                <a:schemeClr val="bg1"/>
              </a:gs>
              <a:gs pos="95000">
                <a:schemeClr val="accent2">
                  <a:alpha val="18575"/>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8" name="Rectangle 27">
            <a:extLst>
              <a:ext uri="{FF2B5EF4-FFF2-40B4-BE49-F238E27FC236}">
                <a16:creationId xmlns:a16="http://schemas.microsoft.com/office/drawing/2014/main" id="{3D881CA1-7C36-9C30-2EA4-476113F3ECE2}"/>
              </a:ext>
            </a:extLst>
          </p:cNvPr>
          <p:cNvSpPr/>
          <p:nvPr/>
        </p:nvSpPr>
        <p:spPr>
          <a:xfrm>
            <a:off x="5795334" y="1900638"/>
            <a:ext cx="1298279" cy="2804430"/>
          </a:xfrm>
          <a:prstGeom prst="rect">
            <a:avLst/>
          </a:prstGeom>
          <a:gradFill>
            <a:gsLst>
              <a:gs pos="0">
                <a:schemeClr val="bg1"/>
              </a:gs>
              <a:gs pos="95000">
                <a:schemeClr val="accent2">
                  <a:alpha val="18575"/>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37" name="Chart 36">
            <a:extLst>
              <a:ext uri="{FF2B5EF4-FFF2-40B4-BE49-F238E27FC236}">
                <a16:creationId xmlns:a16="http://schemas.microsoft.com/office/drawing/2014/main" id="{A50B1805-E022-2507-E714-0A9B9A6501F5}"/>
              </a:ext>
            </a:extLst>
          </p:cNvPr>
          <p:cNvGraphicFramePr/>
          <p:nvPr>
            <p:extLst>
              <p:ext uri="{D42A27DB-BD31-4B8C-83A1-F6EECF244321}">
                <p14:modId xmlns:p14="http://schemas.microsoft.com/office/powerpoint/2010/main" val="981500409"/>
              </p:ext>
            </p:extLst>
          </p:nvPr>
        </p:nvGraphicFramePr>
        <p:xfrm>
          <a:off x="540450" y="1933128"/>
          <a:ext cx="11192256" cy="2899028"/>
        </p:xfrm>
        <a:graphic>
          <a:graphicData uri="http://schemas.openxmlformats.org/drawingml/2006/chart">
            <c:chart xmlns:c="http://schemas.openxmlformats.org/drawingml/2006/chart" xmlns:r="http://schemas.openxmlformats.org/officeDocument/2006/relationships" r:id="rId4"/>
          </a:graphicData>
        </a:graphic>
      </p:graphicFrame>
      <p:sp>
        <p:nvSpPr>
          <p:cNvPr id="49" name="Rectangle 48">
            <a:extLst>
              <a:ext uri="{FF2B5EF4-FFF2-40B4-BE49-F238E27FC236}">
                <a16:creationId xmlns:a16="http://schemas.microsoft.com/office/drawing/2014/main" id="{908E548B-286E-257D-DEF5-11218CD57F45}"/>
              </a:ext>
            </a:extLst>
          </p:cNvPr>
          <p:cNvSpPr/>
          <p:nvPr/>
        </p:nvSpPr>
        <p:spPr>
          <a:xfrm>
            <a:off x="7078584" y="2869980"/>
            <a:ext cx="177217" cy="726995"/>
          </a:xfrm>
          <a:prstGeom prst="rect">
            <a:avLst/>
          </a:prstGeom>
          <a:solidFill>
            <a:srgbClr val="008E77">
              <a:alpha val="21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6" name="Rectangle 65">
            <a:extLst>
              <a:ext uri="{FF2B5EF4-FFF2-40B4-BE49-F238E27FC236}">
                <a16:creationId xmlns:a16="http://schemas.microsoft.com/office/drawing/2014/main" id="{88BB5305-1469-D2F1-BE23-BC64979310CC}"/>
              </a:ext>
            </a:extLst>
          </p:cNvPr>
          <p:cNvSpPr/>
          <p:nvPr/>
        </p:nvSpPr>
        <p:spPr>
          <a:xfrm>
            <a:off x="557993" y="5203163"/>
            <a:ext cx="11157170" cy="820024"/>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9" name="TextBox 68">
            <a:extLst>
              <a:ext uri="{FF2B5EF4-FFF2-40B4-BE49-F238E27FC236}">
                <a16:creationId xmlns:a16="http://schemas.microsoft.com/office/drawing/2014/main" id="{10EB3C51-E21F-9451-B771-37E480F1A6CB}"/>
              </a:ext>
            </a:extLst>
          </p:cNvPr>
          <p:cNvSpPr txBox="1"/>
          <p:nvPr/>
        </p:nvSpPr>
        <p:spPr>
          <a:xfrm>
            <a:off x="4138867" y="5997861"/>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73" name="TextBox 8">
            <a:extLst>
              <a:ext uri="{FF2B5EF4-FFF2-40B4-BE49-F238E27FC236}">
                <a16:creationId xmlns:a16="http://schemas.microsoft.com/office/drawing/2014/main" id="{A4A7AD18-C5E9-DFDC-941A-E63999DB9E40}"/>
              </a:ext>
            </a:extLst>
          </p:cNvPr>
          <p:cNvSpPr txBox="1"/>
          <p:nvPr/>
        </p:nvSpPr>
        <p:spPr>
          <a:xfrm>
            <a:off x="1372316"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29%</a:t>
            </a:r>
          </a:p>
        </p:txBody>
      </p:sp>
      <p:sp>
        <p:nvSpPr>
          <p:cNvPr id="74" name="Triangle 73">
            <a:extLst>
              <a:ext uri="{FF2B5EF4-FFF2-40B4-BE49-F238E27FC236}">
                <a16:creationId xmlns:a16="http://schemas.microsoft.com/office/drawing/2014/main" id="{BEE5B7D4-D1BD-B46F-EBD0-2A6CBCE07342}"/>
              </a:ext>
            </a:extLst>
          </p:cNvPr>
          <p:cNvSpPr/>
          <p:nvPr/>
        </p:nvSpPr>
        <p:spPr>
          <a:xfrm rot="10800000">
            <a:off x="1417202" y="4535064"/>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75" name="TextBox 8">
            <a:extLst>
              <a:ext uri="{FF2B5EF4-FFF2-40B4-BE49-F238E27FC236}">
                <a16:creationId xmlns:a16="http://schemas.microsoft.com/office/drawing/2014/main" id="{70BDC226-1830-E4FA-6C6A-D5D779F67528}"/>
              </a:ext>
            </a:extLst>
          </p:cNvPr>
          <p:cNvSpPr txBox="1"/>
          <p:nvPr/>
        </p:nvSpPr>
        <p:spPr>
          <a:xfrm>
            <a:off x="2957150"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46%</a:t>
            </a:r>
          </a:p>
        </p:txBody>
      </p:sp>
      <p:sp>
        <p:nvSpPr>
          <p:cNvPr id="81" name="Triangle 80">
            <a:extLst>
              <a:ext uri="{FF2B5EF4-FFF2-40B4-BE49-F238E27FC236}">
                <a16:creationId xmlns:a16="http://schemas.microsoft.com/office/drawing/2014/main" id="{7B6C2A38-60B2-D3FE-B1AA-83FBD592A34F}"/>
              </a:ext>
            </a:extLst>
          </p:cNvPr>
          <p:cNvSpPr/>
          <p:nvPr/>
        </p:nvSpPr>
        <p:spPr>
          <a:xfrm>
            <a:off x="3021914" y="4524462"/>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2" name="TextBox 8">
            <a:extLst>
              <a:ext uri="{FF2B5EF4-FFF2-40B4-BE49-F238E27FC236}">
                <a16:creationId xmlns:a16="http://schemas.microsoft.com/office/drawing/2014/main" id="{45F7DB09-9C42-97E8-E594-C62167BDF918}"/>
              </a:ext>
            </a:extLst>
          </p:cNvPr>
          <p:cNvSpPr txBox="1"/>
          <p:nvPr/>
        </p:nvSpPr>
        <p:spPr>
          <a:xfrm>
            <a:off x="4552982"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34%</a:t>
            </a:r>
          </a:p>
        </p:txBody>
      </p:sp>
      <p:sp>
        <p:nvSpPr>
          <p:cNvPr id="83" name="Triangle 82">
            <a:extLst>
              <a:ext uri="{FF2B5EF4-FFF2-40B4-BE49-F238E27FC236}">
                <a16:creationId xmlns:a16="http://schemas.microsoft.com/office/drawing/2014/main" id="{2366F7A5-E544-0872-273B-FC3A9DEF9F8A}"/>
              </a:ext>
            </a:extLst>
          </p:cNvPr>
          <p:cNvSpPr/>
          <p:nvPr/>
        </p:nvSpPr>
        <p:spPr>
          <a:xfrm rot="10800000">
            <a:off x="4638176" y="4535064"/>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5" name="TextBox 8">
            <a:extLst>
              <a:ext uri="{FF2B5EF4-FFF2-40B4-BE49-F238E27FC236}">
                <a16:creationId xmlns:a16="http://schemas.microsoft.com/office/drawing/2014/main" id="{E22FB7B2-3C1D-2927-D38C-3EE51FEE643E}"/>
              </a:ext>
            </a:extLst>
          </p:cNvPr>
          <p:cNvSpPr txBox="1"/>
          <p:nvPr/>
        </p:nvSpPr>
        <p:spPr>
          <a:xfrm>
            <a:off x="6277729"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33%</a:t>
            </a:r>
          </a:p>
        </p:txBody>
      </p:sp>
      <p:sp>
        <p:nvSpPr>
          <p:cNvPr id="90" name="TextBox 8">
            <a:extLst>
              <a:ext uri="{FF2B5EF4-FFF2-40B4-BE49-F238E27FC236}">
                <a16:creationId xmlns:a16="http://schemas.microsoft.com/office/drawing/2014/main" id="{19BFF2A4-BCAB-9106-EFD4-BE8181F98BD5}"/>
              </a:ext>
            </a:extLst>
          </p:cNvPr>
          <p:cNvSpPr txBox="1"/>
          <p:nvPr/>
        </p:nvSpPr>
        <p:spPr>
          <a:xfrm>
            <a:off x="7755164"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29%</a:t>
            </a:r>
          </a:p>
        </p:txBody>
      </p:sp>
      <p:sp>
        <p:nvSpPr>
          <p:cNvPr id="94" name="Triangle 93">
            <a:extLst>
              <a:ext uri="{FF2B5EF4-FFF2-40B4-BE49-F238E27FC236}">
                <a16:creationId xmlns:a16="http://schemas.microsoft.com/office/drawing/2014/main" id="{0EFB2B9D-258D-2B4C-5781-FD177AB17DB3}"/>
              </a:ext>
            </a:extLst>
          </p:cNvPr>
          <p:cNvSpPr/>
          <p:nvPr/>
        </p:nvSpPr>
        <p:spPr>
          <a:xfrm rot="10800000">
            <a:off x="7817386" y="4535064"/>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5" name="TextBox 8">
            <a:extLst>
              <a:ext uri="{FF2B5EF4-FFF2-40B4-BE49-F238E27FC236}">
                <a16:creationId xmlns:a16="http://schemas.microsoft.com/office/drawing/2014/main" id="{FBEB28DF-BE79-6CC8-50A7-AC2B97AFD295}"/>
              </a:ext>
            </a:extLst>
          </p:cNvPr>
          <p:cNvSpPr txBox="1"/>
          <p:nvPr/>
        </p:nvSpPr>
        <p:spPr>
          <a:xfrm>
            <a:off x="9958463"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43%</a:t>
            </a:r>
          </a:p>
        </p:txBody>
      </p:sp>
      <p:sp>
        <p:nvSpPr>
          <p:cNvPr id="99" name="Triangle 98">
            <a:extLst>
              <a:ext uri="{FF2B5EF4-FFF2-40B4-BE49-F238E27FC236}">
                <a16:creationId xmlns:a16="http://schemas.microsoft.com/office/drawing/2014/main" id="{C3076DDB-3265-FE0B-9F77-6655D79F45CF}"/>
              </a:ext>
            </a:extLst>
          </p:cNvPr>
          <p:cNvSpPr/>
          <p:nvPr/>
        </p:nvSpPr>
        <p:spPr>
          <a:xfrm>
            <a:off x="6330212" y="4524462"/>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00" name="Triangle 99">
            <a:extLst>
              <a:ext uri="{FF2B5EF4-FFF2-40B4-BE49-F238E27FC236}">
                <a16:creationId xmlns:a16="http://schemas.microsoft.com/office/drawing/2014/main" id="{6BFF2256-19BA-CBD9-7195-58C0FC353C16}"/>
              </a:ext>
            </a:extLst>
          </p:cNvPr>
          <p:cNvSpPr/>
          <p:nvPr/>
        </p:nvSpPr>
        <p:spPr>
          <a:xfrm>
            <a:off x="10008349" y="4521812"/>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02" name="Rectangle 52">
            <a:extLst>
              <a:ext uri="{FF2B5EF4-FFF2-40B4-BE49-F238E27FC236}">
                <a16:creationId xmlns:a16="http://schemas.microsoft.com/office/drawing/2014/main" id="{5AA3CCB9-30BE-8A2F-CB06-F98A816ED44C}"/>
              </a:ext>
            </a:extLst>
          </p:cNvPr>
          <p:cNvSpPr/>
          <p:nvPr/>
        </p:nvSpPr>
        <p:spPr>
          <a:xfrm>
            <a:off x="1298468" y="5634112"/>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03" name="TextBox 102">
            <a:extLst>
              <a:ext uri="{FF2B5EF4-FFF2-40B4-BE49-F238E27FC236}">
                <a16:creationId xmlns:a16="http://schemas.microsoft.com/office/drawing/2014/main" id="{77E1E649-355E-2FAC-B11D-3E5C13E66189}"/>
              </a:ext>
            </a:extLst>
          </p:cNvPr>
          <p:cNvSpPr txBox="1"/>
          <p:nvPr/>
        </p:nvSpPr>
        <p:spPr>
          <a:xfrm>
            <a:off x="1329833" y="5690972"/>
            <a:ext cx="552133"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81%</a:t>
            </a:r>
          </a:p>
        </p:txBody>
      </p:sp>
      <p:sp>
        <p:nvSpPr>
          <p:cNvPr id="107" name="Rectangle 52">
            <a:extLst>
              <a:ext uri="{FF2B5EF4-FFF2-40B4-BE49-F238E27FC236}">
                <a16:creationId xmlns:a16="http://schemas.microsoft.com/office/drawing/2014/main" id="{B640E2D3-B607-2DE0-1423-9438BA0632C8}"/>
              </a:ext>
            </a:extLst>
          </p:cNvPr>
          <p:cNvSpPr/>
          <p:nvPr/>
        </p:nvSpPr>
        <p:spPr>
          <a:xfrm>
            <a:off x="4508049" y="5634112"/>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08" name="TextBox 107">
            <a:extLst>
              <a:ext uri="{FF2B5EF4-FFF2-40B4-BE49-F238E27FC236}">
                <a16:creationId xmlns:a16="http://schemas.microsoft.com/office/drawing/2014/main" id="{9E9A8274-DBF7-18CF-E2BF-F906A10FD96F}"/>
              </a:ext>
            </a:extLst>
          </p:cNvPr>
          <p:cNvSpPr txBox="1"/>
          <p:nvPr/>
        </p:nvSpPr>
        <p:spPr>
          <a:xfrm>
            <a:off x="4539414" y="5690972"/>
            <a:ext cx="552133"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68%</a:t>
            </a:r>
          </a:p>
        </p:txBody>
      </p:sp>
      <p:sp>
        <p:nvSpPr>
          <p:cNvPr id="109" name="Rectangle 52">
            <a:extLst>
              <a:ext uri="{FF2B5EF4-FFF2-40B4-BE49-F238E27FC236}">
                <a16:creationId xmlns:a16="http://schemas.microsoft.com/office/drawing/2014/main" id="{82EDAE66-7240-490D-3303-B43DE2EC961F}"/>
              </a:ext>
            </a:extLst>
          </p:cNvPr>
          <p:cNvSpPr/>
          <p:nvPr/>
        </p:nvSpPr>
        <p:spPr>
          <a:xfrm>
            <a:off x="7754837" y="5634112"/>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0" name="TextBox 109">
            <a:extLst>
              <a:ext uri="{FF2B5EF4-FFF2-40B4-BE49-F238E27FC236}">
                <a16:creationId xmlns:a16="http://schemas.microsoft.com/office/drawing/2014/main" id="{A4DF536A-62A1-7C30-B41B-ADD8CEEBC993}"/>
              </a:ext>
            </a:extLst>
          </p:cNvPr>
          <p:cNvSpPr txBox="1"/>
          <p:nvPr/>
        </p:nvSpPr>
        <p:spPr>
          <a:xfrm>
            <a:off x="7781178" y="5690972"/>
            <a:ext cx="552133"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54%</a:t>
            </a:r>
          </a:p>
        </p:txBody>
      </p:sp>
      <p:sp>
        <p:nvSpPr>
          <p:cNvPr id="111" name="Rectangle 52">
            <a:extLst>
              <a:ext uri="{FF2B5EF4-FFF2-40B4-BE49-F238E27FC236}">
                <a16:creationId xmlns:a16="http://schemas.microsoft.com/office/drawing/2014/main" id="{746623C6-CD63-46D9-D7E8-A9A81FD3E14F}"/>
              </a:ext>
            </a:extLst>
          </p:cNvPr>
          <p:cNvSpPr/>
          <p:nvPr/>
        </p:nvSpPr>
        <p:spPr>
          <a:xfrm rot="10800000">
            <a:off x="2872601" y="5634112"/>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2" name="TextBox 111">
            <a:extLst>
              <a:ext uri="{FF2B5EF4-FFF2-40B4-BE49-F238E27FC236}">
                <a16:creationId xmlns:a16="http://schemas.microsoft.com/office/drawing/2014/main" id="{916CC6BA-073F-95FB-7503-6B4A358F3F0D}"/>
              </a:ext>
            </a:extLst>
          </p:cNvPr>
          <p:cNvSpPr txBox="1"/>
          <p:nvPr/>
        </p:nvSpPr>
        <p:spPr>
          <a:xfrm>
            <a:off x="2871991" y="5647012"/>
            <a:ext cx="606242"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–99%</a:t>
            </a:r>
          </a:p>
        </p:txBody>
      </p:sp>
      <p:sp>
        <p:nvSpPr>
          <p:cNvPr id="113" name="Rectangle 52">
            <a:extLst>
              <a:ext uri="{FF2B5EF4-FFF2-40B4-BE49-F238E27FC236}">
                <a16:creationId xmlns:a16="http://schemas.microsoft.com/office/drawing/2014/main" id="{370DE8D8-9F42-E96E-7D11-819ED9053F54}"/>
              </a:ext>
            </a:extLst>
          </p:cNvPr>
          <p:cNvSpPr/>
          <p:nvPr/>
        </p:nvSpPr>
        <p:spPr>
          <a:xfrm rot="10800000">
            <a:off x="6175691" y="5634112"/>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4" name="TextBox 113">
            <a:extLst>
              <a:ext uri="{FF2B5EF4-FFF2-40B4-BE49-F238E27FC236}">
                <a16:creationId xmlns:a16="http://schemas.microsoft.com/office/drawing/2014/main" id="{8D2E3B74-9E0E-0C57-090D-038B55506953}"/>
              </a:ext>
            </a:extLst>
          </p:cNvPr>
          <p:cNvSpPr txBox="1"/>
          <p:nvPr/>
        </p:nvSpPr>
        <p:spPr>
          <a:xfrm>
            <a:off x="6175689" y="5647012"/>
            <a:ext cx="605633"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–119%</a:t>
            </a:r>
          </a:p>
        </p:txBody>
      </p:sp>
      <p:sp>
        <p:nvSpPr>
          <p:cNvPr id="115" name="Rectangle 52">
            <a:extLst>
              <a:ext uri="{FF2B5EF4-FFF2-40B4-BE49-F238E27FC236}">
                <a16:creationId xmlns:a16="http://schemas.microsoft.com/office/drawing/2014/main" id="{27EF3BF5-651E-DFC7-6788-A64A744628AF}"/>
              </a:ext>
            </a:extLst>
          </p:cNvPr>
          <p:cNvSpPr/>
          <p:nvPr/>
        </p:nvSpPr>
        <p:spPr>
          <a:xfrm rot="10800000">
            <a:off x="9797948" y="5634112"/>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6" name="TextBox 115">
            <a:extLst>
              <a:ext uri="{FF2B5EF4-FFF2-40B4-BE49-F238E27FC236}">
                <a16:creationId xmlns:a16="http://schemas.microsoft.com/office/drawing/2014/main" id="{F2CA59DE-7734-04F4-271C-B1924C23FFE2}"/>
              </a:ext>
            </a:extLst>
          </p:cNvPr>
          <p:cNvSpPr txBox="1"/>
          <p:nvPr/>
        </p:nvSpPr>
        <p:spPr>
          <a:xfrm>
            <a:off x="9822176" y="5647012"/>
            <a:ext cx="552133"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–233%</a:t>
            </a:r>
          </a:p>
        </p:txBody>
      </p:sp>
      <p:sp>
        <p:nvSpPr>
          <p:cNvPr id="117" name="TextBox 116">
            <a:extLst>
              <a:ext uri="{FF2B5EF4-FFF2-40B4-BE49-F238E27FC236}">
                <a16:creationId xmlns:a16="http://schemas.microsoft.com/office/drawing/2014/main" id="{A3151503-4F8F-4ECD-E6BB-53D9F53AFAFF}"/>
              </a:ext>
            </a:extLst>
          </p:cNvPr>
          <p:cNvSpPr txBox="1"/>
          <p:nvPr/>
        </p:nvSpPr>
        <p:spPr>
          <a:xfrm>
            <a:off x="684460" y="5284533"/>
            <a:ext cx="11030703" cy="200055"/>
          </a:xfrm>
          <a:prstGeom prst="rect">
            <a:avLst/>
          </a:prstGeom>
          <a:noFill/>
          <a:ln w="12700">
            <a:miter lim="400000"/>
          </a:ln>
        </p:spPr>
        <p:txBody>
          <a:bodyPr wrap="square" lIns="0" tIns="0" rIns="0" bIns="0">
            <a:spAutoFit/>
          </a:bodyPr>
          <a:lstStyle/>
          <a:p>
            <a:pPr algn="l" rtl="0">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1300" b="1" i="0" u="none" strike="noStrike" baseline="0" dirty="0">
                <a:effectLst/>
              </a:rPr>
              <a:t>Relative returns of the MSCI EAFE Index to the S&amp;P 500 Index </a:t>
            </a:r>
          </a:p>
        </p:txBody>
      </p:sp>
      <p:sp>
        <p:nvSpPr>
          <p:cNvPr id="118" name="Rectangle 52">
            <a:extLst>
              <a:ext uri="{FF2B5EF4-FFF2-40B4-BE49-F238E27FC236}">
                <a16:creationId xmlns:a16="http://schemas.microsoft.com/office/drawing/2014/main" id="{3005AABD-42D7-DD0F-1E72-0E97889D8134}"/>
              </a:ext>
            </a:extLst>
          </p:cNvPr>
          <p:cNvSpPr/>
          <p:nvPr/>
        </p:nvSpPr>
        <p:spPr>
          <a:xfrm>
            <a:off x="8383425" y="5298710"/>
            <a:ext cx="187128" cy="134011"/>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9" name="TextBox 118">
            <a:extLst>
              <a:ext uri="{FF2B5EF4-FFF2-40B4-BE49-F238E27FC236}">
                <a16:creationId xmlns:a16="http://schemas.microsoft.com/office/drawing/2014/main" id="{4152B38F-502F-E639-4D80-F4A0FC16C34F}"/>
              </a:ext>
            </a:extLst>
          </p:cNvPr>
          <p:cNvSpPr txBox="1"/>
          <p:nvPr/>
        </p:nvSpPr>
        <p:spPr>
          <a:xfrm>
            <a:off x="8631891" y="5311826"/>
            <a:ext cx="1128514" cy="138499"/>
          </a:xfrm>
          <a:prstGeom prst="rect">
            <a:avLst/>
          </a:prstGeom>
          <a:ln w="12700">
            <a:miter lim="400000"/>
          </a:ln>
        </p:spPr>
        <p:txBody>
          <a:bodyPr wrap="none" lIns="0" tIns="0" rIns="0" bIns="0" rtlCol="0">
            <a:spAutoFit/>
          </a:bodyPr>
          <a:lstStyle/>
          <a:p>
            <a:pPr algn="l"/>
            <a:r>
              <a:rPr lang="en-US" sz="900" dirty="0">
                <a:solidFill>
                  <a:schemeClr val="tx1"/>
                </a:solidFill>
                <a:latin typeface="AvenirNext LT Com Regular" panose="020B0503020202020204" pitchFamily="34" charset="0"/>
              </a:rPr>
              <a:t>MSCI EAFE outpaced</a:t>
            </a:r>
          </a:p>
        </p:txBody>
      </p:sp>
      <p:sp>
        <p:nvSpPr>
          <p:cNvPr id="120" name="Rectangle 52">
            <a:extLst>
              <a:ext uri="{FF2B5EF4-FFF2-40B4-BE49-F238E27FC236}">
                <a16:creationId xmlns:a16="http://schemas.microsoft.com/office/drawing/2014/main" id="{EA054B15-1A89-2033-E799-6A72AB967821}"/>
              </a:ext>
            </a:extLst>
          </p:cNvPr>
          <p:cNvSpPr/>
          <p:nvPr/>
        </p:nvSpPr>
        <p:spPr>
          <a:xfrm rot="10800000">
            <a:off x="10371895" y="5333382"/>
            <a:ext cx="187128" cy="134011"/>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21" name="TextBox 120">
            <a:extLst>
              <a:ext uri="{FF2B5EF4-FFF2-40B4-BE49-F238E27FC236}">
                <a16:creationId xmlns:a16="http://schemas.microsoft.com/office/drawing/2014/main" id="{2B70F4C0-C8B5-3C27-5D54-2BCED051972F}"/>
              </a:ext>
            </a:extLst>
          </p:cNvPr>
          <p:cNvSpPr txBox="1"/>
          <p:nvPr/>
        </p:nvSpPr>
        <p:spPr>
          <a:xfrm>
            <a:off x="10629029" y="5311826"/>
            <a:ext cx="998671" cy="138499"/>
          </a:xfrm>
          <a:prstGeom prst="rect">
            <a:avLst/>
          </a:prstGeom>
          <a:ln w="12700">
            <a:miter lim="400000"/>
          </a:ln>
        </p:spPr>
        <p:txBody>
          <a:bodyPr wrap="none" lIns="0" tIns="0" rIns="0" bIns="0" rtlCol="0">
            <a:spAutoFit/>
          </a:bodyPr>
          <a:lstStyle/>
          <a:p>
            <a:pPr algn="l"/>
            <a:r>
              <a:rPr lang="en-US" sz="900" dirty="0">
                <a:solidFill>
                  <a:schemeClr val="tx1"/>
                </a:solidFill>
                <a:latin typeface="AvenirNext LT Com Regular" panose="020B0503020202020204" pitchFamily="34" charset="0"/>
              </a:rPr>
              <a:t>MSCI EAFE lagged</a:t>
            </a:r>
          </a:p>
        </p:txBody>
      </p:sp>
      <p:cxnSp>
        <p:nvCxnSpPr>
          <p:cNvPr id="122" name="Straight Connector 121">
            <a:extLst>
              <a:ext uri="{FF2B5EF4-FFF2-40B4-BE49-F238E27FC236}">
                <a16:creationId xmlns:a16="http://schemas.microsoft.com/office/drawing/2014/main" id="{DBDA1C5D-7A72-83DF-9DC6-D364B4BE2A0C}"/>
              </a:ext>
            </a:extLst>
          </p:cNvPr>
          <p:cNvCxnSpPr>
            <a:cxnSpLocks/>
          </p:cNvCxnSpPr>
          <p:nvPr/>
        </p:nvCxnSpPr>
        <p:spPr>
          <a:xfrm>
            <a:off x="8972944" y="5573820"/>
            <a:ext cx="0"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23" name="Straight Connector 122">
            <a:extLst>
              <a:ext uri="{FF2B5EF4-FFF2-40B4-BE49-F238E27FC236}">
                <a16:creationId xmlns:a16="http://schemas.microsoft.com/office/drawing/2014/main" id="{B88E0D32-FC58-BC74-4589-5D9D2701F405}"/>
              </a:ext>
            </a:extLst>
          </p:cNvPr>
          <p:cNvCxnSpPr>
            <a:cxnSpLocks/>
          </p:cNvCxnSpPr>
          <p:nvPr/>
        </p:nvCxnSpPr>
        <p:spPr>
          <a:xfrm>
            <a:off x="7094411" y="5573820"/>
            <a:ext cx="0"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24" name="Straight Connector 123">
            <a:extLst>
              <a:ext uri="{FF2B5EF4-FFF2-40B4-BE49-F238E27FC236}">
                <a16:creationId xmlns:a16="http://schemas.microsoft.com/office/drawing/2014/main" id="{795D72B4-2300-CA5C-3AA6-7417AC077A33}"/>
              </a:ext>
            </a:extLst>
          </p:cNvPr>
          <p:cNvCxnSpPr>
            <a:cxnSpLocks/>
          </p:cNvCxnSpPr>
          <p:nvPr/>
        </p:nvCxnSpPr>
        <p:spPr>
          <a:xfrm flipH="1">
            <a:off x="5810270" y="5573820"/>
            <a:ext cx="1"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25" name="Straight Connector 124">
            <a:extLst>
              <a:ext uri="{FF2B5EF4-FFF2-40B4-BE49-F238E27FC236}">
                <a16:creationId xmlns:a16="http://schemas.microsoft.com/office/drawing/2014/main" id="{0DA5ADB8-233E-C13E-A908-B1C27B6CD5B3}"/>
              </a:ext>
            </a:extLst>
          </p:cNvPr>
          <p:cNvCxnSpPr>
            <a:cxnSpLocks/>
          </p:cNvCxnSpPr>
          <p:nvPr/>
        </p:nvCxnSpPr>
        <p:spPr>
          <a:xfrm>
            <a:off x="3808517" y="5591994"/>
            <a:ext cx="0"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26" name="Straight Connector 125">
            <a:extLst>
              <a:ext uri="{FF2B5EF4-FFF2-40B4-BE49-F238E27FC236}">
                <a16:creationId xmlns:a16="http://schemas.microsoft.com/office/drawing/2014/main" id="{90776B56-FE43-E2C7-6EA7-43D8BCA28600}"/>
              </a:ext>
            </a:extLst>
          </p:cNvPr>
          <p:cNvCxnSpPr>
            <a:cxnSpLocks/>
          </p:cNvCxnSpPr>
          <p:nvPr/>
        </p:nvCxnSpPr>
        <p:spPr>
          <a:xfrm>
            <a:off x="2550861" y="5591994"/>
            <a:ext cx="0"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127" name="Footer Placeholder 2">
            <a:extLst>
              <a:ext uri="{FF2B5EF4-FFF2-40B4-BE49-F238E27FC236}">
                <a16:creationId xmlns:a16="http://schemas.microsoft.com/office/drawing/2014/main" id="{64C1792B-FCAE-D78B-2D34-EA8E65C9B052}"/>
              </a:ext>
            </a:extLst>
          </p:cNvPr>
          <p:cNvSpPr txBox="1">
            <a:spLocks/>
          </p:cNvSpPr>
          <p:nvPr/>
        </p:nvSpPr>
        <p:spPr>
          <a:xfrm>
            <a:off x="579055" y="6139272"/>
            <a:ext cx="11048941" cy="323634"/>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nSpc>
                <a:spcPct val="100000"/>
              </a:lnSpc>
            </a:pPr>
            <a:r>
              <a:rPr lang="en-IN" dirty="0">
                <a:solidFill>
                  <a:schemeClr val="tx1">
                    <a:lumMod val="65000"/>
                    <a:lumOff val="35000"/>
                  </a:schemeClr>
                </a:solidFill>
              </a:rPr>
              <a:t>Sources: Capital Group, FactSet, J.P. Morgan, MSCI, London Stock Exchange Group, S&amp;P Dow Jones Indices LLC. Relative returns and change in the USD index are measured on a cumulative total returns basis in USD. The U.S. dollar index reflects J.P. Morgan's U.S. Real Broad Effective Exchange Rate Index, which is rebased to 100 as of 2021. U.S. dollar index data as of 3/31/25. Relative returns data as of 10/31/22. Past results are not predictive of results in future periods.</a:t>
            </a:r>
          </a:p>
          <a:p>
            <a:pPr>
              <a:lnSpc>
                <a:spcPct val="100000"/>
              </a:lnSpc>
            </a:pPr>
            <a:r>
              <a:rPr lang="en-IN" dirty="0">
                <a:solidFill>
                  <a:schemeClr val="tx1">
                    <a:lumMod val="65000"/>
                    <a:lumOff val="35000"/>
                  </a:schemeClr>
                </a:solidFill>
              </a:rPr>
              <a:t>The Plaza Accord allowed a devaluation of the U.S. dollar, aiming to reduce the U.S. trade deficit and help stabilize trade with Japan.</a:t>
            </a:r>
          </a:p>
        </p:txBody>
      </p:sp>
      <p:cxnSp>
        <p:nvCxnSpPr>
          <p:cNvPr id="128" name="Straight Connector 127">
            <a:extLst>
              <a:ext uri="{FF2B5EF4-FFF2-40B4-BE49-F238E27FC236}">
                <a16:creationId xmlns:a16="http://schemas.microsoft.com/office/drawing/2014/main" id="{71E9108F-E7F9-A67F-20E7-990F50947A1C}"/>
              </a:ext>
            </a:extLst>
          </p:cNvPr>
          <p:cNvCxnSpPr>
            <a:cxnSpLocks/>
          </p:cNvCxnSpPr>
          <p:nvPr/>
        </p:nvCxnSpPr>
        <p:spPr>
          <a:xfrm>
            <a:off x="11659040" y="2622289"/>
            <a:ext cx="0" cy="420505"/>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29" name="TextBox 128">
            <a:extLst>
              <a:ext uri="{FF2B5EF4-FFF2-40B4-BE49-F238E27FC236}">
                <a16:creationId xmlns:a16="http://schemas.microsoft.com/office/drawing/2014/main" id="{15C2C632-2C8A-BB44-4E84-A2923DA8937A}"/>
              </a:ext>
            </a:extLst>
          </p:cNvPr>
          <p:cNvSpPr txBox="1"/>
          <p:nvPr/>
        </p:nvSpPr>
        <p:spPr>
          <a:xfrm>
            <a:off x="4650354" y="583517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30" name="TextBox 129">
            <a:extLst>
              <a:ext uri="{FF2B5EF4-FFF2-40B4-BE49-F238E27FC236}">
                <a16:creationId xmlns:a16="http://schemas.microsoft.com/office/drawing/2014/main" id="{E6172BEA-2F2D-0A2D-9467-E0950BA1F01D}"/>
              </a:ext>
            </a:extLst>
          </p:cNvPr>
          <p:cNvSpPr txBox="1"/>
          <p:nvPr/>
        </p:nvSpPr>
        <p:spPr>
          <a:xfrm>
            <a:off x="961200" y="1838507"/>
            <a:ext cx="1708335" cy="407869"/>
          </a:xfrm>
          <a:prstGeom prst="rect">
            <a:avLst/>
          </a:prstGeom>
          <a:solidFill>
            <a:srgbClr val="008E77"/>
          </a:solidFill>
          <a:ln w="12700">
            <a:miter lim="400000"/>
          </a:ln>
        </p:spPr>
        <p:txBody>
          <a:bodyPr wrap="square" lIns="54864" tIns="54864" rIns="54864" bIns="54864">
            <a:spAutoFit/>
          </a:bodyPr>
          <a:lstStyle/>
          <a:p>
            <a:pPr algn="l">
              <a:lnSpc>
                <a:spcPts val="1150"/>
              </a:lnSpc>
            </a:pPr>
            <a:r>
              <a:rPr lang="en-US" sz="900" b="1" i="0" dirty="0">
                <a:solidFill>
                  <a:schemeClr val="bg1"/>
                </a:solidFill>
                <a:effectLst/>
                <a:latin typeface="+mn-lt"/>
              </a:rPr>
              <a:t>1971 — USD allowed to float and becomes a fiat currency</a:t>
            </a:r>
            <a:endParaRPr lang="en-US" sz="900" b="1" dirty="0">
              <a:solidFill>
                <a:schemeClr val="bg1"/>
              </a:solidFill>
              <a:latin typeface="+mn-lt"/>
            </a:endParaRPr>
          </a:p>
        </p:txBody>
      </p:sp>
      <p:sp>
        <p:nvSpPr>
          <p:cNvPr id="131" name="TextBox 130">
            <a:extLst>
              <a:ext uri="{FF2B5EF4-FFF2-40B4-BE49-F238E27FC236}">
                <a16:creationId xmlns:a16="http://schemas.microsoft.com/office/drawing/2014/main" id="{161B5E39-B135-66A2-CD77-820A23FAEA79}"/>
              </a:ext>
            </a:extLst>
          </p:cNvPr>
          <p:cNvSpPr txBox="1"/>
          <p:nvPr/>
        </p:nvSpPr>
        <p:spPr>
          <a:xfrm>
            <a:off x="1528681" y="2590469"/>
            <a:ext cx="1623568" cy="561757"/>
          </a:xfrm>
          <a:prstGeom prst="rect">
            <a:avLst/>
          </a:prstGeom>
          <a:solidFill>
            <a:srgbClr val="008E77"/>
          </a:solidFill>
          <a:ln w="12700">
            <a:miter lim="400000"/>
          </a:ln>
        </p:spPr>
        <p:txBody>
          <a:bodyPr wrap="square" lIns="54864" tIns="54864" rIns="54864" bIns="54864">
            <a:spAutoFit/>
          </a:bodyPr>
          <a:lstStyle/>
          <a:p>
            <a:pPr algn="l">
              <a:lnSpc>
                <a:spcPts val="1150"/>
              </a:lnSpc>
            </a:pPr>
            <a:r>
              <a:rPr lang="en-US" sz="900" b="1" i="0" dirty="0">
                <a:solidFill>
                  <a:schemeClr val="bg1"/>
                </a:solidFill>
                <a:effectLst/>
                <a:latin typeface="+mn-lt"/>
              </a:rPr>
              <a:t>1980 — USD value drops amid high inflation and high interest rates of 19%-20%</a:t>
            </a:r>
            <a:endParaRPr lang="en-US" sz="900" b="1" dirty="0">
              <a:solidFill>
                <a:schemeClr val="bg1"/>
              </a:solidFill>
              <a:latin typeface="+mn-lt"/>
            </a:endParaRPr>
          </a:p>
        </p:txBody>
      </p:sp>
      <p:sp>
        <p:nvSpPr>
          <p:cNvPr id="132" name="TextBox 131">
            <a:extLst>
              <a:ext uri="{FF2B5EF4-FFF2-40B4-BE49-F238E27FC236}">
                <a16:creationId xmlns:a16="http://schemas.microsoft.com/office/drawing/2014/main" id="{8359785D-A96E-5392-33C0-B7538D7D2201}"/>
              </a:ext>
            </a:extLst>
          </p:cNvPr>
          <p:cNvSpPr txBox="1"/>
          <p:nvPr/>
        </p:nvSpPr>
        <p:spPr>
          <a:xfrm>
            <a:off x="3599267" y="1705921"/>
            <a:ext cx="2314697" cy="561757"/>
          </a:xfrm>
          <a:prstGeom prst="rect">
            <a:avLst/>
          </a:prstGeom>
          <a:solidFill>
            <a:srgbClr val="008E77"/>
          </a:solidFill>
          <a:ln w="12700">
            <a:miter lim="400000"/>
          </a:ln>
        </p:spPr>
        <p:txBody>
          <a:bodyPr wrap="square" lIns="54864" tIns="54864" rIns="54864" bIns="54864">
            <a:spAutoFit/>
          </a:bodyPr>
          <a:lstStyle/>
          <a:p>
            <a:pPr algn="l">
              <a:lnSpc>
                <a:spcPts val="1150"/>
              </a:lnSpc>
            </a:pPr>
            <a:r>
              <a:rPr lang="en-US" sz="900" b="1" i="0" dirty="0">
                <a:solidFill>
                  <a:schemeClr val="bg1"/>
                </a:solidFill>
                <a:effectLst/>
                <a:latin typeface="+mn-lt"/>
              </a:rPr>
              <a:t>1985 — Plaza Accord devalues the appreciating USD to stabilize U.S. trade</a:t>
            </a:r>
            <a:br>
              <a:rPr lang="en-US" sz="900" b="1" i="0" dirty="0">
                <a:solidFill>
                  <a:schemeClr val="bg1"/>
                </a:solidFill>
                <a:effectLst/>
                <a:latin typeface="+mn-lt"/>
              </a:rPr>
            </a:br>
            <a:r>
              <a:rPr lang="en-US" sz="900" b="1" i="0" dirty="0">
                <a:solidFill>
                  <a:schemeClr val="bg1"/>
                </a:solidFill>
                <a:effectLst/>
                <a:latin typeface="+mn-lt"/>
              </a:rPr>
              <a:t>with Japan and some European countries</a:t>
            </a:r>
            <a:endParaRPr lang="en-US" sz="900" b="1" dirty="0">
              <a:solidFill>
                <a:schemeClr val="bg1"/>
              </a:solidFill>
              <a:latin typeface="+mn-lt"/>
            </a:endParaRPr>
          </a:p>
        </p:txBody>
      </p:sp>
      <p:sp>
        <p:nvSpPr>
          <p:cNvPr id="133" name="TextBox 132">
            <a:extLst>
              <a:ext uri="{FF2B5EF4-FFF2-40B4-BE49-F238E27FC236}">
                <a16:creationId xmlns:a16="http://schemas.microsoft.com/office/drawing/2014/main" id="{A153170D-8810-B691-615C-062BB9587B87}"/>
              </a:ext>
            </a:extLst>
          </p:cNvPr>
          <p:cNvSpPr txBox="1"/>
          <p:nvPr/>
        </p:nvSpPr>
        <p:spPr>
          <a:xfrm>
            <a:off x="7078585" y="2042286"/>
            <a:ext cx="1660833" cy="561757"/>
          </a:xfrm>
          <a:prstGeom prst="rect">
            <a:avLst/>
          </a:prstGeom>
          <a:solidFill>
            <a:srgbClr val="008E77"/>
          </a:solidFill>
          <a:ln w="12700">
            <a:miter lim="400000"/>
          </a:ln>
        </p:spPr>
        <p:txBody>
          <a:bodyPr wrap="square" lIns="54864" tIns="54864" rIns="54864" bIns="54864">
            <a:spAutoFit/>
          </a:bodyPr>
          <a:lstStyle/>
          <a:p>
            <a:pPr algn="l">
              <a:lnSpc>
                <a:spcPts val="1150"/>
              </a:lnSpc>
            </a:pPr>
            <a:r>
              <a:rPr lang="en-US" sz="900" b="1" i="0" dirty="0">
                <a:solidFill>
                  <a:schemeClr val="bg1"/>
                </a:solidFill>
                <a:effectLst/>
                <a:latin typeface="+mn-lt"/>
              </a:rPr>
              <a:t>2002 — </a:t>
            </a:r>
            <a:r>
              <a:rPr lang="en-US" sz="900" b="1" dirty="0">
                <a:solidFill>
                  <a:schemeClr val="bg1"/>
                </a:solidFill>
                <a:latin typeface="+mn-lt"/>
              </a:rPr>
              <a:t>In the wake of the dot-com bubble burst, China begins to ramp up exports</a:t>
            </a:r>
          </a:p>
        </p:txBody>
      </p:sp>
      <p:sp>
        <p:nvSpPr>
          <p:cNvPr id="134" name="TextBox 133">
            <a:extLst>
              <a:ext uri="{FF2B5EF4-FFF2-40B4-BE49-F238E27FC236}">
                <a16:creationId xmlns:a16="http://schemas.microsoft.com/office/drawing/2014/main" id="{023F4AB1-50C5-37F1-1781-A6634475E4CC}"/>
              </a:ext>
            </a:extLst>
          </p:cNvPr>
          <p:cNvSpPr txBox="1"/>
          <p:nvPr/>
        </p:nvSpPr>
        <p:spPr>
          <a:xfrm>
            <a:off x="9816804" y="1874766"/>
            <a:ext cx="1467588" cy="715645"/>
          </a:xfrm>
          <a:prstGeom prst="rect">
            <a:avLst/>
          </a:prstGeom>
          <a:solidFill>
            <a:srgbClr val="008E77"/>
          </a:solidFill>
          <a:ln w="12700">
            <a:miter lim="400000"/>
          </a:ln>
        </p:spPr>
        <p:txBody>
          <a:bodyPr wrap="square" lIns="54864" tIns="54864" rIns="54864" bIns="54864">
            <a:spAutoFit/>
          </a:bodyPr>
          <a:lstStyle/>
          <a:p>
            <a:pPr algn="l">
              <a:lnSpc>
                <a:spcPts val="1150"/>
              </a:lnSpc>
            </a:pPr>
            <a:r>
              <a:rPr lang="en-US" sz="900" b="1" i="0" dirty="0">
                <a:solidFill>
                  <a:schemeClr val="bg1"/>
                </a:solidFill>
                <a:effectLst/>
                <a:latin typeface="+mn-lt"/>
              </a:rPr>
              <a:t>2022 — USD starts to weaken as the Fed ends a swift, steep rate hike cycle</a:t>
            </a:r>
            <a:endParaRPr lang="en-US" sz="900" b="1" dirty="0">
              <a:solidFill>
                <a:schemeClr val="bg1"/>
              </a:solidFill>
              <a:latin typeface="+mn-lt"/>
            </a:endParaRPr>
          </a:p>
        </p:txBody>
      </p:sp>
      <p:cxnSp>
        <p:nvCxnSpPr>
          <p:cNvPr id="135" name="Straight Connector 134">
            <a:extLst>
              <a:ext uri="{FF2B5EF4-FFF2-40B4-BE49-F238E27FC236}">
                <a16:creationId xmlns:a16="http://schemas.microsoft.com/office/drawing/2014/main" id="{CADCD535-1CF1-D25C-50E8-3E7C1B7102F0}"/>
              </a:ext>
            </a:extLst>
          </p:cNvPr>
          <p:cNvCxnSpPr>
            <a:cxnSpLocks/>
          </p:cNvCxnSpPr>
          <p:nvPr/>
        </p:nvCxnSpPr>
        <p:spPr>
          <a:xfrm>
            <a:off x="1102999" y="2244837"/>
            <a:ext cx="0" cy="123066"/>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cxnSp>
        <p:nvCxnSpPr>
          <p:cNvPr id="136" name="Straight Connector 135">
            <a:extLst>
              <a:ext uri="{FF2B5EF4-FFF2-40B4-BE49-F238E27FC236}">
                <a16:creationId xmlns:a16="http://schemas.microsoft.com/office/drawing/2014/main" id="{BF73AF0F-5061-360D-E3E6-7878A78CEF42}"/>
              </a:ext>
            </a:extLst>
          </p:cNvPr>
          <p:cNvCxnSpPr>
            <a:cxnSpLocks/>
          </p:cNvCxnSpPr>
          <p:nvPr/>
        </p:nvCxnSpPr>
        <p:spPr>
          <a:xfrm>
            <a:off x="3879424" y="2192652"/>
            <a:ext cx="0" cy="148212"/>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cxnSp>
        <p:nvCxnSpPr>
          <p:cNvPr id="137" name="Straight Connector 136">
            <a:extLst>
              <a:ext uri="{FF2B5EF4-FFF2-40B4-BE49-F238E27FC236}">
                <a16:creationId xmlns:a16="http://schemas.microsoft.com/office/drawing/2014/main" id="{0DC1F8A8-6E2A-EC32-A657-8DF848F38083}"/>
              </a:ext>
            </a:extLst>
          </p:cNvPr>
          <p:cNvCxnSpPr>
            <a:cxnSpLocks/>
          </p:cNvCxnSpPr>
          <p:nvPr/>
        </p:nvCxnSpPr>
        <p:spPr>
          <a:xfrm>
            <a:off x="2903420" y="3149626"/>
            <a:ext cx="0" cy="414911"/>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cxnSp>
        <p:nvCxnSpPr>
          <p:cNvPr id="138" name="Straight Connector 137">
            <a:extLst>
              <a:ext uri="{FF2B5EF4-FFF2-40B4-BE49-F238E27FC236}">
                <a16:creationId xmlns:a16="http://schemas.microsoft.com/office/drawing/2014/main" id="{FFC7C4FD-C44F-1E00-9685-8E5658C9898D}"/>
              </a:ext>
            </a:extLst>
          </p:cNvPr>
          <p:cNvCxnSpPr>
            <a:cxnSpLocks/>
          </p:cNvCxnSpPr>
          <p:nvPr/>
        </p:nvCxnSpPr>
        <p:spPr>
          <a:xfrm>
            <a:off x="7177178" y="2585443"/>
            <a:ext cx="0" cy="284537"/>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sp>
        <p:nvSpPr>
          <p:cNvPr id="139" name="Rectangle 138">
            <a:extLst>
              <a:ext uri="{FF2B5EF4-FFF2-40B4-BE49-F238E27FC236}">
                <a16:creationId xmlns:a16="http://schemas.microsoft.com/office/drawing/2014/main" id="{E2C428C8-03B6-9EE3-1E32-9F0E6CD9BEF2}"/>
              </a:ext>
            </a:extLst>
          </p:cNvPr>
          <p:cNvSpPr/>
          <p:nvPr/>
        </p:nvSpPr>
        <p:spPr>
          <a:xfrm>
            <a:off x="11128386" y="2815870"/>
            <a:ext cx="141922" cy="923035"/>
          </a:xfrm>
          <a:prstGeom prst="rect">
            <a:avLst/>
          </a:prstGeom>
          <a:solidFill>
            <a:srgbClr val="008E77">
              <a:alpha val="21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40" name="Rectangle 139">
            <a:extLst>
              <a:ext uri="{FF2B5EF4-FFF2-40B4-BE49-F238E27FC236}">
                <a16:creationId xmlns:a16="http://schemas.microsoft.com/office/drawing/2014/main" id="{A838FC00-3099-708F-7A4A-F01C16196BB9}"/>
              </a:ext>
            </a:extLst>
          </p:cNvPr>
          <p:cNvSpPr/>
          <p:nvPr/>
        </p:nvSpPr>
        <p:spPr>
          <a:xfrm>
            <a:off x="3808517" y="2341915"/>
            <a:ext cx="176070" cy="703961"/>
          </a:xfrm>
          <a:prstGeom prst="rect">
            <a:avLst/>
          </a:prstGeom>
          <a:solidFill>
            <a:srgbClr val="008E77">
              <a:alpha val="21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41" name="Rectangle 140">
            <a:extLst>
              <a:ext uri="{FF2B5EF4-FFF2-40B4-BE49-F238E27FC236}">
                <a16:creationId xmlns:a16="http://schemas.microsoft.com/office/drawing/2014/main" id="{F19BFCCC-DD3E-AC4D-0FC4-7765ECBE63C8}"/>
              </a:ext>
            </a:extLst>
          </p:cNvPr>
          <p:cNvSpPr/>
          <p:nvPr/>
        </p:nvSpPr>
        <p:spPr>
          <a:xfrm>
            <a:off x="2788787" y="3568960"/>
            <a:ext cx="219456" cy="733167"/>
          </a:xfrm>
          <a:prstGeom prst="rect">
            <a:avLst/>
          </a:prstGeom>
          <a:solidFill>
            <a:srgbClr val="008E77">
              <a:alpha val="21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42" name="Rectangle 141">
            <a:extLst>
              <a:ext uri="{FF2B5EF4-FFF2-40B4-BE49-F238E27FC236}">
                <a16:creationId xmlns:a16="http://schemas.microsoft.com/office/drawing/2014/main" id="{657EA94F-6068-30C3-AC80-92394C4070BB}"/>
              </a:ext>
            </a:extLst>
          </p:cNvPr>
          <p:cNvSpPr/>
          <p:nvPr/>
        </p:nvSpPr>
        <p:spPr>
          <a:xfrm>
            <a:off x="1022122" y="2370185"/>
            <a:ext cx="183875" cy="640430"/>
          </a:xfrm>
          <a:prstGeom prst="rect">
            <a:avLst/>
          </a:prstGeom>
          <a:solidFill>
            <a:srgbClr val="008E77">
              <a:alpha val="21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cxnSp>
        <p:nvCxnSpPr>
          <p:cNvPr id="143" name="Straight Connector 142">
            <a:extLst>
              <a:ext uri="{FF2B5EF4-FFF2-40B4-BE49-F238E27FC236}">
                <a16:creationId xmlns:a16="http://schemas.microsoft.com/office/drawing/2014/main" id="{A2EEB492-E61A-5FAA-DB95-71D9EC198AFF}"/>
              </a:ext>
            </a:extLst>
          </p:cNvPr>
          <p:cNvCxnSpPr>
            <a:cxnSpLocks/>
          </p:cNvCxnSpPr>
          <p:nvPr/>
        </p:nvCxnSpPr>
        <p:spPr>
          <a:xfrm>
            <a:off x="10842546" y="2436523"/>
            <a:ext cx="0" cy="551517"/>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sp>
        <p:nvSpPr>
          <p:cNvPr id="144" name="Rectangle 143">
            <a:extLst>
              <a:ext uri="{FF2B5EF4-FFF2-40B4-BE49-F238E27FC236}">
                <a16:creationId xmlns:a16="http://schemas.microsoft.com/office/drawing/2014/main" id="{7CC96F5F-8947-BFAE-8A58-D0D9B1E32B0D}"/>
              </a:ext>
            </a:extLst>
          </p:cNvPr>
          <p:cNvSpPr/>
          <p:nvPr/>
        </p:nvSpPr>
        <p:spPr>
          <a:xfrm>
            <a:off x="11443667" y="2551901"/>
            <a:ext cx="162951" cy="13849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45" name="TextBox 144">
            <a:extLst>
              <a:ext uri="{FF2B5EF4-FFF2-40B4-BE49-F238E27FC236}">
                <a16:creationId xmlns:a16="http://schemas.microsoft.com/office/drawing/2014/main" id="{2EF66E70-60CA-43AC-5D06-B449FF125F4D}"/>
              </a:ext>
            </a:extLst>
          </p:cNvPr>
          <p:cNvSpPr txBox="1"/>
          <p:nvPr/>
        </p:nvSpPr>
        <p:spPr>
          <a:xfrm>
            <a:off x="11171248" y="2476062"/>
            <a:ext cx="693429" cy="138499"/>
          </a:xfrm>
          <a:prstGeom prst="rect">
            <a:avLst/>
          </a:prstGeom>
          <a:noFill/>
          <a:ln w="12700">
            <a:miter lim="400000"/>
          </a:ln>
        </p:spPr>
        <p:txBody>
          <a:bodyPr wrap="square" lIns="0" tIns="0" rIns="0" bIns="0">
            <a:spAutoFit/>
          </a:bodyPr>
          <a:lstStyle/>
          <a:p>
            <a:pPr>
              <a:spcAft>
                <a:spcPts val="6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b="1" dirty="0">
                <a:solidFill>
                  <a:schemeClr val="accent1"/>
                </a:solidFill>
              </a:rPr>
              <a:t>3/31</a:t>
            </a:r>
            <a:r>
              <a:rPr lang="en-US" sz="900" b="1" i="0" u="none" strike="noStrike" baseline="0" dirty="0">
                <a:solidFill>
                  <a:schemeClr val="accent1"/>
                </a:solidFill>
                <a:effectLst/>
              </a:rPr>
              <a:t>/25</a:t>
            </a:r>
            <a:endParaRPr lang="en-US" sz="900" b="1" dirty="0">
              <a:solidFill>
                <a:schemeClr val="accent1"/>
              </a:solidFill>
            </a:endParaRPr>
          </a:p>
        </p:txBody>
      </p:sp>
      <p:sp>
        <p:nvSpPr>
          <p:cNvPr id="146" name="Oval 145">
            <a:extLst>
              <a:ext uri="{FF2B5EF4-FFF2-40B4-BE49-F238E27FC236}">
                <a16:creationId xmlns:a16="http://schemas.microsoft.com/office/drawing/2014/main" id="{C803A284-15DA-ACC5-3370-B771D7886312}"/>
              </a:ext>
            </a:extLst>
          </p:cNvPr>
          <p:cNvSpPr/>
          <p:nvPr/>
        </p:nvSpPr>
        <p:spPr>
          <a:xfrm>
            <a:off x="11623355" y="3042794"/>
            <a:ext cx="71371" cy="64883"/>
          </a:xfrm>
          <a:prstGeom prst="ellipse">
            <a:avLst/>
          </a:prstGeom>
          <a:solidFill>
            <a:schemeClr val="accent1"/>
          </a:solidFill>
          <a:ln w="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cxnSp>
        <p:nvCxnSpPr>
          <p:cNvPr id="147" name="Straight Connector 146">
            <a:extLst>
              <a:ext uri="{FF2B5EF4-FFF2-40B4-BE49-F238E27FC236}">
                <a16:creationId xmlns:a16="http://schemas.microsoft.com/office/drawing/2014/main" id="{88CDC068-96DD-42F1-1350-BEADE27CDCF5}"/>
              </a:ext>
            </a:extLst>
          </p:cNvPr>
          <p:cNvCxnSpPr>
            <a:cxnSpLocks/>
          </p:cNvCxnSpPr>
          <p:nvPr/>
        </p:nvCxnSpPr>
        <p:spPr>
          <a:xfrm>
            <a:off x="10835300" y="2988040"/>
            <a:ext cx="285130" cy="0"/>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cxnSp>
        <p:nvCxnSpPr>
          <p:cNvPr id="148" name="Straight Connector 147">
            <a:extLst>
              <a:ext uri="{FF2B5EF4-FFF2-40B4-BE49-F238E27FC236}">
                <a16:creationId xmlns:a16="http://schemas.microsoft.com/office/drawing/2014/main" id="{716BDD17-7453-7EED-832C-E2FD5CD3E169}"/>
              </a:ext>
            </a:extLst>
          </p:cNvPr>
          <p:cNvCxnSpPr>
            <a:cxnSpLocks/>
          </p:cNvCxnSpPr>
          <p:nvPr/>
        </p:nvCxnSpPr>
        <p:spPr>
          <a:xfrm>
            <a:off x="11153752" y="5573820"/>
            <a:ext cx="0"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149" name="TextBox 8">
            <a:extLst>
              <a:ext uri="{FF2B5EF4-FFF2-40B4-BE49-F238E27FC236}">
                <a16:creationId xmlns:a16="http://schemas.microsoft.com/office/drawing/2014/main" id="{65952F56-20B0-AC75-ADA4-A9B79DF6C65F}"/>
              </a:ext>
            </a:extLst>
          </p:cNvPr>
          <p:cNvSpPr txBox="1"/>
          <p:nvPr/>
        </p:nvSpPr>
        <p:spPr>
          <a:xfrm>
            <a:off x="2177053" y="4725898"/>
            <a:ext cx="808326"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Oct 1978</a:t>
            </a:r>
          </a:p>
        </p:txBody>
      </p:sp>
      <p:sp>
        <p:nvSpPr>
          <p:cNvPr id="150" name="TextBox 8">
            <a:extLst>
              <a:ext uri="{FF2B5EF4-FFF2-40B4-BE49-F238E27FC236}">
                <a16:creationId xmlns:a16="http://schemas.microsoft.com/office/drawing/2014/main" id="{77C4FD77-375D-E414-9E2A-F81238D13B94}"/>
              </a:ext>
            </a:extLst>
          </p:cNvPr>
          <p:cNvSpPr txBox="1"/>
          <p:nvPr/>
        </p:nvSpPr>
        <p:spPr>
          <a:xfrm>
            <a:off x="3409721" y="4725898"/>
            <a:ext cx="854596"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Mar 1985</a:t>
            </a:r>
          </a:p>
        </p:txBody>
      </p:sp>
      <p:sp>
        <p:nvSpPr>
          <p:cNvPr id="151" name="TextBox 8">
            <a:extLst>
              <a:ext uri="{FF2B5EF4-FFF2-40B4-BE49-F238E27FC236}">
                <a16:creationId xmlns:a16="http://schemas.microsoft.com/office/drawing/2014/main" id="{A4083AA9-0782-121D-2746-3EDC89A88CF7}"/>
              </a:ext>
            </a:extLst>
          </p:cNvPr>
          <p:cNvSpPr txBox="1"/>
          <p:nvPr/>
        </p:nvSpPr>
        <p:spPr>
          <a:xfrm>
            <a:off x="5431930" y="4725898"/>
            <a:ext cx="838466"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May 1995</a:t>
            </a:r>
          </a:p>
        </p:txBody>
      </p:sp>
      <p:sp>
        <p:nvSpPr>
          <p:cNvPr id="152" name="TextBox 8">
            <a:extLst>
              <a:ext uri="{FF2B5EF4-FFF2-40B4-BE49-F238E27FC236}">
                <a16:creationId xmlns:a16="http://schemas.microsoft.com/office/drawing/2014/main" id="{6E6FE46F-4FA8-D212-E9C1-A61678D23747}"/>
              </a:ext>
            </a:extLst>
          </p:cNvPr>
          <p:cNvSpPr txBox="1"/>
          <p:nvPr/>
        </p:nvSpPr>
        <p:spPr>
          <a:xfrm>
            <a:off x="6788856" y="4725898"/>
            <a:ext cx="730232"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Feb 2002</a:t>
            </a:r>
          </a:p>
        </p:txBody>
      </p:sp>
      <p:sp>
        <p:nvSpPr>
          <p:cNvPr id="153" name="TextBox 8">
            <a:extLst>
              <a:ext uri="{FF2B5EF4-FFF2-40B4-BE49-F238E27FC236}">
                <a16:creationId xmlns:a16="http://schemas.microsoft.com/office/drawing/2014/main" id="{2A737DF0-5BE8-A2A3-8B04-776EC3481133}"/>
              </a:ext>
            </a:extLst>
          </p:cNvPr>
          <p:cNvSpPr txBox="1"/>
          <p:nvPr/>
        </p:nvSpPr>
        <p:spPr>
          <a:xfrm>
            <a:off x="8664495" y="4725898"/>
            <a:ext cx="730232"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July 2011</a:t>
            </a:r>
          </a:p>
        </p:txBody>
      </p:sp>
      <p:sp>
        <p:nvSpPr>
          <p:cNvPr id="154" name="TextBox 8">
            <a:extLst>
              <a:ext uri="{FF2B5EF4-FFF2-40B4-BE49-F238E27FC236}">
                <a16:creationId xmlns:a16="http://schemas.microsoft.com/office/drawing/2014/main" id="{F0A3ECA3-675D-332E-9AF0-E03B31D6492B}"/>
              </a:ext>
            </a:extLst>
          </p:cNvPr>
          <p:cNvSpPr txBox="1"/>
          <p:nvPr/>
        </p:nvSpPr>
        <p:spPr>
          <a:xfrm>
            <a:off x="10734571" y="4731878"/>
            <a:ext cx="860268"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Oct 2022</a:t>
            </a:r>
          </a:p>
        </p:txBody>
      </p:sp>
      <p:sp>
        <p:nvSpPr>
          <p:cNvPr id="155" name="TextBox 8">
            <a:extLst>
              <a:ext uri="{FF2B5EF4-FFF2-40B4-BE49-F238E27FC236}">
                <a16:creationId xmlns:a16="http://schemas.microsoft.com/office/drawing/2014/main" id="{1A222F11-90E9-2C37-33EC-7567A3E47275}"/>
              </a:ext>
            </a:extLst>
          </p:cNvPr>
          <p:cNvSpPr txBox="1"/>
          <p:nvPr/>
        </p:nvSpPr>
        <p:spPr>
          <a:xfrm>
            <a:off x="255976" y="4737050"/>
            <a:ext cx="1205948"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Jan 1970</a:t>
            </a:r>
          </a:p>
        </p:txBody>
      </p:sp>
    </p:spTree>
    <p:extLst>
      <p:ext uri="{BB962C8B-B14F-4D97-AF65-F5344CB8AC3E}">
        <p14:creationId xmlns:p14="http://schemas.microsoft.com/office/powerpoint/2010/main" val="2127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73B23-B9A1-DA35-8252-48253831EA0A}"/>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F15F3FB-4815-6609-3A30-D6F66097A0DA}"/>
              </a:ext>
            </a:extLst>
          </p:cNvPr>
          <p:cNvGraphicFramePr>
            <a:graphicFrameLocks noGrp="1"/>
          </p:cNvGraphicFramePr>
          <p:nvPr>
            <p:extLst>
              <p:ext uri="{D42A27DB-BD31-4B8C-83A1-F6EECF244321}">
                <p14:modId xmlns:p14="http://schemas.microsoft.com/office/powerpoint/2010/main" val="2864811311"/>
              </p:ext>
            </p:extLst>
          </p:nvPr>
        </p:nvGraphicFramePr>
        <p:xfrm>
          <a:off x="566928" y="1624264"/>
          <a:ext cx="11075699" cy="4149114"/>
        </p:xfrm>
        <a:graphic>
          <a:graphicData uri="http://schemas.openxmlformats.org/drawingml/2006/table">
            <a:tbl>
              <a:tblPr firstRow="1"/>
              <a:tblGrid>
                <a:gridCol w="1581912">
                  <a:extLst>
                    <a:ext uri="{9D8B030D-6E8A-4147-A177-3AD203B41FA5}">
                      <a16:colId xmlns:a16="http://schemas.microsoft.com/office/drawing/2014/main" val="3121961842"/>
                    </a:ext>
                  </a:extLst>
                </a:gridCol>
                <a:gridCol w="559914">
                  <a:extLst>
                    <a:ext uri="{9D8B030D-6E8A-4147-A177-3AD203B41FA5}">
                      <a16:colId xmlns:a16="http://schemas.microsoft.com/office/drawing/2014/main" val="1238463115"/>
                    </a:ext>
                  </a:extLst>
                </a:gridCol>
                <a:gridCol w="1581912">
                  <a:extLst>
                    <a:ext uri="{9D8B030D-6E8A-4147-A177-3AD203B41FA5}">
                      <a16:colId xmlns:a16="http://schemas.microsoft.com/office/drawing/2014/main" val="20002"/>
                    </a:ext>
                  </a:extLst>
                </a:gridCol>
                <a:gridCol w="559914">
                  <a:extLst>
                    <a:ext uri="{9D8B030D-6E8A-4147-A177-3AD203B41FA5}">
                      <a16:colId xmlns:a16="http://schemas.microsoft.com/office/drawing/2014/main" val="3142306110"/>
                    </a:ext>
                  </a:extLst>
                </a:gridCol>
                <a:gridCol w="1581912">
                  <a:extLst>
                    <a:ext uri="{9D8B030D-6E8A-4147-A177-3AD203B41FA5}">
                      <a16:colId xmlns:a16="http://schemas.microsoft.com/office/drawing/2014/main" val="3891920022"/>
                    </a:ext>
                  </a:extLst>
                </a:gridCol>
                <a:gridCol w="559914">
                  <a:extLst>
                    <a:ext uri="{9D8B030D-6E8A-4147-A177-3AD203B41FA5}">
                      <a16:colId xmlns:a16="http://schemas.microsoft.com/office/drawing/2014/main" val="3440193047"/>
                    </a:ext>
                  </a:extLst>
                </a:gridCol>
                <a:gridCol w="1581912">
                  <a:extLst>
                    <a:ext uri="{9D8B030D-6E8A-4147-A177-3AD203B41FA5}">
                      <a16:colId xmlns:a16="http://schemas.microsoft.com/office/drawing/2014/main" val="20004"/>
                    </a:ext>
                  </a:extLst>
                </a:gridCol>
                <a:gridCol w="561267">
                  <a:extLst>
                    <a:ext uri="{9D8B030D-6E8A-4147-A177-3AD203B41FA5}">
                      <a16:colId xmlns:a16="http://schemas.microsoft.com/office/drawing/2014/main" val="833214850"/>
                    </a:ext>
                  </a:extLst>
                </a:gridCol>
                <a:gridCol w="1352451">
                  <a:extLst>
                    <a:ext uri="{9D8B030D-6E8A-4147-A177-3AD203B41FA5}">
                      <a16:colId xmlns:a16="http://schemas.microsoft.com/office/drawing/2014/main" val="20006"/>
                    </a:ext>
                  </a:extLst>
                </a:gridCol>
                <a:gridCol w="1154591">
                  <a:extLst>
                    <a:ext uri="{9D8B030D-6E8A-4147-A177-3AD203B41FA5}">
                      <a16:colId xmlns:a16="http://schemas.microsoft.com/office/drawing/2014/main" val="4018396876"/>
                    </a:ext>
                  </a:extLst>
                </a:gridCol>
              </a:tblGrid>
              <a:tr h="231169">
                <a:tc gridSpan="2">
                  <a:txBody>
                    <a:bodyPr/>
                    <a:lstStyle/>
                    <a:p>
                      <a:pPr algn="ctr" fontAlgn="b">
                        <a:lnSpc>
                          <a:spcPts val="1300"/>
                        </a:lnSpc>
                      </a:pPr>
                      <a:r>
                        <a:rPr lang="en-US" sz="1200" b="1" i="0" u="none" strike="noStrike" dirty="0">
                          <a:solidFill>
                            <a:schemeClr val="tx1"/>
                          </a:solidFill>
                          <a:effectLst/>
                          <a:latin typeface="+mn-lt"/>
                        </a:rPr>
                        <a:t>1980</a:t>
                      </a:r>
                    </a:p>
                  </a:txBody>
                  <a:tcPr marL="4572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lnSpc>
                          <a:spcPts val="1300"/>
                        </a:lnSpc>
                      </a:pPr>
                      <a:endParaRPr lang="en-US" sz="1200" b="1" i="0" u="none" strike="noStrike" dirty="0">
                        <a:solidFill>
                          <a:schemeClr val="bg1"/>
                        </a:solidFill>
                        <a:effectLst/>
                        <a:latin typeface="+mn-lt"/>
                      </a:endParaRP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D72"/>
                    </a:solidFill>
                  </a:tcPr>
                </a:tc>
                <a:tc gridSpan="2">
                  <a:txBody>
                    <a:bodyPr/>
                    <a:lstStyle/>
                    <a:p>
                      <a:pPr algn="ctr" fontAlgn="b">
                        <a:lnSpc>
                          <a:spcPts val="1340"/>
                        </a:lnSpc>
                      </a:pPr>
                      <a:r>
                        <a:rPr lang="en-US" sz="1200" b="1" i="0" u="none" strike="noStrike" dirty="0">
                          <a:solidFill>
                            <a:schemeClr val="tx1"/>
                          </a:solidFill>
                          <a:effectLst/>
                          <a:latin typeface="+mn-lt"/>
                        </a:rPr>
                        <a:t>1990</a:t>
                      </a:r>
                    </a:p>
                  </a:txBody>
                  <a:tcPr marL="4572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lnSpc>
                          <a:spcPts val="1340"/>
                        </a:lnSpc>
                      </a:pPr>
                      <a:endParaRPr lang="en-US" sz="1200" b="1" i="0" u="none" strike="noStrike" dirty="0">
                        <a:solidFill>
                          <a:schemeClr val="bg1"/>
                        </a:solidFill>
                        <a:effectLst/>
                        <a:latin typeface="+mn-lt"/>
                      </a:endParaRP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2BD"/>
                    </a:solidFill>
                  </a:tcPr>
                </a:tc>
                <a:tc gridSpan="2">
                  <a:txBody>
                    <a:bodyPr/>
                    <a:lstStyle/>
                    <a:p>
                      <a:pPr marL="0" marR="0" lvl="0" indent="0" algn="ctr" defTabSz="228600" eaLnBrk="1" fontAlgn="b" latinLnBrk="0" hangingPunct="1">
                        <a:lnSpc>
                          <a:spcPts val="1300"/>
                        </a:lnSpc>
                        <a:spcBef>
                          <a:spcPts val="600"/>
                        </a:spcBef>
                        <a:spcAft>
                          <a:spcPts val="0"/>
                        </a:spcAft>
                        <a:buClrTx/>
                        <a:buSzTx/>
                        <a:buFontTx/>
                        <a:buNone/>
                        <a:tabLst/>
                        <a:defRPr/>
                      </a:pPr>
                      <a:r>
                        <a:rPr lang="en-US" sz="1200" b="1" i="0" u="none" strike="noStrike" dirty="0">
                          <a:solidFill>
                            <a:schemeClr val="tx1"/>
                          </a:solidFill>
                          <a:effectLst/>
                          <a:latin typeface="+mn-lt"/>
                        </a:rPr>
                        <a:t>2000</a:t>
                      </a:r>
                    </a:p>
                  </a:txBody>
                  <a:tcPr marL="4572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228600" eaLnBrk="1" fontAlgn="b" latinLnBrk="0" hangingPunct="1">
                        <a:lnSpc>
                          <a:spcPts val="1300"/>
                        </a:lnSpc>
                        <a:spcBef>
                          <a:spcPts val="600"/>
                        </a:spcBef>
                        <a:spcAft>
                          <a:spcPts val="0"/>
                        </a:spcAft>
                        <a:buClrTx/>
                        <a:buSzTx/>
                        <a:buFontTx/>
                        <a:buNone/>
                        <a:tabLst/>
                        <a:defRPr/>
                      </a:pPr>
                      <a:endParaRPr lang="en-US" sz="1200" b="1" i="0" u="none" strike="noStrike" dirty="0">
                        <a:solidFill>
                          <a:schemeClr val="bg1"/>
                        </a:solidFill>
                        <a:effectLst/>
                        <a:latin typeface="+mn-lt"/>
                      </a:endParaRP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E77"/>
                    </a:solidFill>
                  </a:tcPr>
                </a:tc>
                <a:tc gridSpan="2">
                  <a:txBody>
                    <a:bodyPr/>
                    <a:lstStyle/>
                    <a:p>
                      <a:pPr marL="0" marR="0" lvl="0" indent="0" algn="ctr" defTabSz="228600" eaLnBrk="1" fontAlgn="b" latinLnBrk="0" hangingPunct="1">
                        <a:lnSpc>
                          <a:spcPts val="1340"/>
                        </a:lnSpc>
                        <a:spcBef>
                          <a:spcPts val="600"/>
                        </a:spcBef>
                        <a:spcAft>
                          <a:spcPts val="0"/>
                        </a:spcAft>
                        <a:buClrTx/>
                        <a:buSzTx/>
                        <a:buFontTx/>
                        <a:buNone/>
                        <a:tabLst/>
                        <a:defRPr/>
                      </a:pPr>
                      <a:r>
                        <a:rPr lang="en-US" sz="1200" b="1" i="0" u="none" strike="noStrike" dirty="0">
                          <a:solidFill>
                            <a:schemeClr val="tx1"/>
                          </a:solidFill>
                          <a:effectLst/>
                          <a:latin typeface="+mn-lt"/>
                        </a:rPr>
                        <a:t>2010</a:t>
                      </a:r>
                    </a:p>
                  </a:txBody>
                  <a:tcPr marL="4572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228600" eaLnBrk="1" fontAlgn="b" latinLnBrk="0" hangingPunct="1">
                        <a:lnSpc>
                          <a:spcPts val="1340"/>
                        </a:lnSpc>
                        <a:spcBef>
                          <a:spcPts val="600"/>
                        </a:spcBef>
                        <a:spcAft>
                          <a:spcPts val="0"/>
                        </a:spcAft>
                        <a:buClrTx/>
                        <a:buSzTx/>
                        <a:buFontTx/>
                        <a:buNone/>
                        <a:tabLst/>
                        <a:defRPr/>
                      </a:pPr>
                      <a:endParaRPr lang="en-US" sz="1200" b="1" i="0" u="none" strike="noStrike" dirty="0">
                        <a:solidFill>
                          <a:schemeClr val="bg1"/>
                        </a:solidFill>
                        <a:effectLst/>
                        <a:latin typeface="+mn-lt"/>
                      </a:endParaRP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rowSpan="2">
                  <a:txBody>
                    <a:bodyPr/>
                    <a:lstStyle/>
                    <a:p>
                      <a:pPr algn="ctr" fontAlgn="b">
                        <a:lnSpc>
                          <a:spcPts val="1340"/>
                        </a:lnSpc>
                      </a:pPr>
                      <a:r>
                        <a:rPr lang="en-US" sz="1200" b="1" i="0" u="none" strike="noStrike" dirty="0">
                          <a:solidFill>
                            <a:schemeClr val="tx1"/>
                          </a:solidFill>
                          <a:effectLst/>
                          <a:latin typeface="+mn-lt"/>
                        </a:rPr>
                        <a:t>2020</a:t>
                      </a:r>
                    </a:p>
                    <a:p>
                      <a:pPr algn="ctr" fontAlgn="b">
                        <a:lnSpc>
                          <a:spcPts val="1200"/>
                        </a:lnSpc>
                      </a:pPr>
                      <a:r>
                        <a:rPr lang="en-US" sz="800" b="0" i="0" u="none" strike="noStrike" dirty="0">
                          <a:solidFill>
                            <a:schemeClr val="tx1"/>
                          </a:solidFill>
                          <a:effectLst/>
                          <a:latin typeface="+mn-lt"/>
                        </a:rPr>
                        <a:t>Tech offers a new frontier</a:t>
                      </a:r>
                    </a:p>
                  </a:txBody>
                  <a:tcPr marL="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lnSpc>
                          <a:spcPts val="1340"/>
                        </a:lnSpc>
                      </a:pPr>
                      <a:r>
                        <a:rPr lang="en-US" sz="1200" b="1" i="0" u="none" strike="noStrike" dirty="0">
                          <a:solidFill>
                            <a:schemeClr val="tx1"/>
                          </a:solidFill>
                          <a:effectLst/>
                          <a:latin typeface="+mn-lt"/>
                        </a:rPr>
                        <a:t>2024</a:t>
                      </a:r>
                    </a:p>
                    <a:p>
                      <a:pPr marL="0" marR="0" lvl="0" indent="0" algn="ctr" defTabSz="228600" eaLnBrk="1" fontAlgn="b" latinLnBrk="0" hangingPunct="1">
                        <a:lnSpc>
                          <a:spcPts val="1200"/>
                        </a:lnSpc>
                        <a:spcBef>
                          <a:spcPts val="600"/>
                        </a:spcBef>
                        <a:spcAft>
                          <a:spcPts val="0"/>
                        </a:spcAft>
                        <a:buClrTx/>
                        <a:buSzTx/>
                        <a:buFontTx/>
                        <a:buNone/>
                        <a:tabLst/>
                        <a:defRPr/>
                      </a:pPr>
                      <a:r>
                        <a:rPr lang="en-US" sz="800" b="0" i="0" u="none" strike="noStrike" dirty="0">
                          <a:solidFill>
                            <a:schemeClr val="tx1"/>
                          </a:solidFill>
                          <a:effectLst/>
                          <a:latin typeface="+mn-lt"/>
                        </a:rPr>
                        <a:t>U.S. leads innovation</a:t>
                      </a:r>
                    </a:p>
                  </a:txBody>
                  <a:tcPr marL="45720" marR="0" marT="73152" marB="0">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rgbClr val="9DA6AB"/>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309936"/>
                  </a:ext>
                </a:extLst>
              </a:tr>
              <a:tr h="204306">
                <a:tc gridSpan="2">
                  <a:txBody>
                    <a:bodyPr/>
                    <a:lstStyle/>
                    <a:p>
                      <a:pPr algn="ctr" fontAlgn="b">
                        <a:lnSpc>
                          <a:spcPts val="1200"/>
                        </a:lnSpc>
                      </a:pPr>
                      <a:r>
                        <a:rPr lang="en-US" sz="800" b="0" i="0" u="none" strike="noStrike" cap="none" spc="0" baseline="0" dirty="0">
                          <a:ln>
                            <a:noFill/>
                          </a:ln>
                          <a:solidFill>
                            <a:schemeClr val="tx1"/>
                          </a:solidFill>
                          <a:effectLst/>
                          <a:uFillTx/>
                          <a:latin typeface="+mn-lt"/>
                          <a:ea typeface="+mn-ea"/>
                          <a:cs typeface="+mn-cs"/>
                          <a:sym typeface="Avenir Next LT Com Regular"/>
                        </a:rPr>
                        <a:t>Oil is crowned king</a:t>
                      </a:r>
                      <a:endParaRPr lang="en-US" sz="800" b="0" i="0" u="none" strike="noStrike" dirty="0">
                        <a:solidFill>
                          <a:schemeClr val="tx1"/>
                        </a:solidFill>
                        <a:effectLst/>
                        <a:latin typeface="AvenirNext LT Com Regular" panose="020B0503020202020204" pitchFamily="34" charset="0"/>
                      </a:endParaRPr>
                    </a:p>
                  </a:txBody>
                  <a:tcPr marL="45720" marR="0" marT="36576">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lnSpc>
                          <a:spcPts val="1200"/>
                        </a:lnSpc>
                      </a:pPr>
                      <a:endParaRPr lang="en-US" sz="900" b="0" i="0" u="none" strike="noStrike" dirty="0">
                        <a:solidFill>
                          <a:srgbClr val="000000"/>
                        </a:solidFill>
                        <a:effectLst/>
                        <a:latin typeface="AvenirNext LT Com Regular" panose="020B0503020202020204" pitchFamily="34" charset="0"/>
                      </a:endParaRP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D72"/>
                    </a:solidFill>
                  </a:tcPr>
                </a:tc>
                <a:tc gridSpan="2">
                  <a:txBody>
                    <a:bodyPr/>
                    <a:lstStyle/>
                    <a:p>
                      <a:pPr algn="ctr" fontAlgn="b">
                        <a:lnSpc>
                          <a:spcPts val="1200"/>
                        </a:lnSpc>
                      </a:pPr>
                      <a:r>
                        <a:rPr lang="en-US" sz="800" b="0" i="0" u="none" strike="noStrike" dirty="0">
                          <a:solidFill>
                            <a:schemeClr val="tx1"/>
                          </a:solidFill>
                          <a:effectLst/>
                          <a:latin typeface="+mn-lt"/>
                        </a:rPr>
                        <a:t>Japan leads the way</a:t>
                      </a:r>
                      <a:endParaRPr lang="en-US" sz="800" b="0" i="0" u="none" strike="noStrike" dirty="0">
                        <a:solidFill>
                          <a:schemeClr val="tx1"/>
                        </a:solidFill>
                        <a:effectLst/>
                        <a:latin typeface="AvenirNext LT Com Regular" panose="020B0503020202020204" pitchFamily="34" charset="0"/>
                      </a:endParaRPr>
                    </a:p>
                  </a:txBody>
                  <a:tcPr marL="45720" marR="0" marT="36576">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lnSpc>
                          <a:spcPts val="1200"/>
                        </a:lnSpc>
                      </a:pPr>
                      <a:endParaRPr lang="en-US" sz="900" b="0" i="0" u="none" strike="noStrike" dirty="0">
                        <a:solidFill>
                          <a:srgbClr val="000000"/>
                        </a:solidFill>
                        <a:effectLst/>
                        <a:latin typeface="AvenirNext LT Com Regular" panose="020B0503020202020204" pitchFamily="34" charset="0"/>
                      </a:endParaRP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A2BD"/>
                    </a:solidFill>
                  </a:tcPr>
                </a:tc>
                <a:tc gridSpan="2">
                  <a:txBody>
                    <a:bodyPr/>
                    <a:lstStyle/>
                    <a:p>
                      <a:pPr marL="0" marR="0" lvl="0" indent="0" algn="ctr" defTabSz="228600" eaLnBrk="1" fontAlgn="b" latinLnBrk="0" hangingPunct="1">
                        <a:lnSpc>
                          <a:spcPts val="1200"/>
                        </a:lnSpc>
                        <a:spcBef>
                          <a:spcPts val="600"/>
                        </a:spcBef>
                        <a:spcAft>
                          <a:spcPts val="0"/>
                        </a:spcAft>
                        <a:buClrTx/>
                        <a:buSzTx/>
                        <a:buFontTx/>
                        <a:buNone/>
                        <a:tabLst/>
                        <a:defRPr/>
                      </a:pPr>
                      <a:r>
                        <a:rPr lang="en-US" sz="800" b="0" i="0" u="none" strike="noStrike" dirty="0">
                          <a:solidFill>
                            <a:schemeClr val="tx1"/>
                          </a:solidFill>
                          <a:effectLst/>
                          <a:latin typeface="+mn-lt"/>
                        </a:rPr>
                        <a:t>Dot-com bubbles over</a:t>
                      </a:r>
                    </a:p>
                  </a:txBody>
                  <a:tcPr marL="45720" marR="0" marT="36576">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228600" eaLnBrk="1" fontAlgn="b" latinLnBrk="0" hangingPunct="1">
                        <a:lnSpc>
                          <a:spcPts val="1200"/>
                        </a:lnSpc>
                        <a:spcBef>
                          <a:spcPts val="600"/>
                        </a:spcBef>
                        <a:spcAft>
                          <a:spcPts val="0"/>
                        </a:spcAft>
                        <a:buClrTx/>
                        <a:buSzTx/>
                        <a:buFontTx/>
                        <a:buNone/>
                        <a:tabLst/>
                        <a:defRPr/>
                      </a:pPr>
                      <a:endParaRPr lang="en-US" sz="900" b="1" i="0" u="none" strike="noStrike" dirty="0">
                        <a:solidFill>
                          <a:schemeClr val="bg1"/>
                        </a:solidFill>
                        <a:effectLst/>
                        <a:latin typeface="+mn-lt"/>
                      </a:endParaRP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8E77"/>
                    </a:solidFill>
                  </a:tcPr>
                </a:tc>
                <a:tc gridSpan="2">
                  <a:txBody>
                    <a:bodyPr/>
                    <a:lstStyle/>
                    <a:p>
                      <a:pPr marL="0" marR="0" lvl="0" indent="0" algn="ctr" defTabSz="228600" eaLnBrk="1" fontAlgn="b" latinLnBrk="0" hangingPunct="1">
                        <a:lnSpc>
                          <a:spcPts val="1200"/>
                        </a:lnSpc>
                        <a:spcBef>
                          <a:spcPts val="600"/>
                        </a:spcBef>
                        <a:spcAft>
                          <a:spcPts val="0"/>
                        </a:spcAft>
                        <a:buClrTx/>
                        <a:buSzTx/>
                        <a:buFontTx/>
                        <a:buNone/>
                        <a:tabLst/>
                        <a:defRPr/>
                      </a:pPr>
                      <a:r>
                        <a:rPr lang="en-US" sz="800" b="0" i="0" u="none" strike="noStrike" dirty="0">
                          <a:solidFill>
                            <a:schemeClr val="tx1"/>
                          </a:solidFill>
                          <a:effectLst/>
                          <a:latin typeface="+mn-lt"/>
                        </a:rPr>
                        <a:t>China dominates global trade</a:t>
                      </a:r>
                    </a:p>
                  </a:txBody>
                  <a:tcPr marL="45720" marR="0" marT="36576">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228600" eaLnBrk="1" fontAlgn="b" latinLnBrk="0" hangingPunct="1">
                        <a:lnSpc>
                          <a:spcPts val="1200"/>
                        </a:lnSpc>
                        <a:spcBef>
                          <a:spcPts val="600"/>
                        </a:spcBef>
                        <a:spcAft>
                          <a:spcPts val="0"/>
                        </a:spcAft>
                        <a:buClrTx/>
                        <a:buSzTx/>
                        <a:buFontTx/>
                        <a:buNone/>
                        <a:tabLst/>
                        <a:defRPr/>
                      </a:pPr>
                      <a:endParaRPr lang="en-US" sz="900" b="0" i="0" u="none" strike="noStrike" dirty="0">
                        <a:solidFill>
                          <a:schemeClr val="tx1"/>
                        </a:solidFill>
                        <a:effectLst/>
                        <a:latin typeface="+mn-lt"/>
                      </a:endParaRP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6A59"/>
                    </a:solidFill>
                  </a:tcPr>
                </a:tc>
                <a:tc vMerge="1">
                  <a:txBody>
                    <a:bodyPr/>
                    <a:lstStyle/>
                    <a:p>
                      <a:endParaRPr/>
                    </a:p>
                  </a:txBody>
                  <a:tcPr marL="45720" marR="0" marT="36576">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45720" marR="0" marT="36576">
                    <a:lnL w="190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193644"/>
                  </a:ext>
                </a:extLst>
              </a:tr>
              <a:tr h="304610">
                <a:tc>
                  <a:txBody>
                    <a:bodyPr/>
                    <a:lstStyle/>
                    <a:p>
                      <a:pPr algn="ctr" fontAlgn="b"/>
                      <a:r>
                        <a:rPr lang="en-US" sz="75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50" b="0" i="0" u="none" strike="noStrike" cap="none" spc="0" baseline="0" dirty="0">
                          <a:ln>
                            <a:noFill/>
                          </a:ln>
                          <a:solidFill>
                            <a:schemeClr val="tx1"/>
                          </a:solidFill>
                          <a:effectLst/>
                          <a:uFillTx/>
                          <a:latin typeface="+mn-lt"/>
                          <a:ea typeface="+mn-ea"/>
                          <a:cs typeface="+mn-cs"/>
                          <a:sym typeface="Avenir Next LT Com Regular"/>
                        </a:rPr>
                        <a:t>Next 10 years return</a:t>
                      </a:r>
                      <a:endParaRPr lang="en-US" sz="750" b="0" i="0" u="none" strike="noStrike" dirty="0">
                        <a:solidFill>
                          <a:schemeClr val="tx1"/>
                        </a:solidFill>
                        <a:effectLst/>
                        <a:latin typeface="+mn-lt"/>
                      </a:endParaRPr>
                    </a:p>
                  </a:txBody>
                  <a:tcPr marL="0" marR="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5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50" b="0" i="0" u="none" strike="noStrike" cap="none" spc="0" baseline="0" dirty="0">
                          <a:ln>
                            <a:noFill/>
                          </a:ln>
                          <a:solidFill>
                            <a:schemeClr val="tx1"/>
                          </a:solidFill>
                          <a:effectLst/>
                          <a:uFillTx/>
                          <a:latin typeface="+mn-lt"/>
                          <a:ea typeface="+mn-ea"/>
                          <a:cs typeface="+mn-cs"/>
                          <a:sym typeface="Avenir Next LT Com Regular"/>
                        </a:rPr>
                        <a:t>Next 10 years return</a:t>
                      </a:r>
                      <a:endParaRPr lang="en-US" sz="750" b="0" i="0" u="none" strike="noStrike" dirty="0">
                        <a:solidFill>
                          <a:schemeClr val="tx1"/>
                        </a:solidFill>
                        <a:effectLst/>
                        <a:latin typeface="+mn-lt"/>
                      </a:endParaRPr>
                    </a:p>
                  </a:txBody>
                  <a:tcPr marL="0" marR="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5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50" b="0" i="0" u="none" strike="noStrike" cap="none" spc="0" baseline="0" dirty="0">
                          <a:ln>
                            <a:noFill/>
                          </a:ln>
                          <a:solidFill>
                            <a:schemeClr val="tx1"/>
                          </a:solidFill>
                          <a:effectLst/>
                          <a:uFillTx/>
                          <a:latin typeface="+mn-lt"/>
                          <a:ea typeface="+mn-ea"/>
                          <a:cs typeface="+mn-cs"/>
                          <a:sym typeface="Avenir Next LT Com Regular"/>
                        </a:rPr>
                        <a:t>Next 10 years return</a:t>
                      </a:r>
                      <a:endParaRPr lang="en-US" sz="750" b="0" i="0" u="none" strike="noStrike" dirty="0">
                        <a:solidFill>
                          <a:schemeClr val="tx1"/>
                        </a:solidFill>
                        <a:effectLst/>
                        <a:latin typeface="+mn-lt"/>
                      </a:endParaRPr>
                    </a:p>
                  </a:txBody>
                  <a:tcPr marL="0" marR="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5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50" b="0" i="0" u="none" strike="noStrike" cap="none" spc="0" baseline="0" dirty="0">
                          <a:ln>
                            <a:noFill/>
                          </a:ln>
                          <a:solidFill>
                            <a:schemeClr val="tx1"/>
                          </a:solidFill>
                          <a:effectLst/>
                          <a:uFillTx/>
                          <a:latin typeface="+mn-lt"/>
                          <a:ea typeface="+mn-ea"/>
                          <a:cs typeface="+mn-cs"/>
                          <a:sym typeface="Avenir Next LT Com Regular"/>
                        </a:rPr>
                        <a:t>Next 10 years return</a:t>
                      </a:r>
                      <a:endParaRPr lang="en-US" sz="750" b="0" i="0" u="none" strike="noStrike" dirty="0">
                        <a:solidFill>
                          <a:schemeClr val="tx1"/>
                        </a:solidFill>
                        <a:effectLst/>
                        <a:latin typeface="+mn-lt"/>
                      </a:endParaRPr>
                    </a:p>
                  </a:txBody>
                  <a:tcPr marL="0" marR="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5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28600" eaLnBrk="1" fontAlgn="b" latinLnBrk="0" hangingPunct="1">
                        <a:lnSpc>
                          <a:spcPts val="1100"/>
                        </a:lnSpc>
                        <a:spcBef>
                          <a:spcPts val="600"/>
                        </a:spcBef>
                        <a:spcAft>
                          <a:spcPts val="0"/>
                        </a:spcAft>
                        <a:buClrTx/>
                        <a:buSzTx/>
                        <a:buFontTx/>
                        <a:buNone/>
                        <a:tabLst/>
                        <a:defRPr/>
                      </a:pPr>
                      <a:r>
                        <a:rPr lang="en-US" sz="750" b="0" i="0" u="none" strike="noStrike" dirty="0">
                          <a:solidFill>
                            <a:srgbClr val="000000"/>
                          </a:solidFill>
                          <a:effectLst/>
                          <a:latin typeface="+mn-lt"/>
                        </a:rPr>
                        <a:t>Company name</a:t>
                      </a:r>
                    </a:p>
                  </a:txBody>
                  <a:tcPr marL="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0899091"/>
                  </a:ext>
                </a:extLst>
              </a:tr>
              <a:tr h="308843">
                <a:tc>
                  <a:txBody>
                    <a:bodyPr/>
                    <a:lstStyle/>
                    <a:p>
                      <a:pPr algn="l" fontAlgn="b"/>
                      <a:r>
                        <a:rPr lang="en-US" sz="800" u="none" strike="noStrike" dirty="0">
                          <a:effectLst/>
                          <a:latin typeface="+mn-lt"/>
                        </a:rPr>
                        <a:t>IBM</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5.2%</a:t>
                      </a:r>
                      <a:endParaRPr lang="en-US" sz="800" b="0" i="0" u="none" strike="noStrike" dirty="0">
                        <a:solidFill>
                          <a:schemeClr val="tx1"/>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IBM</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12.3%</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Microsoft</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-2.4%</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Exxon Mobil</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-2.0%</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Apple</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Apple</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8843">
                <a:tc>
                  <a:txBody>
                    <a:bodyPr/>
                    <a:lstStyle/>
                    <a:p>
                      <a:pPr algn="l" fontAlgn="b"/>
                      <a:r>
                        <a:rPr lang="en-US" sz="800" u="none" strike="noStrike" dirty="0">
                          <a:effectLst/>
                          <a:latin typeface="+mn-lt"/>
                        </a:rPr>
                        <a:t>Exxon</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9.9%</a:t>
                      </a:r>
                      <a:endParaRPr lang="en-US" sz="800" b="0" i="0" u="none" strike="noStrike" dirty="0">
                        <a:solidFill>
                          <a:schemeClr val="tx1"/>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Exxon </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15.2%</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Cisco Systems</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-9.5%</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PetroChina</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-10.2%</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Microsoft</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NVIDIA</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08843">
                <a:tc>
                  <a:txBody>
                    <a:bodyPr/>
                    <a:lstStyle/>
                    <a:p>
                      <a:pPr algn="l" fontAlgn="b"/>
                      <a:r>
                        <a:rPr lang="en-US" sz="800" u="none" strike="noStrike" dirty="0">
                          <a:effectLst/>
                          <a:latin typeface="+mn-lt"/>
                        </a:rPr>
                        <a:t>AT&amp;T</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u="none" strike="noStrike" dirty="0">
                          <a:solidFill>
                            <a:schemeClr val="tx1"/>
                          </a:solidFill>
                          <a:effectLst/>
                          <a:latin typeface="+mn-lt"/>
                        </a:rPr>
                        <a:t>16.6%</a:t>
                      </a:r>
                      <a:endParaRPr lang="en-US" sz="800" b="1" i="0" u="none" strike="noStrike" dirty="0">
                        <a:solidFill>
                          <a:schemeClr val="tx1"/>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Industrial Bank of Japan</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-10.6%</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General Electric</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-6.9%</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Apple</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29.6%</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Amazon</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Microsoft</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297609"/>
                  </a:ext>
                </a:extLst>
              </a:tr>
              <a:tr h="308843">
                <a:tc>
                  <a:txBody>
                    <a:bodyPr/>
                    <a:lstStyle/>
                    <a:p>
                      <a:pPr algn="l" fontAlgn="b"/>
                      <a:r>
                        <a:rPr lang="en-US" sz="800" u="none" strike="noStrike" dirty="0">
                          <a:effectLst/>
                          <a:latin typeface="+mn-lt"/>
                        </a:rPr>
                        <a:t>Standard Oil of Indiana</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2.7%</a:t>
                      </a:r>
                      <a:endParaRPr lang="en-US" sz="800" b="0" i="0" u="none" strike="noStrike" dirty="0">
                        <a:solidFill>
                          <a:schemeClr val="tx1"/>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Fuji Bank</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-8.3%</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Intel </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-8.4%</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BHP Group</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1.6%</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Alphabet</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Amazon</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774645"/>
                  </a:ext>
                </a:extLst>
              </a:tr>
              <a:tr h="308843">
                <a:tc>
                  <a:txBody>
                    <a:bodyPr/>
                    <a:lstStyle/>
                    <a:p>
                      <a:pPr algn="l" fontAlgn="b"/>
                      <a:r>
                        <a:rPr lang="en-US" sz="800" u="none" strike="noStrike" dirty="0">
                          <a:effectLst/>
                          <a:latin typeface="+mn-lt"/>
                        </a:rPr>
                        <a:t>Standard Oil of California</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3.9%</a:t>
                      </a:r>
                      <a:endParaRPr lang="en-US" sz="800" b="0" i="0" u="none" strike="noStrike" dirty="0">
                        <a:solidFill>
                          <a:schemeClr val="tx1"/>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General Electric</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27.5%</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Vodafone Group</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-6.3%</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Microsoft</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25.9%</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Tencent</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Alphabet</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823039"/>
                  </a:ext>
                </a:extLst>
              </a:tr>
              <a:tr h="308843">
                <a:tc>
                  <a:txBody>
                    <a:bodyPr/>
                    <a:lstStyle/>
                    <a:p>
                      <a:pPr algn="l" fontAlgn="b"/>
                      <a:r>
                        <a:rPr lang="en-US" sz="800" u="none" strike="noStrike" dirty="0">
                          <a:effectLst/>
                          <a:latin typeface="+mn-lt"/>
                        </a:rPr>
                        <a:t>British Petroleum</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7.1%</a:t>
                      </a:r>
                      <a:endParaRPr lang="en-US" sz="800" b="0" i="0" u="none" strike="noStrike" dirty="0">
                        <a:solidFill>
                          <a:schemeClr val="tx1"/>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Philip Morris</a:t>
                      </a:r>
                      <a:br>
                        <a:rPr lang="en-US" sz="800" b="0" i="0" u="none" strike="noStrike" dirty="0">
                          <a:solidFill>
                            <a:schemeClr val="tx1"/>
                          </a:solidFill>
                          <a:effectLst/>
                          <a:latin typeface="+mn-lt"/>
                        </a:rPr>
                      </a:br>
                      <a:r>
                        <a:rPr lang="en-US" sz="800" b="0" i="0" u="none" strike="noStrike" dirty="0">
                          <a:solidFill>
                            <a:schemeClr val="tx1"/>
                          </a:solidFill>
                          <a:effectLst/>
                          <a:latin typeface="+mn-lt"/>
                        </a:rPr>
                        <a:t>Companies</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13.6%</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Exxon Mobil</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7.9%</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38D93"/>
                    </a:solidFill>
                  </a:tcPr>
                </a:tc>
                <a:tc>
                  <a:txBody>
                    <a:bodyPr/>
                    <a:lstStyle/>
                    <a:p>
                      <a:pPr algn="l" fontAlgn="b">
                        <a:lnSpc>
                          <a:spcPts val="1100"/>
                        </a:lnSpc>
                      </a:pPr>
                      <a:r>
                        <a:rPr lang="en-US" sz="800" b="0" i="0" u="none" strike="noStrike" dirty="0">
                          <a:solidFill>
                            <a:schemeClr val="tx1"/>
                          </a:solidFill>
                          <a:effectLst/>
                          <a:latin typeface="+mn-lt"/>
                        </a:rPr>
                        <a:t>ICBC</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4.1%</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Tesla</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Meta</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601179"/>
                  </a:ext>
                </a:extLst>
              </a:tr>
              <a:tr h="308843">
                <a:tc>
                  <a:txBody>
                    <a:bodyPr/>
                    <a:lstStyle/>
                    <a:p>
                      <a:pPr algn="l" fontAlgn="b"/>
                      <a:r>
                        <a:rPr lang="en-US" sz="800" u="none" strike="noStrike" dirty="0">
                          <a:effectLst/>
                          <a:latin typeface="+mn-lt"/>
                        </a:rPr>
                        <a:t>Atlantic Richfield</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6.9%</a:t>
                      </a:r>
                      <a:endParaRPr lang="en-US" sz="800" b="0" i="0" u="none" strike="noStrike" dirty="0">
                        <a:solidFill>
                          <a:schemeClr val="tx1"/>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Sakura Bank</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-7.3%</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Deutsche Telekom</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-13.9%</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Petrobras</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-10.0%</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Facebook</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Tesla</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9347913"/>
                  </a:ext>
                </a:extLst>
              </a:tr>
              <a:tr h="308843">
                <a:tc>
                  <a:txBody>
                    <a:bodyPr/>
                    <a:lstStyle/>
                    <a:p>
                      <a:pPr algn="l" fontAlgn="b"/>
                      <a:r>
                        <a:rPr lang="en-US" sz="800" u="none" strike="noStrike" dirty="0">
                          <a:effectLst/>
                          <a:latin typeface="+mn-lt"/>
                        </a:rPr>
                        <a:t>General Electric</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u="none" strike="noStrike" dirty="0">
                          <a:solidFill>
                            <a:schemeClr val="tx1"/>
                          </a:solidFill>
                          <a:effectLst/>
                          <a:latin typeface="+mn-lt"/>
                        </a:rPr>
                        <a:t>14.1%</a:t>
                      </a:r>
                      <a:endParaRPr lang="en-US" sz="800" b="1" i="0" u="none" strike="noStrike" dirty="0">
                        <a:solidFill>
                          <a:schemeClr val="tx1"/>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Sumitomo Mitsui Banking</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-3.2%</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Nokia</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-10.5%</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China Construction Bank</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3.8%</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Alibaba</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Broadcom</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163012"/>
                  </a:ext>
                </a:extLst>
              </a:tr>
              <a:tr h="308843">
                <a:tc>
                  <a:txBody>
                    <a:bodyPr/>
                    <a:lstStyle/>
                    <a:p>
                      <a:pPr algn="l" fontAlgn="b"/>
                      <a:r>
                        <a:rPr lang="en-US" sz="800" u="none" strike="noStrike" dirty="0">
                          <a:effectLst/>
                          <a:latin typeface="+mn-lt"/>
                        </a:rPr>
                        <a:t>General Motors</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4.9%</a:t>
                      </a:r>
                      <a:endParaRPr lang="en-US" sz="800" b="0" i="0" u="none" strike="noStrike" dirty="0">
                        <a:solidFill>
                          <a:schemeClr val="tx1"/>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Dai-Ichi Kangyo Bank</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-6.4%</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NTT</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-9.7%</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Shell</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-0.9%</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Samsung</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JPMorgan Chase</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39294"/>
                  </a:ext>
                </a:extLst>
              </a:tr>
              <a:tr h="308843">
                <a:tc>
                  <a:txBody>
                    <a:bodyPr/>
                    <a:lstStyle/>
                    <a:p>
                      <a:pPr algn="l" fontAlgn="b"/>
                      <a:r>
                        <a:rPr lang="en-US" sz="800" u="none" strike="noStrike" dirty="0">
                          <a:effectLst/>
                          <a:latin typeface="+mn-lt"/>
                        </a:rPr>
                        <a:t>Royal Dutch Petroleum</a:t>
                      </a:r>
                      <a:endParaRPr lang="en-US" sz="800" b="0"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chemeClr val="tx1"/>
                          </a:solidFill>
                          <a:effectLst/>
                          <a:latin typeface="+mn-lt"/>
                        </a:rPr>
                        <a:t>12.2%</a:t>
                      </a:r>
                      <a:endParaRPr lang="en-US" sz="800" b="0" i="0" u="none" strike="noStrike" dirty="0">
                        <a:solidFill>
                          <a:schemeClr val="tx1"/>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Toyota</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solidFill>
                            <a:schemeClr val="tx1"/>
                          </a:solidFill>
                          <a:effectLst/>
                          <a:latin typeface="+mj-lt"/>
                        </a:rPr>
                        <a:t>11.1%</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CEFF1"/>
                    </a:solidFill>
                  </a:tcPr>
                </a:tc>
                <a:tc>
                  <a:txBody>
                    <a:bodyPr/>
                    <a:lstStyle/>
                    <a:p>
                      <a:pPr algn="l" fontAlgn="b">
                        <a:lnSpc>
                          <a:spcPts val="1100"/>
                        </a:lnSpc>
                      </a:pPr>
                      <a:r>
                        <a:rPr lang="en-US" sz="800" b="0" i="0" u="none" strike="noStrike" dirty="0">
                          <a:solidFill>
                            <a:schemeClr val="tx1"/>
                          </a:solidFill>
                          <a:effectLst/>
                          <a:latin typeface="+mn-lt"/>
                        </a:rPr>
                        <a:t>Walmart</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2.2%</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Nestlé</a:t>
                      </a: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1" i="0" u="none" strike="noStrike" dirty="0">
                          <a:solidFill>
                            <a:schemeClr val="tx1"/>
                          </a:solidFill>
                          <a:effectLst/>
                          <a:latin typeface="+mj-lt"/>
                        </a:rPr>
                        <a:t>10.5%</a:t>
                      </a: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9DA6AB"/>
                    </a:solidFill>
                  </a:tcPr>
                </a:tc>
                <a:tc>
                  <a:txBody>
                    <a:bodyPr/>
                    <a:lstStyle/>
                    <a:p>
                      <a:pPr algn="l" fontAlgn="b">
                        <a:lnSpc>
                          <a:spcPts val="1100"/>
                        </a:lnSpc>
                      </a:pPr>
                      <a:r>
                        <a:rPr lang="en-US" sz="800" b="0" i="0" u="none" strike="noStrike" dirty="0">
                          <a:solidFill>
                            <a:schemeClr val="tx1"/>
                          </a:solidFill>
                          <a:effectLst/>
                          <a:latin typeface="+mn-lt"/>
                        </a:rPr>
                        <a:t>TSMC</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800" b="0" i="0" u="none" strike="noStrike" dirty="0">
                          <a:solidFill>
                            <a:schemeClr val="tx1"/>
                          </a:solidFill>
                          <a:effectLst/>
                          <a:latin typeface="+mn-lt"/>
                        </a:rPr>
                        <a:t>Eli Lilly</a:t>
                      </a: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7146953"/>
                  </a:ext>
                </a:extLst>
              </a:tr>
              <a:tr h="308843">
                <a:tc>
                  <a:txBody>
                    <a:bodyPr/>
                    <a:lstStyle/>
                    <a:p>
                      <a:pPr algn="l" fontAlgn="b"/>
                      <a:r>
                        <a:rPr lang="en-US" sz="900" b="1" u="none" strike="noStrike" dirty="0">
                          <a:effectLst/>
                          <a:latin typeface="+mn-lt"/>
                        </a:rPr>
                        <a:t>MSCI World Index</a:t>
                      </a:r>
                      <a:endParaRPr lang="en-US" sz="900" b="1" i="0" u="none" strike="noStrike" dirty="0">
                        <a:solidFill>
                          <a:srgbClr val="000000"/>
                        </a:solidFill>
                        <a:effectLst/>
                        <a:latin typeface="+mn-lt"/>
                      </a:endParaRPr>
                    </a:p>
                  </a:txBody>
                  <a:tcPr marL="41148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u="none" strike="noStrike" dirty="0">
                          <a:effectLst/>
                          <a:latin typeface="+mn-lt"/>
                        </a:rPr>
                        <a:t>13.9%</a:t>
                      </a:r>
                      <a:endParaRPr lang="en-US" sz="900" b="1" i="0" u="none" strike="noStrike" dirty="0">
                        <a:solidFill>
                          <a:srgbClr val="000000"/>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1" u="none" strike="noStrike" dirty="0">
                          <a:effectLst/>
                          <a:latin typeface="+mn-lt"/>
                        </a:rPr>
                        <a:t>MSCI World Index</a:t>
                      </a:r>
                      <a:endParaRPr lang="en-US" sz="900" b="1" i="0" u="none" strike="noStrike" dirty="0">
                        <a:solidFill>
                          <a:srgbClr val="000000"/>
                        </a:solidFill>
                        <a:effectLst/>
                        <a:latin typeface="+mn-lt"/>
                      </a:endParaRPr>
                    </a:p>
                  </a:txBody>
                  <a:tcPr marL="41148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u="none" strike="noStrike" dirty="0">
                          <a:effectLst/>
                          <a:latin typeface="+mn-lt"/>
                        </a:rPr>
                        <a:t>11.9%</a:t>
                      </a:r>
                      <a:endParaRPr lang="en-US" sz="900" b="1" i="0" u="none" strike="noStrike" dirty="0">
                        <a:solidFill>
                          <a:srgbClr val="000000"/>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1" u="none" strike="noStrike" dirty="0">
                          <a:effectLst/>
                          <a:latin typeface="+mn-lt"/>
                        </a:rPr>
                        <a:t>MSCI World Index</a:t>
                      </a:r>
                      <a:endParaRPr lang="en-US" sz="900" b="1" i="0" u="none" strike="noStrike" dirty="0">
                        <a:solidFill>
                          <a:srgbClr val="000000"/>
                        </a:solidFill>
                        <a:effectLst/>
                        <a:latin typeface="+mn-lt"/>
                      </a:endParaRPr>
                    </a:p>
                  </a:txBody>
                  <a:tcPr marL="41148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u="none" strike="noStrike" dirty="0">
                          <a:effectLst/>
                          <a:latin typeface="+mn-lt"/>
                        </a:rPr>
                        <a:t>0.0%</a:t>
                      </a:r>
                      <a:endParaRPr lang="en-US" sz="900" b="1" i="0" u="none" strike="noStrike" dirty="0">
                        <a:solidFill>
                          <a:srgbClr val="000000"/>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1" u="none" strike="noStrike" dirty="0">
                          <a:effectLst/>
                          <a:latin typeface="+mn-lt"/>
                        </a:rPr>
                        <a:t>MSCI World Index</a:t>
                      </a:r>
                      <a:endParaRPr lang="en-US" sz="900" b="1" i="0" u="none" strike="noStrike" dirty="0">
                        <a:solidFill>
                          <a:srgbClr val="000000"/>
                        </a:solidFill>
                        <a:effectLst/>
                        <a:latin typeface="+mn-lt"/>
                      </a:endParaRPr>
                    </a:p>
                  </a:txBody>
                  <a:tcPr marL="365760" marR="0" marT="0" marB="0" anchor="ctr">
                    <a:lnL w="12700" cap="flat" cmpd="sng" algn="ctr">
                      <a:solidFill>
                        <a:srgbClr val="9DA6AB"/>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u="none" strike="noStrike" dirty="0">
                          <a:effectLst/>
                          <a:latin typeface="+mn-lt"/>
                        </a:rPr>
                        <a:t>9.1%</a:t>
                      </a:r>
                      <a:endParaRPr lang="en-US" sz="900" b="1" i="0" u="none" strike="noStrike" dirty="0">
                        <a:solidFill>
                          <a:srgbClr val="000000"/>
                        </a:solidFill>
                        <a:effectLst/>
                        <a:latin typeface="+mn-lt"/>
                      </a:endParaRPr>
                    </a:p>
                  </a:txBody>
                  <a:tcPr marL="0" marR="137160" marT="0" marB="0" anchor="ctr">
                    <a:lnL w="6350" cap="flat" cmpd="sng" algn="ctr">
                      <a:solidFill>
                        <a:schemeClr val="bg2"/>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endParaRPr lang="en-US" sz="900" b="0" i="0" u="none" strike="noStrike" dirty="0">
                        <a:solidFill>
                          <a:schemeClr val="tx1"/>
                        </a:solidFill>
                        <a:effectLst/>
                        <a:latin typeface="+mn-lt"/>
                      </a:endParaRP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endParaRPr lang="en-US" sz="900" b="0" i="0" u="none" strike="noStrike" dirty="0">
                        <a:solidFill>
                          <a:schemeClr val="tx1"/>
                        </a:solidFill>
                        <a:effectLst/>
                        <a:latin typeface="+mn-lt"/>
                      </a:endParaRPr>
                    </a:p>
                  </a:txBody>
                  <a:tcPr marL="411480" marR="0" marT="0" marB="0" anchor="ctr">
                    <a:lnL w="12700" cap="flat" cmpd="sng" algn="ctr">
                      <a:solidFill>
                        <a:srgbClr val="9DA6AB"/>
                      </a:solidFill>
                      <a:prstDash val="solid"/>
                      <a:round/>
                      <a:headEnd type="none" w="med" len="med"/>
                      <a:tailEnd type="none" w="med" len="med"/>
                    </a:lnL>
                    <a:lnR w="12700" cap="flat" cmpd="sng" algn="ctr">
                      <a:solidFill>
                        <a:srgbClr val="9DA6AB"/>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6268268"/>
                  </a:ext>
                </a:extLst>
              </a:tr>
            </a:tbl>
          </a:graphicData>
        </a:graphic>
      </p:graphicFrame>
      <p:sp>
        <p:nvSpPr>
          <p:cNvPr id="167" name="Footer Placeholder 1">
            <a:extLst>
              <a:ext uri="{FF2B5EF4-FFF2-40B4-BE49-F238E27FC236}">
                <a16:creationId xmlns:a16="http://schemas.microsoft.com/office/drawing/2014/main" id="{14FFCC49-01BC-E697-1330-BB45C032C59A}"/>
              </a:ext>
              <a:ext uri="{C183D7F6-B498-43B3-948B-1728B52AA6E4}">
                <adec:decorative xmlns:adec="http://schemas.microsoft.com/office/drawing/2017/decorative" val="1"/>
              </a:ext>
            </a:extLst>
          </p:cNvPr>
          <p:cNvSpPr>
            <a:spLocks noGrp="1"/>
          </p:cNvSpPr>
          <p:nvPr>
            <p:ph type="ftr" sz="quarter" idx="10"/>
          </p:nvPr>
        </p:nvSpPr>
        <p:spPr/>
        <p:txBody>
          <a:bodyPr lIns="0"/>
          <a:lstStyle/>
          <a:p>
            <a:pPr marL="7938"/>
            <a:r>
              <a:rPr lang="en-US" b="0" i="0" dirty="0">
                <a:solidFill>
                  <a:schemeClr val="tx1">
                    <a:lumMod val="65000"/>
                    <a:lumOff val="35000"/>
                  </a:schemeClr>
                </a:solidFill>
                <a:effectLst/>
                <a:latin typeface="+mj-lt"/>
              </a:rPr>
              <a:t>Observation date for each set of holdings is December 31 of the year. For example, for 1980, the observation date for the largest companies is 12/31/1980. The exception is for 2000, which uses the observation date of 2/28/2000, as it reflects the closest month-end peak of the tech bubble.</a:t>
            </a:r>
            <a:endParaRPr lang="en-US" dirty="0">
              <a:solidFill>
                <a:schemeClr val="tx1">
                  <a:lumMod val="65000"/>
                  <a:lumOff val="35000"/>
                </a:schemeClr>
              </a:solidFill>
              <a:latin typeface="+mj-lt"/>
            </a:endParaRPr>
          </a:p>
          <a:p>
            <a:pPr marL="7938"/>
            <a:r>
              <a:rPr lang="en-US" dirty="0">
                <a:solidFill>
                  <a:schemeClr val="tx1">
                    <a:lumMod val="65000"/>
                    <a:lumOff val="35000"/>
                  </a:schemeClr>
                </a:solidFill>
                <a:latin typeface="+mj-lt"/>
              </a:rPr>
              <a:t>Sources: Capital Group, MSCI, RIMES. As of 12/31/24. Past results are not predictive of results in future periods.</a:t>
            </a:r>
          </a:p>
          <a:p>
            <a:pPr marL="7938"/>
            <a:r>
              <a:rPr lang="en-US" dirty="0">
                <a:solidFill>
                  <a:schemeClr val="tx1">
                    <a:lumMod val="65000"/>
                    <a:lumOff val="35000"/>
                  </a:schemeClr>
                </a:solidFill>
                <a:latin typeface="+mj-lt"/>
              </a:rPr>
              <a:t>Next 10 years return refers to the average annual total return of the stock or index from the current decade's beginning observation date to the beginning of the next decade.</a:t>
            </a:r>
          </a:p>
        </p:txBody>
      </p:sp>
      <p:sp>
        <p:nvSpPr>
          <p:cNvPr id="3" name="Slide Number Placeholder 2">
            <a:extLst>
              <a:ext uri="{FF2B5EF4-FFF2-40B4-BE49-F238E27FC236}">
                <a16:creationId xmlns:a16="http://schemas.microsoft.com/office/drawing/2014/main" id="{BFA741A4-55E0-8E82-F2ED-D40D2C0AD4EC}"/>
              </a:ext>
              <a:ext uri="{C183D7F6-B498-43B3-948B-1728B52AA6E4}">
                <adec:decorative xmlns:adec="http://schemas.microsoft.com/office/drawing/2017/decorative" val="1"/>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18</a:t>
            </a:fld>
            <a:endParaRPr lang="en-US" dirty="0"/>
          </a:p>
        </p:txBody>
      </p:sp>
      <p:sp>
        <p:nvSpPr>
          <p:cNvPr id="12" name="Title 4">
            <a:extLst>
              <a:ext uri="{FF2B5EF4-FFF2-40B4-BE49-F238E27FC236}">
                <a16:creationId xmlns:a16="http://schemas.microsoft.com/office/drawing/2014/main" id="{255D54F0-E3E9-D0EE-FBE4-1F8024E01E85}"/>
              </a:ext>
            </a:extLst>
          </p:cNvPr>
          <p:cNvSpPr>
            <a:spLocks noGrp="1"/>
          </p:cNvSpPr>
          <p:nvPr>
            <p:ph type="title"/>
          </p:nvPr>
        </p:nvSpPr>
        <p:spPr/>
        <p:txBody>
          <a:bodyPr/>
          <a:lstStyle/>
          <a:p>
            <a:r>
              <a:rPr lang="en-US" dirty="0"/>
              <a:t>The global leaders of today may not be the leaders of tomorrow</a:t>
            </a:r>
          </a:p>
        </p:txBody>
      </p:sp>
      <p:sp>
        <p:nvSpPr>
          <p:cNvPr id="2" name="TextBox 1">
            <a:extLst>
              <a:ext uri="{FF2B5EF4-FFF2-40B4-BE49-F238E27FC236}">
                <a16:creationId xmlns:a16="http://schemas.microsoft.com/office/drawing/2014/main" id="{17E68B43-C23E-C3D2-5BDB-AE8DD0ACB68A}"/>
              </a:ext>
            </a:extLst>
          </p:cNvPr>
          <p:cNvSpPr txBox="1"/>
          <p:nvPr/>
        </p:nvSpPr>
        <p:spPr>
          <a:xfrm>
            <a:off x="593766" y="1247743"/>
            <a:ext cx="7670555" cy="216335"/>
          </a:xfrm>
          <a:prstGeom prst="rect">
            <a:avLst/>
          </a:prstGeom>
          <a:ln w="12700">
            <a:miter lim="400000"/>
          </a:ln>
        </p:spPr>
        <p:txBody>
          <a:bodyPr wrap="square" lIns="0" tIns="0" rIns="0" bIns="0" rtlCol="0">
            <a:spAutoFit/>
          </a:bodyPr>
          <a:lstStyle/>
          <a:p>
            <a:pPr algn="l"/>
            <a:r>
              <a:rPr lang="en-US" sz="1400" b="1" dirty="0">
                <a:latin typeface="+mn-lt"/>
              </a:rPr>
              <a:t>The world’s top 10 largest companies by market capitalization (ex Aramco)</a:t>
            </a:r>
          </a:p>
        </p:txBody>
      </p:sp>
      <p:sp>
        <p:nvSpPr>
          <p:cNvPr id="5" name="Triangle 4">
            <a:extLst>
              <a:ext uri="{FF2B5EF4-FFF2-40B4-BE49-F238E27FC236}">
                <a16:creationId xmlns:a16="http://schemas.microsoft.com/office/drawing/2014/main" id="{87A81431-F774-5421-A0B8-4D37BBFB0F18}"/>
              </a:ext>
            </a:extLst>
          </p:cNvPr>
          <p:cNvSpPr/>
          <p:nvPr/>
        </p:nvSpPr>
        <p:spPr>
          <a:xfrm rot="10800000">
            <a:off x="1648011" y="284189"/>
            <a:ext cx="213360" cy="86880"/>
          </a:xfrm>
          <a:prstGeom prst="triangl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 name="TextBox 7">
            <a:extLst>
              <a:ext uri="{FF2B5EF4-FFF2-40B4-BE49-F238E27FC236}">
                <a16:creationId xmlns:a16="http://schemas.microsoft.com/office/drawing/2014/main" id="{427F2C38-ACD2-35E1-C1A4-DD923007D5AA}"/>
              </a:ext>
            </a:extLst>
          </p:cNvPr>
          <p:cNvSpPr txBox="1"/>
          <p:nvPr/>
        </p:nvSpPr>
        <p:spPr>
          <a:xfrm>
            <a:off x="1055785" y="120797"/>
            <a:ext cx="1395749" cy="153588"/>
          </a:xfrm>
          <a:prstGeom prst="rect">
            <a:avLst/>
          </a:prstGeom>
          <a:ln w="12700">
            <a:miter lim="400000"/>
          </a:ln>
        </p:spPr>
        <p:txBody>
          <a:bodyPr wrap="square" lIns="0" tIns="0" rIns="0" bIns="0" rtlCol="0">
            <a:spAutoFit/>
          </a:bodyPr>
          <a:lstStyle/>
          <a:p>
            <a:r>
              <a:rPr lang="en-US" sz="1000" b="1" spc="170" dirty="0">
                <a:latin typeface="+mn-lt"/>
              </a:rPr>
              <a:t>INTERNATIONAL</a:t>
            </a:r>
          </a:p>
        </p:txBody>
      </p:sp>
      <p:graphicFrame>
        <p:nvGraphicFramePr>
          <p:cNvPr id="9" name="Table 8">
            <a:extLst>
              <a:ext uri="{FF2B5EF4-FFF2-40B4-BE49-F238E27FC236}">
                <a16:creationId xmlns:a16="http://schemas.microsoft.com/office/drawing/2014/main" id="{48B2381E-D122-0E75-6EB2-5F83ECF283DB}"/>
              </a:ext>
            </a:extLst>
          </p:cNvPr>
          <p:cNvGraphicFramePr>
            <a:graphicFrameLocks noGrp="1"/>
          </p:cNvGraphicFramePr>
          <p:nvPr>
            <p:extLst>
              <p:ext uri="{D42A27DB-BD31-4B8C-83A1-F6EECF244321}">
                <p14:modId xmlns:p14="http://schemas.microsoft.com/office/powerpoint/2010/main" val="1365035858"/>
              </p:ext>
            </p:extLst>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rgbClr val="16838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pic>
        <p:nvPicPr>
          <p:cNvPr id="4" name="Picture 3">
            <a:extLst>
              <a:ext uri="{FF2B5EF4-FFF2-40B4-BE49-F238E27FC236}">
                <a16:creationId xmlns:a16="http://schemas.microsoft.com/office/drawing/2014/main" id="{C6E69C0D-4117-EE85-E476-4C17CB1BC031}"/>
              </a:ext>
            </a:extLst>
          </p:cNvPr>
          <p:cNvPicPr>
            <a:picLocks noChangeAspect="1"/>
          </p:cNvPicPr>
          <p:nvPr/>
        </p:nvPicPr>
        <p:blipFill>
          <a:blip r:embed="rId3">
            <a:alphaModFix/>
          </a:blip>
          <a:stretch>
            <a:fillRect/>
          </a:stretch>
        </p:blipFill>
        <p:spPr>
          <a:xfrm>
            <a:off x="636653" y="2423834"/>
            <a:ext cx="205163" cy="205163"/>
          </a:xfrm>
          <a:prstGeom prst="rect">
            <a:avLst/>
          </a:prstGeom>
        </p:spPr>
      </p:pic>
      <p:pic>
        <p:nvPicPr>
          <p:cNvPr id="10" name="Picture 9">
            <a:extLst>
              <a:ext uri="{FF2B5EF4-FFF2-40B4-BE49-F238E27FC236}">
                <a16:creationId xmlns:a16="http://schemas.microsoft.com/office/drawing/2014/main" id="{BCE663B7-559C-319A-6486-B0D66B3DFDCF}"/>
              </a:ext>
            </a:extLst>
          </p:cNvPr>
          <p:cNvPicPr>
            <a:picLocks noChangeAspect="1"/>
          </p:cNvPicPr>
          <p:nvPr/>
        </p:nvPicPr>
        <p:blipFill>
          <a:blip r:embed="rId3">
            <a:alphaModFix/>
          </a:blip>
          <a:stretch>
            <a:fillRect/>
          </a:stretch>
        </p:blipFill>
        <p:spPr>
          <a:xfrm>
            <a:off x="636653" y="2732629"/>
            <a:ext cx="205163" cy="205163"/>
          </a:xfrm>
          <a:prstGeom prst="rect">
            <a:avLst/>
          </a:prstGeom>
        </p:spPr>
      </p:pic>
      <p:pic>
        <p:nvPicPr>
          <p:cNvPr id="11" name="Picture 10">
            <a:extLst>
              <a:ext uri="{FF2B5EF4-FFF2-40B4-BE49-F238E27FC236}">
                <a16:creationId xmlns:a16="http://schemas.microsoft.com/office/drawing/2014/main" id="{49AFD46F-79EA-0F8E-5D60-C53E63A2CC86}"/>
              </a:ext>
            </a:extLst>
          </p:cNvPr>
          <p:cNvPicPr>
            <a:picLocks noChangeAspect="1"/>
          </p:cNvPicPr>
          <p:nvPr/>
        </p:nvPicPr>
        <p:blipFill>
          <a:blip r:embed="rId3">
            <a:alphaModFix/>
          </a:blip>
          <a:stretch>
            <a:fillRect/>
          </a:stretch>
        </p:blipFill>
        <p:spPr>
          <a:xfrm>
            <a:off x="636653" y="3041424"/>
            <a:ext cx="205163" cy="205163"/>
          </a:xfrm>
          <a:prstGeom prst="rect">
            <a:avLst/>
          </a:prstGeom>
        </p:spPr>
      </p:pic>
      <p:pic>
        <p:nvPicPr>
          <p:cNvPr id="13" name="Picture 12">
            <a:extLst>
              <a:ext uri="{FF2B5EF4-FFF2-40B4-BE49-F238E27FC236}">
                <a16:creationId xmlns:a16="http://schemas.microsoft.com/office/drawing/2014/main" id="{3239CAE5-6FCB-5F67-ADF2-89ECD92FA5B5}"/>
              </a:ext>
            </a:extLst>
          </p:cNvPr>
          <p:cNvPicPr>
            <a:picLocks noChangeAspect="1"/>
          </p:cNvPicPr>
          <p:nvPr/>
        </p:nvPicPr>
        <p:blipFill>
          <a:blip r:embed="rId3">
            <a:alphaModFix/>
          </a:blip>
          <a:stretch>
            <a:fillRect/>
          </a:stretch>
        </p:blipFill>
        <p:spPr>
          <a:xfrm>
            <a:off x="636653" y="3350219"/>
            <a:ext cx="205163" cy="205163"/>
          </a:xfrm>
          <a:prstGeom prst="rect">
            <a:avLst/>
          </a:prstGeom>
        </p:spPr>
      </p:pic>
      <p:pic>
        <p:nvPicPr>
          <p:cNvPr id="14" name="Picture 13">
            <a:extLst>
              <a:ext uri="{FF2B5EF4-FFF2-40B4-BE49-F238E27FC236}">
                <a16:creationId xmlns:a16="http://schemas.microsoft.com/office/drawing/2014/main" id="{A24E03A3-06E2-766E-24FB-3E46D550C2C4}"/>
              </a:ext>
            </a:extLst>
          </p:cNvPr>
          <p:cNvPicPr>
            <a:picLocks noChangeAspect="1"/>
          </p:cNvPicPr>
          <p:nvPr/>
        </p:nvPicPr>
        <p:blipFill>
          <a:blip r:embed="rId3">
            <a:alphaModFix/>
          </a:blip>
          <a:stretch>
            <a:fillRect/>
          </a:stretch>
        </p:blipFill>
        <p:spPr>
          <a:xfrm>
            <a:off x="636653" y="3659014"/>
            <a:ext cx="205163" cy="205163"/>
          </a:xfrm>
          <a:prstGeom prst="rect">
            <a:avLst/>
          </a:prstGeom>
        </p:spPr>
      </p:pic>
      <p:pic>
        <p:nvPicPr>
          <p:cNvPr id="15" name="Picture 14">
            <a:extLst>
              <a:ext uri="{FF2B5EF4-FFF2-40B4-BE49-F238E27FC236}">
                <a16:creationId xmlns:a16="http://schemas.microsoft.com/office/drawing/2014/main" id="{A1D30D3F-78F1-E7FB-BA45-66829A8CFED5}"/>
              </a:ext>
            </a:extLst>
          </p:cNvPr>
          <p:cNvPicPr>
            <a:picLocks noChangeAspect="1"/>
          </p:cNvPicPr>
          <p:nvPr/>
        </p:nvPicPr>
        <p:blipFill>
          <a:blip r:embed="rId3">
            <a:alphaModFix/>
          </a:blip>
          <a:stretch>
            <a:fillRect/>
          </a:stretch>
        </p:blipFill>
        <p:spPr>
          <a:xfrm>
            <a:off x="638650" y="4272609"/>
            <a:ext cx="205163" cy="205163"/>
          </a:xfrm>
          <a:prstGeom prst="rect">
            <a:avLst/>
          </a:prstGeom>
        </p:spPr>
      </p:pic>
      <p:pic>
        <p:nvPicPr>
          <p:cNvPr id="16" name="Picture 15">
            <a:extLst>
              <a:ext uri="{FF2B5EF4-FFF2-40B4-BE49-F238E27FC236}">
                <a16:creationId xmlns:a16="http://schemas.microsoft.com/office/drawing/2014/main" id="{EEEB399C-F6CE-F87C-3605-B92873932713}"/>
              </a:ext>
            </a:extLst>
          </p:cNvPr>
          <p:cNvPicPr>
            <a:picLocks noChangeAspect="1"/>
          </p:cNvPicPr>
          <p:nvPr/>
        </p:nvPicPr>
        <p:blipFill>
          <a:blip r:embed="rId4">
            <a:alphaModFix/>
          </a:blip>
          <a:stretch>
            <a:fillRect/>
          </a:stretch>
        </p:blipFill>
        <p:spPr>
          <a:xfrm>
            <a:off x="638650" y="3967809"/>
            <a:ext cx="201168" cy="201168"/>
          </a:xfrm>
          <a:prstGeom prst="rect">
            <a:avLst/>
          </a:prstGeom>
        </p:spPr>
      </p:pic>
      <p:pic>
        <p:nvPicPr>
          <p:cNvPr id="17" name="Picture 16">
            <a:extLst>
              <a:ext uri="{FF2B5EF4-FFF2-40B4-BE49-F238E27FC236}">
                <a16:creationId xmlns:a16="http://schemas.microsoft.com/office/drawing/2014/main" id="{EA5057A7-38FC-6D5D-783E-C6B509415AB3}"/>
              </a:ext>
            </a:extLst>
          </p:cNvPr>
          <p:cNvPicPr>
            <a:picLocks noChangeAspect="1"/>
          </p:cNvPicPr>
          <p:nvPr/>
        </p:nvPicPr>
        <p:blipFill>
          <a:blip r:embed="rId3">
            <a:alphaModFix/>
          </a:blip>
          <a:stretch>
            <a:fillRect/>
          </a:stretch>
        </p:blipFill>
        <p:spPr>
          <a:xfrm>
            <a:off x="641157" y="4581404"/>
            <a:ext cx="205163" cy="205163"/>
          </a:xfrm>
          <a:prstGeom prst="rect">
            <a:avLst/>
          </a:prstGeom>
        </p:spPr>
      </p:pic>
      <p:pic>
        <p:nvPicPr>
          <p:cNvPr id="18" name="Picture 17">
            <a:extLst>
              <a:ext uri="{FF2B5EF4-FFF2-40B4-BE49-F238E27FC236}">
                <a16:creationId xmlns:a16="http://schemas.microsoft.com/office/drawing/2014/main" id="{725D5583-77B2-0657-53D1-3D7B06966C3B}"/>
              </a:ext>
            </a:extLst>
          </p:cNvPr>
          <p:cNvPicPr>
            <a:picLocks noChangeAspect="1"/>
          </p:cNvPicPr>
          <p:nvPr/>
        </p:nvPicPr>
        <p:blipFill>
          <a:blip r:embed="rId3">
            <a:alphaModFix/>
          </a:blip>
          <a:stretch>
            <a:fillRect/>
          </a:stretch>
        </p:blipFill>
        <p:spPr>
          <a:xfrm>
            <a:off x="636653" y="4890199"/>
            <a:ext cx="205163" cy="205163"/>
          </a:xfrm>
          <a:prstGeom prst="rect">
            <a:avLst/>
          </a:prstGeom>
        </p:spPr>
      </p:pic>
      <p:pic>
        <p:nvPicPr>
          <p:cNvPr id="20" name="Picture 19">
            <a:extLst>
              <a:ext uri="{FF2B5EF4-FFF2-40B4-BE49-F238E27FC236}">
                <a16:creationId xmlns:a16="http://schemas.microsoft.com/office/drawing/2014/main" id="{3F400BB2-3DD6-C41D-94C6-89812F042352}"/>
              </a:ext>
            </a:extLst>
          </p:cNvPr>
          <p:cNvPicPr>
            <a:picLocks noChangeAspect="1"/>
          </p:cNvPicPr>
          <p:nvPr/>
        </p:nvPicPr>
        <p:blipFill>
          <a:blip r:embed="rId3"/>
          <a:stretch>
            <a:fillRect/>
          </a:stretch>
        </p:blipFill>
        <p:spPr>
          <a:xfrm>
            <a:off x="2786470" y="2419955"/>
            <a:ext cx="205163" cy="205163"/>
          </a:xfrm>
          <a:prstGeom prst="rect">
            <a:avLst/>
          </a:prstGeom>
        </p:spPr>
      </p:pic>
      <p:pic>
        <p:nvPicPr>
          <p:cNvPr id="21" name="Picture 20">
            <a:extLst>
              <a:ext uri="{FF2B5EF4-FFF2-40B4-BE49-F238E27FC236}">
                <a16:creationId xmlns:a16="http://schemas.microsoft.com/office/drawing/2014/main" id="{A7CC8FE2-835D-AFFD-B6E6-73A657B5D5B5}"/>
              </a:ext>
            </a:extLst>
          </p:cNvPr>
          <p:cNvPicPr>
            <a:picLocks noChangeAspect="1"/>
          </p:cNvPicPr>
          <p:nvPr/>
        </p:nvPicPr>
        <p:blipFill>
          <a:blip r:embed="rId3"/>
          <a:stretch>
            <a:fillRect/>
          </a:stretch>
        </p:blipFill>
        <p:spPr>
          <a:xfrm>
            <a:off x="2786470" y="2731112"/>
            <a:ext cx="205163" cy="205163"/>
          </a:xfrm>
          <a:prstGeom prst="rect">
            <a:avLst/>
          </a:prstGeom>
        </p:spPr>
      </p:pic>
      <p:grpSp>
        <p:nvGrpSpPr>
          <p:cNvPr id="27" name="Group 26">
            <a:extLst>
              <a:ext uri="{FF2B5EF4-FFF2-40B4-BE49-F238E27FC236}">
                <a16:creationId xmlns:a16="http://schemas.microsoft.com/office/drawing/2014/main" id="{8CF1687E-17CE-2759-92B7-C02742EE8D7A}"/>
              </a:ext>
            </a:extLst>
          </p:cNvPr>
          <p:cNvGrpSpPr/>
          <p:nvPr/>
        </p:nvGrpSpPr>
        <p:grpSpPr>
          <a:xfrm>
            <a:off x="2788467" y="3034166"/>
            <a:ext cx="201168" cy="201168"/>
            <a:chOff x="2706797" y="2912503"/>
            <a:chExt cx="201168" cy="201168"/>
          </a:xfrm>
        </p:grpSpPr>
        <p:pic>
          <p:nvPicPr>
            <p:cNvPr id="22" name="Picture 21">
              <a:extLst>
                <a:ext uri="{FF2B5EF4-FFF2-40B4-BE49-F238E27FC236}">
                  <a16:creationId xmlns:a16="http://schemas.microsoft.com/office/drawing/2014/main" id="{70EC27CD-FC6C-6FC8-562C-60083C8E32D1}"/>
                </a:ext>
              </a:extLst>
            </p:cNvPr>
            <p:cNvPicPr>
              <a:picLocks noChangeAspect="1"/>
            </p:cNvPicPr>
            <p:nvPr/>
          </p:nvPicPr>
          <p:blipFill>
            <a:blip r:embed="rId5"/>
            <a:stretch>
              <a:fillRect/>
            </a:stretch>
          </p:blipFill>
          <p:spPr>
            <a:xfrm>
              <a:off x="2706797" y="2912503"/>
              <a:ext cx="201168" cy="201168"/>
            </a:xfrm>
            <a:prstGeom prst="rect">
              <a:avLst/>
            </a:prstGeom>
          </p:spPr>
        </p:pic>
        <p:sp>
          <p:nvSpPr>
            <p:cNvPr id="25" name="Rounded Rectangle 24">
              <a:extLst>
                <a:ext uri="{FF2B5EF4-FFF2-40B4-BE49-F238E27FC236}">
                  <a16:creationId xmlns:a16="http://schemas.microsoft.com/office/drawing/2014/main" id="{E6CC3E84-E80E-ED95-0385-06FE8CC28846}"/>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36" name="Group 35">
            <a:extLst>
              <a:ext uri="{FF2B5EF4-FFF2-40B4-BE49-F238E27FC236}">
                <a16:creationId xmlns:a16="http://schemas.microsoft.com/office/drawing/2014/main" id="{56B03507-5486-4A95-B251-7F9C3679EAD1}"/>
              </a:ext>
            </a:extLst>
          </p:cNvPr>
          <p:cNvGrpSpPr/>
          <p:nvPr/>
        </p:nvGrpSpPr>
        <p:grpSpPr>
          <a:xfrm>
            <a:off x="2788467" y="3352216"/>
            <a:ext cx="201168" cy="201168"/>
            <a:chOff x="2706797" y="2912503"/>
            <a:chExt cx="201168" cy="201168"/>
          </a:xfrm>
        </p:grpSpPr>
        <p:pic>
          <p:nvPicPr>
            <p:cNvPr id="37" name="Picture 36">
              <a:extLst>
                <a:ext uri="{FF2B5EF4-FFF2-40B4-BE49-F238E27FC236}">
                  <a16:creationId xmlns:a16="http://schemas.microsoft.com/office/drawing/2014/main" id="{FE90FBB6-ED3D-FD80-66CA-2AC2C8853A1D}"/>
                </a:ext>
              </a:extLst>
            </p:cNvPr>
            <p:cNvPicPr>
              <a:picLocks noChangeAspect="1"/>
            </p:cNvPicPr>
            <p:nvPr/>
          </p:nvPicPr>
          <p:blipFill>
            <a:blip r:embed="rId5"/>
            <a:stretch>
              <a:fillRect/>
            </a:stretch>
          </p:blipFill>
          <p:spPr>
            <a:xfrm>
              <a:off x="2706797" y="2912503"/>
              <a:ext cx="201168" cy="201168"/>
            </a:xfrm>
            <a:prstGeom prst="rect">
              <a:avLst/>
            </a:prstGeom>
          </p:spPr>
        </p:pic>
        <p:sp>
          <p:nvSpPr>
            <p:cNvPr id="38" name="Rounded Rectangle 37">
              <a:extLst>
                <a:ext uri="{FF2B5EF4-FFF2-40B4-BE49-F238E27FC236}">
                  <a16:creationId xmlns:a16="http://schemas.microsoft.com/office/drawing/2014/main" id="{25FA9CE1-FA6E-08F2-218C-8E5C26B074A9}"/>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pic>
        <p:nvPicPr>
          <p:cNvPr id="39" name="Picture 38">
            <a:extLst>
              <a:ext uri="{FF2B5EF4-FFF2-40B4-BE49-F238E27FC236}">
                <a16:creationId xmlns:a16="http://schemas.microsoft.com/office/drawing/2014/main" id="{8AD8A7B5-D9A2-F43D-A831-343548359305}"/>
              </a:ext>
            </a:extLst>
          </p:cNvPr>
          <p:cNvPicPr>
            <a:picLocks noChangeAspect="1"/>
          </p:cNvPicPr>
          <p:nvPr/>
        </p:nvPicPr>
        <p:blipFill>
          <a:blip r:embed="rId3"/>
          <a:stretch>
            <a:fillRect/>
          </a:stretch>
        </p:blipFill>
        <p:spPr>
          <a:xfrm>
            <a:off x="2786470" y="3666558"/>
            <a:ext cx="205163" cy="205163"/>
          </a:xfrm>
          <a:prstGeom prst="rect">
            <a:avLst/>
          </a:prstGeom>
        </p:spPr>
      </p:pic>
      <p:pic>
        <p:nvPicPr>
          <p:cNvPr id="40" name="Picture 39">
            <a:extLst>
              <a:ext uri="{FF2B5EF4-FFF2-40B4-BE49-F238E27FC236}">
                <a16:creationId xmlns:a16="http://schemas.microsoft.com/office/drawing/2014/main" id="{829742C1-5815-37B7-DB19-1BB351E757F1}"/>
              </a:ext>
            </a:extLst>
          </p:cNvPr>
          <p:cNvPicPr>
            <a:picLocks noChangeAspect="1"/>
          </p:cNvPicPr>
          <p:nvPr/>
        </p:nvPicPr>
        <p:blipFill>
          <a:blip r:embed="rId3"/>
          <a:stretch>
            <a:fillRect/>
          </a:stretch>
        </p:blipFill>
        <p:spPr>
          <a:xfrm>
            <a:off x="2786470" y="3960947"/>
            <a:ext cx="205163" cy="205163"/>
          </a:xfrm>
          <a:prstGeom prst="rect">
            <a:avLst/>
          </a:prstGeom>
        </p:spPr>
      </p:pic>
      <p:grpSp>
        <p:nvGrpSpPr>
          <p:cNvPr id="41" name="Group 40">
            <a:extLst>
              <a:ext uri="{FF2B5EF4-FFF2-40B4-BE49-F238E27FC236}">
                <a16:creationId xmlns:a16="http://schemas.microsoft.com/office/drawing/2014/main" id="{8446684F-BB47-8091-F2A5-AB892E34BD17}"/>
              </a:ext>
            </a:extLst>
          </p:cNvPr>
          <p:cNvGrpSpPr/>
          <p:nvPr/>
        </p:nvGrpSpPr>
        <p:grpSpPr>
          <a:xfrm>
            <a:off x="2788467" y="4275319"/>
            <a:ext cx="201168" cy="201168"/>
            <a:chOff x="2706797" y="2912503"/>
            <a:chExt cx="201168" cy="201168"/>
          </a:xfrm>
        </p:grpSpPr>
        <p:pic>
          <p:nvPicPr>
            <p:cNvPr id="42" name="Picture 41">
              <a:extLst>
                <a:ext uri="{FF2B5EF4-FFF2-40B4-BE49-F238E27FC236}">
                  <a16:creationId xmlns:a16="http://schemas.microsoft.com/office/drawing/2014/main" id="{306896E8-6112-4942-DCC8-4BABA4AB1E7F}"/>
                </a:ext>
              </a:extLst>
            </p:cNvPr>
            <p:cNvPicPr>
              <a:picLocks noChangeAspect="1"/>
            </p:cNvPicPr>
            <p:nvPr/>
          </p:nvPicPr>
          <p:blipFill>
            <a:blip r:embed="rId5"/>
            <a:stretch>
              <a:fillRect/>
            </a:stretch>
          </p:blipFill>
          <p:spPr>
            <a:xfrm>
              <a:off x="2706797" y="2912503"/>
              <a:ext cx="201168" cy="201168"/>
            </a:xfrm>
            <a:prstGeom prst="rect">
              <a:avLst/>
            </a:prstGeom>
          </p:spPr>
        </p:pic>
        <p:sp>
          <p:nvSpPr>
            <p:cNvPr id="43" name="Rounded Rectangle 42">
              <a:extLst>
                <a:ext uri="{FF2B5EF4-FFF2-40B4-BE49-F238E27FC236}">
                  <a16:creationId xmlns:a16="http://schemas.microsoft.com/office/drawing/2014/main" id="{7F720819-6F0D-E195-C68D-431DA6DB53AE}"/>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44" name="Group 43">
            <a:extLst>
              <a:ext uri="{FF2B5EF4-FFF2-40B4-BE49-F238E27FC236}">
                <a16:creationId xmlns:a16="http://schemas.microsoft.com/office/drawing/2014/main" id="{176C6C2F-2B79-2D36-12A1-B2B1AE7F7A96}"/>
              </a:ext>
            </a:extLst>
          </p:cNvPr>
          <p:cNvGrpSpPr/>
          <p:nvPr/>
        </p:nvGrpSpPr>
        <p:grpSpPr>
          <a:xfrm>
            <a:off x="2792971" y="4583261"/>
            <a:ext cx="201168" cy="201168"/>
            <a:chOff x="2706797" y="2912503"/>
            <a:chExt cx="201168" cy="201168"/>
          </a:xfrm>
        </p:grpSpPr>
        <p:pic>
          <p:nvPicPr>
            <p:cNvPr id="45" name="Picture 44">
              <a:extLst>
                <a:ext uri="{FF2B5EF4-FFF2-40B4-BE49-F238E27FC236}">
                  <a16:creationId xmlns:a16="http://schemas.microsoft.com/office/drawing/2014/main" id="{A40391F0-E60A-0904-D590-784099D7459A}"/>
                </a:ext>
              </a:extLst>
            </p:cNvPr>
            <p:cNvPicPr>
              <a:picLocks noChangeAspect="1"/>
            </p:cNvPicPr>
            <p:nvPr/>
          </p:nvPicPr>
          <p:blipFill>
            <a:blip r:embed="rId5"/>
            <a:stretch>
              <a:fillRect/>
            </a:stretch>
          </p:blipFill>
          <p:spPr>
            <a:xfrm>
              <a:off x="2706797" y="2912503"/>
              <a:ext cx="201168" cy="201168"/>
            </a:xfrm>
            <a:prstGeom prst="rect">
              <a:avLst/>
            </a:prstGeom>
          </p:spPr>
        </p:pic>
        <p:sp>
          <p:nvSpPr>
            <p:cNvPr id="46" name="Rounded Rectangle 45">
              <a:extLst>
                <a:ext uri="{FF2B5EF4-FFF2-40B4-BE49-F238E27FC236}">
                  <a16:creationId xmlns:a16="http://schemas.microsoft.com/office/drawing/2014/main" id="{2FE49FC3-BF36-F4A9-6884-2AAC5CE0136A}"/>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47" name="Group 46">
            <a:extLst>
              <a:ext uri="{FF2B5EF4-FFF2-40B4-BE49-F238E27FC236}">
                <a16:creationId xmlns:a16="http://schemas.microsoft.com/office/drawing/2014/main" id="{DD6609C8-5116-DFED-CC72-2326F89EAB79}"/>
              </a:ext>
            </a:extLst>
          </p:cNvPr>
          <p:cNvGrpSpPr/>
          <p:nvPr/>
        </p:nvGrpSpPr>
        <p:grpSpPr>
          <a:xfrm>
            <a:off x="2788467" y="4889836"/>
            <a:ext cx="201168" cy="201168"/>
            <a:chOff x="2706797" y="2912503"/>
            <a:chExt cx="201168" cy="201168"/>
          </a:xfrm>
        </p:grpSpPr>
        <p:pic>
          <p:nvPicPr>
            <p:cNvPr id="48" name="Picture 47">
              <a:extLst>
                <a:ext uri="{FF2B5EF4-FFF2-40B4-BE49-F238E27FC236}">
                  <a16:creationId xmlns:a16="http://schemas.microsoft.com/office/drawing/2014/main" id="{D57033BE-4F72-D386-FEBC-0AC674C9454E}"/>
                </a:ext>
              </a:extLst>
            </p:cNvPr>
            <p:cNvPicPr>
              <a:picLocks noChangeAspect="1"/>
            </p:cNvPicPr>
            <p:nvPr/>
          </p:nvPicPr>
          <p:blipFill>
            <a:blip r:embed="rId5"/>
            <a:stretch>
              <a:fillRect/>
            </a:stretch>
          </p:blipFill>
          <p:spPr>
            <a:xfrm>
              <a:off x="2706797" y="2912503"/>
              <a:ext cx="201168" cy="201168"/>
            </a:xfrm>
            <a:prstGeom prst="rect">
              <a:avLst/>
            </a:prstGeom>
          </p:spPr>
        </p:pic>
        <p:sp>
          <p:nvSpPr>
            <p:cNvPr id="49" name="Rounded Rectangle 48">
              <a:extLst>
                <a:ext uri="{FF2B5EF4-FFF2-40B4-BE49-F238E27FC236}">
                  <a16:creationId xmlns:a16="http://schemas.microsoft.com/office/drawing/2014/main" id="{4A9AF554-8EE8-4F87-0866-979F400C9B77}"/>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50" name="Group 49">
            <a:extLst>
              <a:ext uri="{FF2B5EF4-FFF2-40B4-BE49-F238E27FC236}">
                <a16:creationId xmlns:a16="http://schemas.microsoft.com/office/drawing/2014/main" id="{D76E5E9D-D0D7-618B-1E10-43425718C4C3}"/>
              </a:ext>
            </a:extLst>
          </p:cNvPr>
          <p:cNvGrpSpPr/>
          <p:nvPr/>
        </p:nvGrpSpPr>
        <p:grpSpPr>
          <a:xfrm>
            <a:off x="2788467" y="5207886"/>
            <a:ext cx="201168" cy="201168"/>
            <a:chOff x="2706797" y="2912503"/>
            <a:chExt cx="201168" cy="201168"/>
          </a:xfrm>
        </p:grpSpPr>
        <p:pic>
          <p:nvPicPr>
            <p:cNvPr id="51" name="Picture 50">
              <a:extLst>
                <a:ext uri="{FF2B5EF4-FFF2-40B4-BE49-F238E27FC236}">
                  <a16:creationId xmlns:a16="http://schemas.microsoft.com/office/drawing/2014/main" id="{469B1AD7-4AEF-AD15-763C-896BF4BA255B}"/>
                </a:ext>
              </a:extLst>
            </p:cNvPr>
            <p:cNvPicPr>
              <a:picLocks noChangeAspect="1"/>
            </p:cNvPicPr>
            <p:nvPr/>
          </p:nvPicPr>
          <p:blipFill>
            <a:blip r:embed="rId5"/>
            <a:stretch>
              <a:fillRect/>
            </a:stretch>
          </p:blipFill>
          <p:spPr>
            <a:xfrm>
              <a:off x="2706797" y="2912503"/>
              <a:ext cx="201168" cy="201168"/>
            </a:xfrm>
            <a:prstGeom prst="rect">
              <a:avLst/>
            </a:prstGeom>
          </p:spPr>
        </p:pic>
        <p:sp>
          <p:nvSpPr>
            <p:cNvPr id="52" name="Rounded Rectangle 51">
              <a:extLst>
                <a:ext uri="{FF2B5EF4-FFF2-40B4-BE49-F238E27FC236}">
                  <a16:creationId xmlns:a16="http://schemas.microsoft.com/office/drawing/2014/main" id="{258ADDDC-6D89-8A75-1FAC-BD3D59C72A1F}"/>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pic>
        <p:nvPicPr>
          <p:cNvPr id="53" name="Picture 52">
            <a:extLst>
              <a:ext uri="{FF2B5EF4-FFF2-40B4-BE49-F238E27FC236}">
                <a16:creationId xmlns:a16="http://schemas.microsoft.com/office/drawing/2014/main" id="{0659D430-0B66-0036-7D95-163F588E6868}"/>
              </a:ext>
            </a:extLst>
          </p:cNvPr>
          <p:cNvPicPr>
            <a:picLocks noChangeAspect="1"/>
          </p:cNvPicPr>
          <p:nvPr/>
        </p:nvPicPr>
        <p:blipFill>
          <a:blip r:embed="rId3"/>
          <a:stretch>
            <a:fillRect/>
          </a:stretch>
        </p:blipFill>
        <p:spPr>
          <a:xfrm>
            <a:off x="4929460" y="2419955"/>
            <a:ext cx="205163" cy="205163"/>
          </a:xfrm>
          <a:prstGeom prst="rect">
            <a:avLst/>
          </a:prstGeom>
        </p:spPr>
      </p:pic>
      <p:pic>
        <p:nvPicPr>
          <p:cNvPr id="54" name="Picture 53">
            <a:extLst>
              <a:ext uri="{FF2B5EF4-FFF2-40B4-BE49-F238E27FC236}">
                <a16:creationId xmlns:a16="http://schemas.microsoft.com/office/drawing/2014/main" id="{A9818D87-8FE6-AAD5-A8A3-37AEB7572509}"/>
              </a:ext>
            </a:extLst>
          </p:cNvPr>
          <p:cNvPicPr>
            <a:picLocks noChangeAspect="1"/>
          </p:cNvPicPr>
          <p:nvPr/>
        </p:nvPicPr>
        <p:blipFill>
          <a:blip r:embed="rId3"/>
          <a:stretch>
            <a:fillRect/>
          </a:stretch>
        </p:blipFill>
        <p:spPr>
          <a:xfrm>
            <a:off x="4929460" y="2729000"/>
            <a:ext cx="205163" cy="205163"/>
          </a:xfrm>
          <a:prstGeom prst="rect">
            <a:avLst/>
          </a:prstGeom>
        </p:spPr>
      </p:pic>
      <p:pic>
        <p:nvPicPr>
          <p:cNvPr id="55" name="Picture 54">
            <a:extLst>
              <a:ext uri="{FF2B5EF4-FFF2-40B4-BE49-F238E27FC236}">
                <a16:creationId xmlns:a16="http://schemas.microsoft.com/office/drawing/2014/main" id="{30B3416E-A197-DA2E-0B62-0E61616CC714}"/>
              </a:ext>
            </a:extLst>
          </p:cNvPr>
          <p:cNvPicPr>
            <a:picLocks noChangeAspect="1"/>
          </p:cNvPicPr>
          <p:nvPr/>
        </p:nvPicPr>
        <p:blipFill>
          <a:blip r:embed="rId3"/>
          <a:stretch>
            <a:fillRect/>
          </a:stretch>
        </p:blipFill>
        <p:spPr>
          <a:xfrm>
            <a:off x="4929460" y="3038045"/>
            <a:ext cx="205163" cy="205163"/>
          </a:xfrm>
          <a:prstGeom prst="rect">
            <a:avLst/>
          </a:prstGeom>
        </p:spPr>
      </p:pic>
      <p:pic>
        <p:nvPicPr>
          <p:cNvPr id="56" name="Picture 55">
            <a:extLst>
              <a:ext uri="{FF2B5EF4-FFF2-40B4-BE49-F238E27FC236}">
                <a16:creationId xmlns:a16="http://schemas.microsoft.com/office/drawing/2014/main" id="{32890F81-916D-5900-384A-D67804A55083}"/>
              </a:ext>
            </a:extLst>
          </p:cNvPr>
          <p:cNvPicPr>
            <a:picLocks noChangeAspect="1"/>
          </p:cNvPicPr>
          <p:nvPr/>
        </p:nvPicPr>
        <p:blipFill>
          <a:blip r:embed="rId3"/>
          <a:stretch>
            <a:fillRect/>
          </a:stretch>
        </p:blipFill>
        <p:spPr>
          <a:xfrm>
            <a:off x="4929460" y="3347090"/>
            <a:ext cx="205163" cy="205163"/>
          </a:xfrm>
          <a:prstGeom prst="rect">
            <a:avLst/>
          </a:prstGeom>
        </p:spPr>
      </p:pic>
      <p:pic>
        <p:nvPicPr>
          <p:cNvPr id="57" name="Picture 56">
            <a:extLst>
              <a:ext uri="{FF2B5EF4-FFF2-40B4-BE49-F238E27FC236}">
                <a16:creationId xmlns:a16="http://schemas.microsoft.com/office/drawing/2014/main" id="{2CCE6FEC-10C3-5C8A-F504-E8CF2B5C6804}"/>
              </a:ext>
            </a:extLst>
          </p:cNvPr>
          <p:cNvPicPr>
            <a:picLocks noChangeAspect="1"/>
          </p:cNvPicPr>
          <p:nvPr/>
        </p:nvPicPr>
        <p:blipFill>
          <a:blip r:embed="rId4"/>
          <a:stretch>
            <a:fillRect/>
          </a:stretch>
        </p:blipFill>
        <p:spPr>
          <a:xfrm>
            <a:off x="4931457" y="3656135"/>
            <a:ext cx="201168" cy="201168"/>
          </a:xfrm>
          <a:prstGeom prst="rect">
            <a:avLst/>
          </a:prstGeom>
        </p:spPr>
      </p:pic>
      <p:pic>
        <p:nvPicPr>
          <p:cNvPr id="58" name="Picture 57">
            <a:extLst>
              <a:ext uri="{FF2B5EF4-FFF2-40B4-BE49-F238E27FC236}">
                <a16:creationId xmlns:a16="http://schemas.microsoft.com/office/drawing/2014/main" id="{52CC9E4F-DF11-4313-6FBC-9E711CB9F332}"/>
              </a:ext>
            </a:extLst>
          </p:cNvPr>
          <p:cNvPicPr>
            <a:picLocks noChangeAspect="1"/>
          </p:cNvPicPr>
          <p:nvPr/>
        </p:nvPicPr>
        <p:blipFill>
          <a:blip r:embed="rId3"/>
          <a:stretch>
            <a:fillRect/>
          </a:stretch>
        </p:blipFill>
        <p:spPr>
          <a:xfrm>
            <a:off x="4929460" y="3961185"/>
            <a:ext cx="205163" cy="205163"/>
          </a:xfrm>
          <a:prstGeom prst="rect">
            <a:avLst/>
          </a:prstGeom>
        </p:spPr>
      </p:pic>
      <p:pic>
        <p:nvPicPr>
          <p:cNvPr id="59" name="Picture 58">
            <a:extLst>
              <a:ext uri="{FF2B5EF4-FFF2-40B4-BE49-F238E27FC236}">
                <a16:creationId xmlns:a16="http://schemas.microsoft.com/office/drawing/2014/main" id="{D6313545-AC80-ACD9-16F9-FB187BAF26E9}"/>
              </a:ext>
            </a:extLst>
          </p:cNvPr>
          <p:cNvPicPr>
            <a:picLocks noChangeAspect="1"/>
          </p:cNvPicPr>
          <p:nvPr/>
        </p:nvPicPr>
        <p:blipFill>
          <a:blip r:embed="rId6"/>
          <a:stretch>
            <a:fillRect/>
          </a:stretch>
        </p:blipFill>
        <p:spPr>
          <a:xfrm>
            <a:off x="4931457" y="4270232"/>
            <a:ext cx="201168" cy="201168"/>
          </a:xfrm>
          <a:prstGeom prst="rect">
            <a:avLst/>
          </a:prstGeom>
        </p:spPr>
      </p:pic>
      <p:grpSp>
        <p:nvGrpSpPr>
          <p:cNvPr id="62" name="Group 61">
            <a:extLst>
              <a:ext uri="{FF2B5EF4-FFF2-40B4-BE49-F238E27FC236}">
                <a16:creationId xmlns:a16="http://schemas.microsoft.com/office/drawing/2014/main" id="{69DDA5D8-FC20-B4D7-265A-14F5350C0EC9}"/>
              </a:ext>
            </a:extLst>
          </p:cNvPr>
          <p:cNvGrpSpPr/>
          <p:nvPr/>
        </p:nvGrpSpPr>
        <p:grpSpPr>
          <a:xfrm>
            <a:off x="4934815" y="4589272"/>
            <a:ext cx="203460" cy="201168"/>
            <a:chOff x="4741441" y="4578833"/>
            <a:chExt cx="203460" cy="201168"/>
          </a:xfrm>
        </p:grpSpPr>
        <p:pic>
          <p:nvPicPr>
            <p:cNvPr id="60" name="Picture 59">
              <a:extLst>
                <a:ext uri="{FF2B5EF4-FFF2-40B4-BE49-F238E27FC236}">
                  <a16:creationId xmlns:a16="http://schemas.microsoft.com/office/drawing/2014/main" id="{814E9120-BCE4-B5FF-8EEB-C9225BE583DE}"/>
                </a:ext>
              </a:extLst>
            </p:cNvPr>
            <p:cNvPicPr>
              <a:picLocks noChangeAspect="1"/>
            </p:cNvPicPr>
            <p:nvPr/>
          </p:nvPicPr>
          <p:blipFill>
            <a:blip r:embed="rId7"/>
            <a:stretch>
              <a:fillRect/>
            </a:stretch>
          </p:blipFill>
          <p:spPr>
            <a:xfrm>
              <a:off x="4741441" y="4578833"/>
              <a:ext cx="201168" cy="201168"/>
            </a:xfrm>
            <a:prstGeom prst="rect">
              <a:avLst/>
            </a:prstGeom>
          </p:spPr>
        </p:pic>
        <p:sp>
          <p:nvSpPr>
            <p:cNvPr id="61" name="Rounded Rectangle 60">
              <a:extLst>
                <a:ext uri="{FF2B5EF4-FFF2-40B4-BE49-F238E27FC236}">
                  <a16:creationId xmlns:a16="http://schemas.microsoft.com/office/drawing/2014/main" id="{DA7E78F0-CB93-FDC6-139F-1462AA8E6A9F}"/>
                </a:ext>
              </a:extLst>
            </p:cNvPr>
            <p:cNvSpPr/>
            <p:nvPr/>
          </p:nvSpPr>
          <p:spPr>
            <a:xfrm>
              <a:off x="4741441" y="4578833"/>
              <a:ext cx="203460" cy="201168"/>
            </a:xfrm>
            <a:prstGeom prst="roundRect">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63" name="Group 62">
            <a:extLst>
              <a:ext uri="{FF2B5EF4-FFF2-40B4-BE49-F238E27FC236}">
                <a16:creationId xmlns:a16="http://schemas.microsoft.com/office/drawing/2014/main" id="{D4672F79-7917-542D-BCB0-0B511217ABEE}"/>
              </a:ext>
            </a:extLst>
          </p:cNvPr>
          <p:cNvGrpSpPr/>
          <p:nvPr/>
        </p:nvGrpSpPr>
        <p:grpSpPr>
          <a:xfrm>
            <a:off x="4931457" y="4890199"/>
            <a:ext cx="201168" cy="201168"/>
            <a:chOff x="2706797" y="2912503"/>
            <a:chExt cx="201168" cy="201168"/>
          </a:xfrm>
        </p:grpSpPr>
        <p:pic>
          <p:nvPicPr>
            <p:cNvPr id="64" name="Picture 63">
              <a:extLst>
                <a:ext uri="{FF2B5EF4-FFF2-40B4-BE49-F238E27FC236}">
                  <a16:creationId xmlns:a16="http://schemas.microsoft.com/office/drawing/2014/main" id="{685E7FDF-BAF6-570C-7EF5-FDDD6B2D890A}"/>
                </a:ext>
              </a:extLst>
            </p:cNvPr>
            <p:cNvPicPr>
              <a:picLocks noChangeAspect="1"/>
            </p:cNvPicPr>
            <p:nvPr/>
          </p:nvPicPr>
          <p:blipFill>
            <a:blip r:embed="rId5"/>
            <a:stretch>
              <a:fillRect/>
            </a:stretch>
          </p:blipFill>
          <p:spPr>
            <a:xfrm>
              <a:off x="2706797" y="2912503"/>
              <a:ext cx="201168" cy="201168"/>
            </a:xfrm>
            <a:prstGeom prst="rect">
              <a:avLst/>
            </a:prstGeom>
          </p:spPr>
        </p:pic>
        <p:sp>
          <p:nvSpPr>
            <p:cNvPr id="65" name="Rounded Rectangle 64">
              <a:extLst>
                <a:ext uri="{FF2B5EF4-FFF2-40B4-BE49-F238E27FC236}">
                  <a16:creationId xmlns:a16="http://schemas.microsoft.com/office/drawing/2014/main" id="{D2A05FFE-8F50-70CD-C0BB-E39EDA9658EB}"/>
                </a:ext>
              </a:extLst>
            </p:cNvPr>
            <p:cNvSpPr/>
            <p:nvPr/>
          </p:nvSpPr>
          <p:spPr>
            <a:xfrm>
              <a:off x="2706797" y="2912503"/>
              <a:ext cx="201168" cy="201168"/>
            </a:xfrm>
            <a:prstGeom prst="roundRect">
              <a:avLst/>
            </a:prstGeom>
            <a:noFill/>
            <a:ln w="3175"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pic>
        <p:nvPicPr>
          <p:cNvPr id="66" name="Picture 65">
            <a:extLst>
              <a:ext uri="{FF2B5EF4-FFF2-40B4-BE49-F238E27FC236}">
                <a16:creationId xmlns:a16="http://schemas.microsoft.com/office/drawing/2014/main" id="{641244B2-EB7B-1664-E430-481C5EC2ACF0}"/>
              </a:ext>
            </a:extLst>
          </p:cNvPr>
          <p:cNvPicPr>
            <a:picLocks noChangeAspect="1"/>
          </p:cNvPicPr>
          <p:nvPr/>
        </p:nvPicPr>
        <p:blipFill>
          <a:blip r:embed="rId3"/>
          <a:stretch>
            <a:fillRect/>
          </a:stretch>
        </p:blipFill>
        <p:spPr>
          <a:xfrm>
            <a:off x="4929460" y="5203804"/>
            <a:ext cx="205163" cy="205163"/>
          </a:xfrm>
          <a:prstGeom prst="rect">
            <a:avLst/>
          </a:prstGeom>
        </p:spPr>
      </p:pic>
      <p:pic>
        <p:nvPicPr>
          <p:cNvPr id="67" name="Picture 66">
            <a:extLst>
              <a:ext uri="{FF2B5EF4-FFF2-40B4-BE49-F238E27FC236}">
                <a16:creationId xmlns:a16="http://schemas.microsoft.com/office/drawing/2014/main" id="{ED2DE1A1-4751-68BF-D67B-DC3A44F6EF3C}"/>
              </a:ext>
            </a:extLst>
          </p:cNvPr>
          <p:cNvPicPr>
            <a:picLocks noChangeAspect="1"/>
          </p:cNvPicPr>
          <p:nvPr/>
        </p:nvPicPr>
        <p:blipFill>
          <a:blip r:embed="rId3"/>
          <a:stretch>
            <a:fillRect/>
          </a:stretch>
        </p:blipFill>
        <p:spPr>
          <a:xfrm>
            <a:off x="7074442" y="2419955"/>
            <a:ext cx="205163" cy="205163"/>
          </a:xfrm>
          <a:prstGeom prst="rect">
            <a:avLst/>
          </a:prstGeom>
        </p:spPr>
      </p:pic>
      <p:pic>
        <p:nvPicPr>
          <p:cNvPr id="68" name="Picture 67">
            <a:extLst>
              <a:ext uri="{FF2B5EF4-FFF2-40B4-BE49-F238E27FC236}">
                <a16:creationId xmlns:a16="http://schemas.microsoft.com/office/drawing/2014/main" id="{96B6176C-6460-B711-8551-FA4FD276F1C7}"/>
              </a:ext>
            </a:extLst>
          </p:cNvPr>
          <p:cNvPicPr>
            <a:picLocks noChangeAspect="1"/>
          </p:cNvPicPr>
          <p:nvPr/>
        </p:nvPicPr>
        <p:blipFill>
          <a:blip r:embed="rId8"/>
          <a:stretch>
            <a:fillRect/>
          </a:stretch>
        </p:blipFill>
        <p:spPr>
          <a:xfrm>
            <a:off x="7074442" y="2731407"/>
            <a:ext cx="201168" cy="201168"/>
          </a:xfrm>
          <a:prstGeom prst="rect">
            <a:avLst/>
          </a:prstGeom>
        </p:spPr>
      </p:pic>
      <p:pic>
        <p:nvPicPr>
          <p:cNvPr id="69" name="Picture 68">
            <a:extLst>
              <a:ext uri="{FF2B5EF4-FFF2-40B4-BE49-F238E27FC236}">
                <a16:creationId xmlns:a16="http://schemas.microsoft.com/office/drawing/2014/main" id="{5B0AA743-6316-1758-DDD9-A688430F4E0E}"/>
              </a:ext>
            </a:extLst>
          </p:cNvPr>
          <p:cNvPicPr>
            <a:picLocks noChangeAspect="1"/>
          </p:cNvPicPr>
          <p:nvPr/>
        </p:nvPicPr>
        <p:blipFill>
          <a:blip r:embed="rId3"/>
          <a:stretch>
            <a:fillRect/>
          </a:stretch>
        </p:blipFill>
        <p:spPr>
          <a:xfrm>
            <a:off x="7074442" y="3038864"/>
            <a:ext cx="205163" cy="205163"/>
          </a:xfrm>
          <a:prstGeom prst="rect">
            <a:avLst/>
          </a:prstGeom>
        </p:spPr>
      </p:pic>
      <p:pic>
        <p:nvPicPr>
          <p:cNvPr id="70" name="Picture 69">
            <a:extLst>
              <a:ext uri="{FF2B5EF4-FFF2-40B4-BE49-F238E27FC236}">
                <a16:creationId xmlns:a16="http://schemas.microsoft.com/office/drawing/2014/main" id="{B817751B-DD55-7448-6FE1-E660A607DEDE}"/>
              </a:ext>
            </a:extLst>
          </p:cNvPr>
          <p:cNvPicPr>
            <a:picLocks noChangeAspect="1"/>
          </p:cNvPicPr>
          <p:nvPr/>
        </p:nvPicPr>
        <p:blipFill>
          <a:blip r:embed="rId9"/>
          <a:stretch>
            <a:fillRect/>
          </a:stretch>
        </p:blipFill>
        <p:spPr>
          <a:xfrm>
            <a:off x="7074442" y="3350316"/>
            <a:ext cx="201168" cy="201168"/>
          </a:xfrm>
          <a:prstGeom prst="rect">
            <a:avLst/>
          </a:prstGeom>
        </p:spPr>
      </p:pic>
      <p:pic>
        <p:nvPicPr>
          <p:cNvPr id="72" name="Picture 71">
            <a:extLst>
              <a:ext uri="{FF2B5EF4-FFF2-40B4-BE49-F238E27FC236}">
                <a16:creationId xmlns:a16="http://schemas.microsoft.com/office/drawing/2014/main" id="{2B3EBAB5-D8D8-4E55-A542-8DCCCAB553A3}"/>
              </a:ext>
            </a:extLst>
          </p:cNvPr>
          <p:cNvPicPr>
            <a:picLocks noChangeAspect="1"/>
          </p:cNvPicPr>
          <p:nvPr/>
        </p:nvPicPr>
        <p:blipFill>
          <a:blip r:embed="rId3"/>
          <a:stretch>
            <a:fillRect/>
          </a:stretch>
        </p:blipFill>
        <p:spPr>
          <a:xfrm>
            <a:off x="7074442" y="3657773"/>
            <a:ext cx="205163" cy="205163"/>
          </a:xfrm>
          <a:prstGeom prst="rect">
            <a:avLst/>
          </a:prstGeom>
        </p:spPr>
      </p:pic>
      <p:pic>
        <p:nvPicPr>
          <p:cNvPr id="73" name="Picture 72">
            <a:extLst>
              <a:ext uri="{FF2B5EF4-FFF2-40B4-BE49-F238E27FC236}">
                <a16:creationId xmlns:a16="http://schemas.microsoft.com/office/drawing/2014/main" id="{C371746C-2220-7DCA-6EC2-9D9F935909C3}"/>
              </a:ext>
            </a:extLst>
          </p:cNvPr>
          <p:cNvPicPr>
            <a:picLocks noChangeAspect="1"/>
          </p:cNvPicPr>
          <p:nvPr/>
        </p:nvPicPr>
        <p:blipFill>
          <a:blip r:embed="rId8"/>
          <a:stretch>
            <a:fillRect/>
          </a:stretch>
        </p:blipFill>
        <p:spPr>
          <a:xfrm>
            <a:off x="7074442" y="3969225"/>
            <a:ext cx="201168" cy="201168"/>
          </a:xfrm>
          <a:prstGeom prst="rect">
            <a:avLst/>
          </a:prstGeom>
        </p:spPr>
      </p:pic>
      <p:pic>
        <p:nvPicPr>
          <p:cNvPr id="74" name="Picture 73">
            <a:extLst>
              <a:ext uri="{FF2B5EF4-FFF2-40B4-BE49-F238E27FC236}">
                <a16:creationId xmlns:a16="http://schemas.microsoft.com/office/drawing/2014/main" id="{5376CA12-757E-5230-0477-AFCD4D0761C2}"/>
              </a:ext>
            </a:extLst>
          </p:cNvPr>
          <p:cNvPicPr>
            <a:picLocks noChangeAspect="1"/>
          </p:cNvPicPr>
          <p:nvPr/>
        </p:nvPicPr>
        <p:blipFill>
          <a:blip r:embed="rId10"/>
          <a:stretch>
            <a:fillRect/>
          </a:stretch>
        </p:blipFill>
        <p:spPr>
          <a:xfrm>
            <a:off x="7074442" y="4276682"/>
            <a:ext cx="201168" cy="201168"/>
          </a:xfrm>
          <a:prstGeom prst="rect">
            <a:avLst/>
          </a:prstGeom>
        </p:spPr>
      </p:pic>
      <p:pic>
        <p:nvPicPr>
          <p:cNvPr id="75" name="Picture 74">
            <a:extLst>
              <a:ext uri="{FF2B5EF4-FFF2-40B4-BE49-F238E27FC236}">
                <a16:creationId xmlns:a16="http://schemas.microsoft.com/office/drawing/2014/main" id="{2773BA9B-C4F7-7C46-2973-48A29DE20B3D}"/>
              </a:ext>
            </a:extLst>
          </p:cNvPr>
          <p:cNvPicPr>
            <a:picLocks noChangeAspect="1"/>
          </p:cNvPicPr>
          <p:nvPr/>
        </p:nvPicPr>
        <p:blipFill>
          <a:blip r:embed="rId8"/>
          <a:stretch>
            <a:fillRect/>
          </a:stretch>
        </p:blipFill>
        <p:spPr>
          <a:xfrm>
            <a:off x="7074442" y="4584139"/>
            <a:ext cx="201168" cy="201168"/>
          </a:xfrm>
          <a:prstGeom prst="rect">
            <a:avLst/>
          </a:prstGeom>
        </p:spPr>
      </p:pic>
      <p:pic>
        <p:nvPicPr>
          <p:cNvPr id="76" name="Picture 75">
            <a:extLst>
              <a:ext uri="{FF2B5EF4-FFF2-40B4-BE49-F238E27FC236}">
                <a16:creationId xmlns:a16="http://schemas.microsoft.com/office/drawing/2014/main" id="{E985C6C2-0ECD-40A9-F846-4ADF4F9781D6}"/>
              </a:ext>
            </a:extLst>
          </p:cNvPr>
          <p:cNvPicPr>
            <a:picLocks noChangeAspect="1"/>
          </p:cNvPicPr>
          <p:nvPr/>
        </p:nvPicPr>
        <p:blipFill>
          <a:blip r:embed="rId4"/>
          <a:stretch>
            <a:fillRect/>
          </a:stretch>
        </p:blipFill>
        <p:spPr>
          <a:xfrm>
            <a:off x="7074442" y="4891596"/>
            <a:ext cx="201168" cy="201168"/>
          </a:xfrm>
          <a:prstGeom prst="rect">
            <a:avLst/>
          </a:prstGeom>
        </p:spPr>
      </p:pic>
      <p:pic>
        <p:nvPicPr>
          <p:cNvPr id="77" name="Picture 76">
            <a:extLst>
              <a:ext uri="{FF2B5EF4-FFF2-40B4-BE49-F238E27FC236}">
                <a16:creationId xmlns:a16="http://schemas.microsoft.com/office/drawing/2014/main" id="{F445E501-4687-EC67-8A41-242C85F2F270}"/>
              </a:ext>
            </a:extLst>
          </p:cNvPr>
          <p:cNvPicPr>
            <a:picLocks noChangeAspect="1"/>
          </p:cNvPicPr>
          <p:nvPr/>
        </p:nvPicPr>
        <p:blipFill>
          <a:blip r:embed="rId11"/>
          <a:stretch>
            <a:fillRect/>
          </a:stretch>
        </p:blipFill>
        <p:spPr>
          <a:xfrm>
            <a:off x="7074442" y="5199052"/>
            <a:ext cx="201168" cy="201168"/>
          </a:xfrm>
          <a:prstGeom prst="rect">
            <a:avLst/>
          </a:prstGeom>
        </p:spPr>
      </p:pic>
      <p:pic>
        <p:nvPicPr>
          <p:cNvPr id="78" name="Picture 77">
            <a:extLst>
              <a:ext uri="{FF2B5EF4-FFF2-40B4-BE49-F238E27FC236}">
                <a16:creationId xmlns:a16="http://schemas.microsoft.com/office/drawing/2014/main" id="{BDD99954-5DA3-D27E-2020-639336908374}"/>
              </a:ext>
            </a:extLst>
          </p:cNvPr>
          <p:cNvPicPr>
            <a:picLocks noChangeAspect="1"/>
          </p:cNvPicPr>
          <p:nvPr/>
        </p:nvPicPr>
        <p:blipFill>
          <a:blip r:embed="rId3"/>
          <a:stretch>
            <a:fillRect/>
          </a:stretch>
        </p:blipFill>
        <p:spPr>
          <a:xfrm>
            <a:off x="9219424" y="2419955"/>
            <a:ext cx="205163" cy="205163"/>
          </a:xfrm>
          <a:prstGeom prst="rect">
            <a:avLst/>
          </a:prstGeom>
        </p:spPr>
      </p:pic>
      <p:pic>
        <p:nvPicPr>
          <p:cNvPr id="79" name="Picture 78">
            <a:extLst>
              <a:ext uri="{FF2B5EF4-FFF2-40B4-BE49-F238E27FC236}">
                <a16:creationId xmlns:a16="http://schemas.microsoft.com/office/drawing/2014/main" id="{D1C7B44D-525B-1467-7D89-053029C7E5C8}"/>
              </a:ext>
            </a:extLst>
          </p:cNvPr>
          <p:cNvPicPr>
            <a:picLocks noChangeAspect="1"/>
          </p:cNvPicPr>
          <p:nvPr/>
        </p:nvPicPr>
        <p:blipFill>
          <a:blip r:embed="rId3"/>
          <a:stretch>
            <a:fillRect/>
          </a:stretch>
        </p:blipFill>
        <p:spPr>
          <a:xfrm>
            <a:off x="9219424" y="2729574"/>
            <a:ext cx="205163" cy="205163"/>
          </a:xfrm>
          <a:prstGeom prst="rect">
            <a:avLst/>
          </a:prstGeom>
        </p:spPr>
      </p:pic>
      <p:pic>
        <p:nvPicPr>
          <p:cNvPr id="80" name="Picture 79">
            <a:extLst>
              <a:ext uri="{FF2B5EF4-FFF2-40B4-BE49-F238E27FC236}">
                <a16:creationId xmlns:a16="http://schemas.microsoft.com/office/drawing/2014/main" id="{C9679700-3B65-E381-18D6-25F9558395F8}"/>
              </a:ext>
            </a:extLst>
          </p:cNvPr>
          <p:cNvPicPr>
            <a:picLocks noChangeAspect="1"/>
          </p:cNvPicPr>
          <p:nvPr/>
        </p:nvPicPr>
        <p:blipFill>
          <a:blip r:embed="rId3"/>
          <a:stretch>
            <a:fillRect/>
          </a:stretch>
        </p:blipFill>
        <p:spPr>
          <a:xfrm>
            <a:off x="9219424" y="3039193"/>
            <a:ext cx="205163" cy="205163"/>
          </a:xfrm>
          <a:prstGeom prst="rect">
            <a:avLst/>
          </a:prstGeom>
        </p:spPr>
      </p:pic>
      <p:pic>
        <p:nvPicPr>
          <p:cNvPr id="81" name="Picture 80">
            <a:extLst>
              <a:ext uri="{FF2B5EF4-FFF2-40B4-BE49-F238E27FC236}">
                <a16:creationId xmlns:a16="http://schemas.microsoft.com/office/drawing/2014/main" id="{CB6C40B0-CCCD-602A-B729-70E8F9A0DE26}"/>
              </a:ext>
            </a:extLst>
          </p:cNvPr>
          <p:cNvPicPr>
            <a:picLocks noChangeAspect="1"/>
          </p:cNvPicPr>
          <p:nvPr/>
        </p:nvPicPr>
        <p:blipFill>
          <a:blip r:embed="rId3"/>
          <a:stretch>
            <a:fillRect/>
          </a:stretch>
        </p:blipFill>
        <p:spPr>
          <a:xfrm>
            <a:off x="9219424" y="3348812"/>
            <a:ext cx="205163" cy="205163"/>
          </a:xfrm>
          <a:prstGeom prst="rect">
            <a:avLst/>
          </a:prstGeom>
        </p:spPr>
      </p:pic>
      <p:pic>
        <p:nvPicPr>
          <p:cNvPr id="82" name="Picture 81">
            <a:extLst>
              <a:ext uri="{FF2B5EF4-FFF2-40B4-BE49-F238E27FC236}">
                <a16:creationId xmlns:a16="http://schemas.microsoft.com/office/drawing/2014/main" id="{B11D93AE-F1AF-3CFE-3BF2-A522FA35EF40}"/>
              </a:ext>
            </a:extLst>
          </p:cNvPr>
          <p:cNvPicPr>
            <a:picLocks noChangeAspect="1"/>
          </p:cNvPicPr>
          <p:nvPr/>
        </p:nvPicPr>
        <p:blipFill>
          <a:blip r:embed="rId8"/>
          <a:stretch>
            <a:fillRect/>
          </a:stretch>
        </p:blipFill>
        <p:spPr>
          <a:xfrm>
            <a:off x="9219424" y="3658431"/>
            <a:ext cx="201168" cy="201168"/>
          </a:xfrm>
          <a:prstGeom prst="rect">
            <a:avLst/>
          </a:prstGeom>
        </p:spPr>
      </p:pic>
      <p:pic>
        <p:nvPicPr>
          <p:cNvPr id="83" name="Picture 82">
            <a:extLst>
              <a:ext uri="{FF2B5EF4-FFF2-40B4-BE49-F238E27FC236}">
                <a16:creationId xmlns:a16="http://schemas.microsoft.com/office/drawing/2014/main" id="{EB562231-E2AE-5EC2-C529-9D81B8451A10}"/>
              </a:ext>
            </a:extLst>
          </p:cNvPr>
          <p:cNvPicPr>
            <a:picLocks noChangeAspect="1"/>
          </p:cNvPicPr>
          <p:nvPr/>
        </p:nvPicPr>
        <p:blipFill>
          <a:blip r:embed="rId3"/>
          <a:stretch>
            <a:fillRect/>
          </a:stretch>
        </p:blipFill>
        <p:spPr>
          <a:xfrm>
            <a:off x="9219424" y="3964055"/>
            <a:ext cx="205163" cy="205163"/>
          </a:xfrm>
          <a:prstGeom prst="rect">
            <a:avLst/>
          </a:prstGeom>
        </p:spPr>
      </p:pic>
      <p:pic>
        <p:nvPicPr>
          <p:cNvPr id="84" name="Picture 83">
            <a:extLst>
              <a:ext uri="{FF2B5EF4-FFF2-40B4-BE49-F238E27FC236}">
                <a16:creationId xmlns:a16="http://schemas.microsoft.com/office/drawing/2014/main" id="{807D9A01-551F-2787-AE80-CA852A958534}"/>
              </a:ext>
            </a:extLst>
          </p:cNvPr>
          <p:cNvPicPr>
            <a:picLocks noChangeAspect="1"/>
          </p:cNvPicPr>
          <p:nvPr/>
        </p:nvPicPr>
        <p:blipFill>
          <a:blip r:embed="rId3"/>
          <a:stretch>
            <a:fillRect/>
          </a:stretch>
        </p:blipFill>
        <p:spPr>
          <a:xfrm>
            <a:off x="9217426" y="4273673"/>
            <a:ext cx="205163" cy="205163"/>
          </a:xfrm>
          <a:prstGeom prst="rect">
            <a:avLst/>
          </a:prstGeom>
        </p:spPr>
      </p:pic>
      <p:pic>
        <p:nvPicPr>
          <p:cNvPr id="85" name="Picture 84">
            <a:extLst>
              <a:ext uri="{FF2B5EF4-FFF2-40B4-BE49-F238E27FC236}">
                <a16:creationId xmlns:a16="http://schemas.microsoft.com/office/drawing/2014/main" id="{0354C7EC-EBFE-AD08-9E04-54263CF8CBCF}"/>
              </a:ext>
            </a:extLst>
          </p:cNvPr>
          <p:cNvPicPr>
            <a:picLocks noChangeAspect="1"/>
          </p:cNvPicPr>
          <p:nvPr/>
        </p:nvPicPr>
        <p:blipFill>
          <a:blip r:embed="rId8"/>
          <a:stretch>
            <a:fillRect/>
          </a:stretch>
        </p:blipFill>
        <p:spPr>
          <a:xfrm>
            <a:off x="9217426" y="4579027"/>
            <a:ext cx="201168" cy="201168"/>
          </a:xfrm>
          <a:prstGeom prst="rect">
            <a:avLst/>
          </a:prstGeom>
        </p:spPr>
      </p:pic>
      <p:grpSp>
        <p:nvGrpSpPr>
          <p:cNvPr id="88" name="Group 87">
            <a:extLst>
              <a:ext uri="{FF2B5EF4-FFF2-40B4-BE49-F238E27FC236}">
                <a16:creationId xmlns:a16="http://schemas.microsoft.com/office/drawing/2014/main" id="{97AA4FC4-5870-921B-BA02-C5C7C0954E59}"/>
              </a:ext>
            </a:extLst>
          </p:cNvPr>
          <p:cNvGrpSpPr/>
          <p:nvPr/>
        </p:nvGrpSpPr>
        <p:grpSpPr>
          <a:xfrm>
            <a:off x="9222593" y="4889836"/>
            <a:ext cx="201168" cy="201168"/>
            <a:chOff x="6585626" y="1663539"/>
            <a:chExt cx="201168" cy="201168"/>
          </a:xfrm>
        </p:grpSpPr>
        <p:pic>
          <p:nvPicPr>
            <p:cNvPr id="86" name="Picture 85">
              <a:extLst>
                <a:ext uri="{FF2B5EF4-FFF2-40B4-BE49-F238E27FC236}">
                  <a16:creationId xmlns:a16="http://schemas.microsoft.com/office/drawing/2014/main" id="{070EF0D9-8FC0-3B59-91D1-8BA166F0E651}"/>
                </a:ext>
              </a:extLst>
            </p:cNvPr>
            <p:cNvPicPr>
              <a:picLocks noChangeAspect="1"/>
            </p:cNvPicPr>
            <p:nvPr/>
          </p:nvPicPr>
          <p:blipFill>
            <a:blip r:embed="rId12"/>
            <a:stretch>
              <a:fillRect/>
            </a:stretch>
          </p:blipFill>
          <p:spPr>
            <a:xfrm>
              <a:off x="6585626" y="1663539"/>
              <a:ext cx="201168" cy="201168"/>
            </a:xfrm>
            <a:prstGeom prst="rect">
              <a:avLst/>
            </a:prstGeom>
          </p:spPr>
        </p:pic>
        <p:sp>
          <p:nvSpPr>
            <p:cNvPr id="87" name="Rounded Rectangle 86">
              <a:extLst>
                <a:ext uri="{FF2B5EF4-FFF2-40B4-BE49-F238E27FC236}">
                  <a16:creationId xmlns:a16="http://schemas.microsoft.com/office/drawing/2014/main" id="{56431600-A426-365B-5336-CB7DDC9DD83F}"/>
                </a:ext>
              </a:extLst>
            </p:cNvPr>
            <p:cNvSpPr/>
            <p:nvPr/>
          </p:nvSpPr>
          <p:spPr>
            <a:xfrm>
              <a:off x="6585626" y="1663539"/>
              <a:ext cx="201168" cy="201168"/>
            </a:xfrm>
            <a:prstGeom prst="roundRect">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pic>
        <p:nvPicPr>
          <p:cNvPr id="90" name="Picture 89" descr="A red and blue flag with a white sun&#10;&#10;Description automatically generated">
            <a:extLst>
              <a:ext uri="{FF2B5EF4-FFF2-40B4-BE49-F238E27FC236}">
                <a16:creationId xmlns:a16="http://schemas.microsoft.com/office/drawing/2014/main" id="{84D0A2C7-58F7-AA4C-270B-65306E85B1E5}"/>
              </a:ext>
            </a:extLst>
          </p:cNvPr>
          <p:cNvPicPr>
            <a:picLocks noChangeAspect="1"/>
          </p:cNvPicPr>
          <p:nvPr/>
        </p:nvPicPr>
        <p:blipFill>
          <a:blip r:embed="rId13">
            <a:extLst>
              <a:ext uri="{28A0092B-C50C-407E-A947-70E740481C1C}">
                <a14:useLocalDpi xmlns:a14="http://schemas.microsoft.com/office/drawing/2010/main" val="0"/>
              </a:ext>
            </a:extLst>
          </a:blip>
          <a:srcRect l="8321" t="1799" r="8947" b="-25904"/>
          <a:stretch/>
        </p:blipFill>
        <p:spPr>
          <a:xfrm>
            <a:off x="9216666" y="5204944"/>
            <a:ext cx="201168" cy="201168"/>
          </a:xfrm>
          <a:prstGeom prst="roundRect">
            <a:avLst/>
          </a:prstGeom>
          <a:solidFill>
            <a:srgbClr val="FE0000"/>
          </a:solidFill>
        </p:spPr>
      </p:pic>
      <p:pic>
        <p:nvPicPr>
          <p:cNvPr id="92" name="Picture 91">
            <a:extLst>
              <a:ext uri="{FF2B5EF4-FFF2-40B4-BE49-F238E27FC236}">
                <a16:creationId xmlns:a16="http://schemas.microsoft.com/office/drawing/2014/main" id="{29E11D76-C9A4-E094-4498-DACF1FC4CDF5}"/>
              </a:ext>
            </a:extLst>
          </p:cNvPr>
          <p:cNvPicPr>
            <a:picLocks noChangeAspect="1"/>
          </p:cNvPicPr>
          <p:nvPr/>
        </p:nvPicPr>
        <p:blipFill>
          <a:blip r:embed="rId3"/>
          <a:stretch>
            <a:fillRect/>
          </a:stretch>
        </p:blipFill>
        <p:spPr>
          <a:xfrm>
            <a:off x="10568568" y="2419955"/>
            <a:ext cx="205163" cy="205163"/>
          </a:xfrm>
          <a:prstGeom prst="rect">
            <a:avLst/>
          </a:prstGeom>
        </p:spPr>
      </p:pic>
      <p:pic>
        <p:nvPicPr>
          <p:cNvPr id="93" name="Picture 92">
            <a:extLst>
              <a:ext uri="{FF2B5EF4-FFF2-40B4-BE49-F238E27FC236}">
                <a16:creationId xmlns:a16="http://schemas.microsoft.com/office/drawing/2014/main" id="{3B2BA1B7-5572-4BD5-792B-C356C002C5C3}"/>
              </a:ext>
            </a:extLst>
          </p:cNvPr>
          <p:cNvPicPr>
            <a:picLocks noChangeAspect="1"/>
          </p:cNvPicPr>
          <p:nvPr/>
        </p:nvPicPr>
        <p:blipFill>
          <a:blip r:embed="rId3"/>
          <a:stretch>
            <a:fillRect/>
          </a:stretch>
        </p:blipFill>
        <p:spPr>
          <a:xfrm>
            <a:off x="10568568" y="2729398"/>
            <a:ext cx="205163" cy="205163"/>
          </a:xfrm>
          <a:prstGeom prst="rect">
            <a:avLst/>
          </a:prstGeom>
        </p:spPr>
      </p:pic>
      <p:pic>
        <p:nvPicPr>
          <p:cNvPr id="94" name="Picture 93">
            <a:extLst>
              <a:ext uri="{FF2B5EF4-FFF2-40B4-BE49-F238E27FC236}">
                <a16:creationId xmlns:a16="http://schemas.microsoft.com/office/drawing/2014/main" id="{BF828FD5-E9A4-56C9-6BA2-A78B93A575DF}"/>
              </a:ext>
            </a:extLst>
          </p:cNvPr>
          <p:cNvPicPr>
            <a:picLocks noChangeAspect="1"/>
          </p:cNvPicPr>
          <p:nvPr/>
        </p:nvPicPr>
        <p:blipFill>
          <a:blip r:embed="rId3"/>
          <a:stretch>
            <a:fillRect/>
          </a:stretch>
        </p:blipFill>
        <p:spPr>
          <a:xfrm>
            <a:off x="10568568" y="3038841"/>
            <a:ext cx="205163" cy="205163"/>
          </a:xfrm>
          <a:prstGeom prst="rect">
            <a:avLst/>
          </a:prstGeom>
        </p:spPr>
      </p:pic>
      <p:pic>
        <p:nvPicPr>
          <p:cNvPr id="95" name="Picture 94">
            <a:extLst>
              <a:ext uri="{FF2B5EF4-FFF2-40B4-BE49-F238E27FC236}">
                <a16:creationId xmlns:a16="http://schemas.microsoft.com/office/drawing/2014/main" id="{6BC3C304-EE00-9619-6396-BCA80B623717}"/>
              </a:ext>
            </a:extLst>
          </p:cNvPr>
          <p:cNvPicPr>
            <a:picLocks noChangeAspect="1"/>
          </p:cNvPicPr>
          <p:nvPr/>
        </p:nvPicPr>
        <p:blipFill>
          <a:blip r:embed="rId3"/>
          <a:stretch>
            <a:fillRect/>
          </a:stretch>
        </p:blipFill>
        <p:spPr>
          <a:xfrm>
            <a:off x="10568568" y="3348284"/>
            <a:ext cx="205163" cy="205163"/>
          </a:xfrm>
          <a:prstGeom prst="rect">
            <a:avLst/>
          </a:prstGeom>
        </p:spPr>
      </p:pic>
      <p:pic>
        <p:nvPicPr>
          <p:cNvPr id="96" name="Picture 95">
            <a:extLst>
              <a:ext uri="{FF2B5EF4-FFF2-40B4-BE49-F238E27FC236}">
                <a16:creationId xmlns:a16="http://schemas.microsoft.com/office/drawing/2014/main" id="{4847C8E3-1A7B-9FE1-15A7-69C5B4C7DE8D}"/>
              </a:ext>
            </a:extLst>
          </p:cNvPr>
          <p:cNvPicPr>
            <a:picLocks noChangeAspect="1"/>
          </p:cNvPicPr>
          <p:nvPr/>
        </p:nvPicPr>
        <p:blipFill>
          <a:blip r:embed="rId3"/>
          <a:stretch>
            <a:fillRect/>
          </a:stretch>
        </p:blipFill>
        <p:spPr>
          <a:xfrm>
            <a:off x="10568568" y="3967170"/>
            <a:ext cx="205163" cy="205163"/>
          </a:xfrm>
          <a:prstGeom prst="rect">
            <a:avLst/>
          </a:prstGeom>
        </p:spPr>
      </p:pic>
      <p:pic>
        <p:nvPicPr>
          <p:cNvPr id="97" name="Picture 96">
            <a:extLst>
              <a:ext uri="{FF2B5EF4-FFF2-40B4-BE49-F238E27FC236}">
                <a16:creationId xmlns:a16="http://schemas.microsoft.com/office/drawing/2014/main" id="{FC696F52-8973-D73D-9734-528544492FD7}"/>
              </a:ext>
            </a:extLst>
          </p:cNvPr>
          <p:cNvPicPr>
            <a:picLocks noChangeAspect="1"/>
          </p:cNvPicPr>
          <p:nvPr/>
        </p:nvPicPr>
        <p:blipFill>
          <a:blip r:embed="rId3"/>
          <a:stretch>
            <a:fillRect/>
          </a:stretch>
        </p:blipFill>
        <p:spPr>
          <a:xfrm>
            <a:off x="10568568" y="4276613"/>
            <a:ext cx="205163" cy="205163"/>
          </a:xfrm>
          <a:prstGeom prst="rect">
            <a:avLst/>
          </a:prstGeom>
        </p:spPr>
      </p:pic>
      <p:pic>
        <p:nvPicPr>
          <p:cNvPr id="133" name="Picture 132">
            <a:extLst>
              <a:ext uri="{FF2B5EF4-FFF2-40B4-BE49-F238E27FC236}">
                <a16:creationId xmlns:a16="http://schemas.microsoft.com/office/drawing/2014/main" id="{1C8ADFB0-B628-1B0B-3442-036D4FBD1AC2}"/>
              </a:ext>
            </a:extLst>
          </p:cNvPr>
          <p:cNvPicPr>
            <a:picLocks noChangeAspect="1"/>
          </p:cNvPicPr>
          <p:nvPr/>
        </p:nvPicPr>
        <p:blipFill>
          <a:blip r:embed="rId3"/>
          <a:stretch>
            <a:fillRect/>
          </a:stretch>
        </p:blipFill>
        <p:spPr>
          <a:xfrm>
            <a:off x="10568568" y="3657727"/>
            <a:ext cx="205163" cy="205163"/>
          </a:xfrm>
          <a:prstGeom prst="rect">
            <a:avLst/>
          </a:prstGeom>
        </p:spPr>
      </p:pic>
      <p:pic>
        <p:nvPicPr>
          <p:cNvPr id="151" name="Picture 150">
            <a:extLst>
              <a:ext uri="{FF2B5EF4-FFF2-40B4-BE49-F238E27FC236}">
                <a16:creationId xmlns:a16="http://schemas.microsoft.com/office/drawing/2014/main" id="{25EBD100-D65F-56E6-7E99-4031DD8282B0}"/>
              </a:ext>
            </a:extLst>
          </p:cNvPr>
          <p:cNvPicPr>
            <a:picLocks noChangeAspect="1"/>
          </p:cNvPicPr>
          <p:nvPr/>
        </p:nvPicPr>
        <p:blipFill>
          <a:blip r:embed="rId3"/>
          <a:stretch>
            <a:fillRect/>
          </a:stretch>
        </p:blipFill>
        <p:spPr>
          <a:xfrm>
            <a:off x="10568568" y="4586056"/>
            <a:ext cx="205163" cy="205163"/>
          </a:xfrm>
          <a:prstGeom prst="rect">
            <a:avLst/>
          </a:prstGeom>
        </p:spPr>
      </p:pic>
      <p:pic>
        <p:nvPicPr>
          <p:cNvPr id="168" name="Picture 167">
            <a:extLst>
              <a:ext uri="{FF2B5EF4-FFF2-40B4-BE49-F238E27FC236}">
                <a16:creationId xmlns:a16="http://schemas.microsoft.com/office/drawing/2014/main" id="{F9FD9AA6-A49E-E190-2C57-63C4EF203508}"/>
              </a:ext>
            </a:extLst>
          </p:cNvPr>
          <p:cNvPicPr>
            <a:picLocks noChangeAspect="1"/>
          </p:cNvPicPr>
          <p:nvPr/>
        </p:nvPicPr>
        <p:blipFill>
          <a:blip r:embed="rId3"/>
          <a:stretch>
            <a:fillRect/>
          </a:stretch>
        </p:blipFill>
        <p:spPr>
          <a:xfrm>
            <a:off x="10568568" y="4895499"/>
            <a:ext cx="205163" cy="205163"/>
          </a:xfrm>
          <a:prstGeom prst="rect">
            <a:avLst/>
          </a:prstGeom>
        </p:spPr>
      </p:pic>
      <p:sp>
        <p:nvSpPr>
          <p:cNvPr id="169" name="TextBox 168">
            <a:extLst>
              <a:ext uri="{FF2B5EF4-FFF2-40B4-BE49-F238E27FC236}">
                <a16:creationId xmlns:a16="http://schemas.microsoft.com/office/drawing/2014/main" id="{3531CF69-E993-48F0-40FF-50D1BA4DBDC6}"/>
              </a:ext>
            </a:extLst>
          </p:cNvPr>
          <p:cNvSpPr txBox="1"/>
          <p:nvPr/>
        </p:nvSpPr>
        <p:spPr>
          <a:xfrm>
            <a:off x="7349252" y="1251511"/>
            <a:ext cx="2474843" cy="230832"/>
          </a:xfrm>
          <a:prstGeom prst="rect">
            <a:avLst/>
          </a:prstGeom>
          <a:noFill/>
          <a:ln w="12700">
            <a:miter lim="400000"/>
          </a:ln>
        </p:spPr>
        <p:txBody>
          <a:bodyPr wrap="square" lIns="0">
            <a:spAutoFit/>
          </a:bodyPr>
          <a:lstStyle/>
          <a:p>
            <a:pPr algn="l"/>
            <a:r>
              <a:rPr lang="en-US" sz="900" b="0" i="0" dirty="0">
                <a:solidFill>
                  <a:srgbClr val="222222"/>
                </a:solidFill>
                <a:effectLst/>
                <a:latin typeface="+mj-lt"/>
              </a:rPr>
              <a:t>Stock outpaced market next 10 years </a:t>
            </a:r>
            <a:endParaRPr lang="en-US" sz="900" dirty="0"/>
          </a:p>
        </p:txBody>
      </p:sp>
      <p:sp>
        <p:nvSpPr>
          <p:cNvPr id="170" name="TextBox 169">
            <a:extLst>
              <a:ext uri="{FF2B5EF4-FFF2-40B4-BE49-F238E27FC236}">
                <a16:creationId xmlns:a16="http://schemas.microsoft.com/office/drawing/2014/main" id="{359F277A-3DC0-DD2E-449B-D6A2B4FC4041}"/>
              </a:ext>
            </a:extLst>
          </p:cNvPr>
          <p:cNvSpPr txBox="1"/>
          <p:nvPr/>
        </p:nvSpPr>
        <p:spPr>
          <a:xfrm>
            <a:off x="9804170" y="1251511"/>
            <a:ext cx="2474843" cy="230832"/>
          </a:xfrm>
          <a:prstGeom prst="rect">
            <a:avLst/>
          </a:prstGeom>
          <a:noFill/>
          <a:ln w="12700">
            <a:miter lim="400000"/>
          </a:ln>
        </p:spPr>
        <p:txBody>
          <a:bodyPr wrap="square" lIns="0">
            <a:spAutoFit/>
          </a:bodyPr>
          <a:lstStyle/>
          <a:p>
            <a:pPr algn="l"/>
            <a:r>
              <a:rPr lang="en-US" sz="900" b="0" i="0" dirty="0">
                <a:solidFill>
                  <a:srgbClr val="222222"/>
                </a:solidFill>
                <a:effectLst/>
                <a:latin typeface="+mj-lt"/>
              </a:rPr>
              <a:t>Stock lagged market next 10 years</a:t>
            </a:r>
            <a:endParaRPr lang="en-US" sz="900" dirty="0"/>
          </a:p>
        </p:txBody>
      </p:sp>
      <p:sp>
        <p:nvSpPr>
          <p:cNvPr id="171" name="Rectangle 170">
            <a:extLst>
              <a:ext uri="{FF2B5EF4-FFF2-40B4-BE49-F238E27FC236}">
                <a16:creationId xmlns:a16="http://schemas.microsoft.com/office/drawing/2014/main" id="{37F07D16-6CD6-A599-30B0-BF86D95CCA41}"/>
              </a:ext>
            </a:extLst>
          </p:cNvPr>
          <p:cNvSpPr/>
          <p:nvPr/>
        </p:nvSpPr>
        <p:spPr>
          <a:xfrm>
            <a:off x="6954677" y="1298183"/>
            <a:ext cx="257977" cy="137489"/>
          </a:xfrm>
          <a:prstGeom prst="rect">
            <a:avLst/>
          </a:prstGeom>
          <a:solidFill>
            <a:srgbClr val="9DA6A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72" name="Rectangle 171">
            <a:extLst>
              <a:ext uri="{FF2B5EF4-FFF2-40B4-BE49-F238E27FC236}">
                <a16:creationId xmlns:a16="http://schemas.microsoft.com/office/drawing/2014/main" id="{FBEDB3AC-163C-899F-2674-5F9C2C7FEC54}"/>
              </a:ext>
            </a:extLst>
          </p:cNvPr>
          <p:cNvSpPr/>
          <p:nvPr/>
        </p:nvSpPr>
        <p:spPr>
          <a:xfrm>
            <a:off x="9477894" y="1298183"/>
            <a:ext cx="257977" cy="137489"/>
          </a:xfrm>
          <a:prstGeom prst="rect">
            <a:avLst/>
          </a:prstGeom>
          <a:solidFill>
            <a:srgbClr val="ECEFF1"/>
          </a:solidFill>
          <a:ln w="9525" cap="flat">
            <a:solidFill>
              <a:srgbClr val="9DA6A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pic>
        <p:nvPicPr>
          <p:cNvPr id="173" name="Picture 172">
            <a:extLst>
              <a:ext uri="{FF2B5EF4-FFF2-40B4-BE49-F238E27FC236}">
                <a16:creationId xmlns:a16="http://schemas.microsoft.com/office/drawing/2014/main" id="{4CF7108C-58AE-ED18-152E-A2A383A7C384}"/>
              </a:ext>
            </a:extLst>
          </p:cNvPr>
          <p:cNvPicPr>
            <a:picLocks noChangeAspect="1"/>
          </p:cNvPicPr>
          <p:nvPr/>
        </p:nvPicPr>
        <p:blipFill>
          <a:blip r:embed="rId14">
            <a:alphaModFix/>
          </a:blip>
          <a:stretch>
            <a:fillRect/>
          </a:stretch>
        </p:blipFill>
        <p:spPr>
          <a:xfrm>
            <a:off x="636653" y="5198993"/>
            <a:ext cx="201168" cy="201168"/>
          </a:xfrm>
          <a:prstGeom prst="rect">
            <a:avLst/>
          </a:prstGeom>
        </p:spPr>
      </p:pic>
      <p:pic>
        <p:nvPicPr>
          <p:cNvPr id="19" name="Picture 18">
            <a:extLst>
              <a:ext uri="{FF2B5EF4-FFF2-40B4-BE49-F238E27FC236}">
                <a16:creationId xmlns:a16="http://schemas.microsoft.com/office/drawing/2014/main" id="{90C85449-86E4-4ADE-7504-D06C01D2CB80}"/>
              </a:ext>
            </a:extLst>
          </p:cNvPr>
          <p:cNvPicPr>
            <a:picLocks noChangeAspect="1"/>
          </p:cNvPicPr>
          <p:nvPr/>
        </p:nvPicPr>
        <p:blipFill>
          <a:blip r:embed="rId3"/>
          <a:stretch>
            <a:fillRect/>
          </a:stretch>
        </p:blipFill>
        <p:spPr>
          <a:xfrm>
            <a:off x="10570265" y="5203804"/>
            <a:ext cx="205163" cy="205163"/>
          </a:xfrm>
          <a:prstGeom prst="rect">
            <a:avLst/>
          </a:prstGeom>
        </p:spPr>
      </p:pic>
    </p:spTree>
    <p:extLst>
      <p:ext uri="{BB962C8B-B14F-4D97-AF65-F5344CB8AC3E}">
        <p14:creationId xmlns:p14="http://schemas.microsoft.com/office/powerpoint/2010/main" val="423660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39A7-EB1F-5506-9C4C-78F90BC2A8F3}"/>
              </a:ext>
            </a:extLst>
          </p:cNvPr>
          <p:cNvSpPr>
            <a:spLocks noGrp="1"/>
          </p:cNvSpPr>
          <p:nvPr>
            <p:ph type="sldNum" sz="quarter" idx="11"/>
          </p:nvPr>
        </p:nvSpPr>
        <p:spPr>
          <a:xfrm>
            <a:off x="10908792" y="6547179"/>
            <a:ext cx="711647" cy="126509"/>
          </a:xfrm>
        </p:spPr>
        <p:txBody>
          <a:bodyPr/>
          <a:lstStyle/>
          <a:p>
            <a:fld id="{86CB4B4D-7CA3-9044-876B-883B54F8677D}" type="slidenum">
              <a:rPr lang="en-US" smtClean="0"/>
              <a:pPr/>
              <a:t>19</a:t>
            </a:fld>
            <a:endParaRPr lang="en-US" dirty="0"/>
          </a:p>
        </p:txBody>
      </p:sp>
      <p:sp>
        <p:nvSpPr>
          <p:cNvPr id="5" name="Title 5">
            <a:extLst>
              <a:ext uri="{FF2B5EF4-FFF2-40B4-BE49-F238E27FC236}">
                <a16:creationId xmlns:a16="http://schemas.microsoft.com/office/drawing/2014/main" id="{408DC45A-9CE8-05C8-A909-784F4B4442C1}"/>
              </a:ext>
            </a:extLst>
          </p:cNvPr>
          <p:cNvSpPr>
            <a:spLocks noGrp="1"/>
          </p:cNvSpPr>
          <p:nvPr>
            <p:ph type="title"/>
          </p:nvPr>
        </p:nvSpPr>
        <p:spPr>
          <a:xfrm>
            <a:off x="566928" y="440795"/>
            <a:ext cx="11045952" cy="393192"/>
          </a:xfrm>
        </p:spPr>
        <p:txBody>
          <a:bodyPr/>
          <a:lstStyle/>
          <a:p>
            <a:r>
              <a:rPr lang="en-US" dirty="0"/>
              <a:t>Key terms and glossary</a:t>
            </a:r>
          </a:p>
        </p:txBody>
      </p:sp>
      <p:sp>
        <p:nvSpPr>
          <p:cNvPr id="6" name="object 36">
            <a:extLst>
              <a:ext uri="{FF2B5EF4-FFF2-40B4-BE49-F238E27FC236}">
                <a16:creationId xmlns:a16="http://schemas.microsoft.com/office/drawing/2014/main" id="{243D53B4-3883-D0D2-5448-0878CBAC1A67}"/>
              </a:ext>
            </a:extLst>
          </p:cNvPr>
          <p:cNvSpPr txBox="1"/>
          <p:nvPr/>
        </p:nvSpPr>
        <p:spPr>
          <a:xfrm>
            <a:off x="571500" y="1011243"/>
            <a:ext cx="5248656" cy="3839773"/>
          </a:xfrm>
          <a:prstGeom prst="rect">
            <a:avLst/>
          </a:prstGeom>
        </p:spPr>
        <p:txBody>
          <a:bodyPr vert="horz" wrap="square" lIns="0" tIns="15688" rIns="0" bIns="0" rtlCol="0">
            <a:spAutoFit/>
          </a:bodyPr>
          <a:lstStyle/>
          <a:p>
            <a:pPr algn="l">
              <a:lnSpc>
                <a:spcPts val="1125"/>
              </a:lnSpc>
              <a:spcAft>
                <a:spcPts val="800"/>
              </a:spcAft>
            </a:pPr>
            <a:r>
              <a:rPr lang="en-US" sz="900" b="1" dirty="0">
                <a:effectLst/>
                <a:latin typeface="AvenirNext LT Com Regular" panose="020B0503020202020204" pitchFamily="34" charset="0"/>
                <a:ea typeface="Calibri" panose="020F0502020204030204" pitchFamily="34" charset="0"/>
                <a:cs typeface="Times New Roman" panose="02020603050405020304" pitchFamily="18" charset="0"/>
              </a:rPr>
              <a:t>Capital expenditures (CAPEX) </a:t>
            </a:r>
            <a:br>
              <a:rPr lang="en-US" sz="900" dirty="0">
                <a:effectLst/>
                <a:latin typeface="AvenirNext LT Com Regular" panose="020B0503020202020204" pitchFamily="34" charset="0"/>
                <a:ea typeface="Calibri" panose="020F0502020204030204" pitchFamily="34" charset="0"/>
                <a:cs typeface="Times New Roman" panose="02020603050405020304" pitchFamily="18" charset="0"/>
              </a:rPr>
            </a:br>
            <a:r>
              <a:rPr lang="en-US" sz="900" dirty="0">
                <a:effectLst/>
                <a:latin typeface="AvenirNext LT Com Regular" panose="020B0503020202020204" pitchFamily="34" charset="0"/>
                <a:ea typeface="Calibri" panose="020F0502020204030204" pitchFamily="34" charset="0"/>
                <a:cs typeface="Times New Roman" panose="02020603050405020304" pitchFamily="18" charset="0"/>
              </a:rPr>
              <a:t>Capital expenditures are the costs associated with acquiring or improving the property and equipment needed to run a business. CAPEX can include the costs of buying land, machinery, minerals and more.</a:t>
            </a:r>
          </a:p>
          <a:p>
            <a:pPr algn="l">
              <a:lnSpc>
                <a:spcPts val="1125"/>
              </a:lnSpc>
              <a:spcAft>
                <a:spcPts val="800"/>
              </a:spcAft>
            </a:pPr>
            <a:r>
              <a:rPr lang="en-US" sz="900" b="1" dirty="0">
                <a:effectLst/>
                <a:latin typeface="AvenirNext LT Com Regular" panose="020B0503020202020204" pitchFamily="34" charset="0"/>
                <a:ea typeface="Times New Roman" panose="02020603050405020304" pitchFamily="18" charset="0"/>
              </a:rPr>
              <a:t>Dividends</a:t>
            </a:r>
            <a:br>
              <a:rPr lang="en-US" sz="900" dirty="0">
                <a:effectLst/>
                <a:latin typeface="AvenirNext LT Com Regular" panose="020B0503020202020204" pitchFamily="34" charset="0"/>
                <a:ea typeface="Times New Roman" panose="02020603050405020304" pitchFamily="18" charset="0"/>
              </a:rPr>
            </a:br>
            <a:r>
              <a:rPr lang="en-US" sz="900" dirty="0">
                <a:effectLst/>
                <a:latin typeface="AvenirNext LT Com Regular" panose="020B0503020202020204" pitchFamily="34" charset="0"/>
                <a:ea typeface="Times New Roman" panose="02020603050405020304" pitchFamily="18" charset="0"/>
              </a:rPr>
              <a:t>Companies may choose to distribute capital to investors in the form of dividends. These dividends are typically paid out in cash and it’s common for payments to occur on quarterly schedules, but companies are not legally obligated to issue dividends or adhere to a schedule until they officially announce the dividend. </a:t>
            </a:r>
          </a:p>
          <a:p>
            <a:pPr algn="l">
              <a:lnSpc>
                <a:spcPts val="1150"/>
              </a:lnSpc>
              <a:spcAft>
                <a:spcPts val="800"/>
              </a:spcAft>
            </a:pPr>
            <a:r>
              <a:rPr lang="en-US" sz="900" b="1" dirty="0">
                <a:effectLst/>
                <a:latin typeface="AvenirNext LT Com Regular" panose="020B0503020202020204" pitchFamily="34" charset="0"/>
                <a:ea typeface="Times New Roman" panose="02020603050405020304" pitchFamily="18" charset="0"/>
              </a:rPr>
              <a:t>Dot-com bubble</a:t>
            </a:r>
            <a:br>
              <a:rPr lang="en-US" sz="900" dirty="0">
                <a:effectLst/>
                <a:latin typeface="AvenirNext LT Com Regular" panose="020B0503020202020204" pitchFamily="34" charset="0"/>
                <a:ea typeface="Times New Roman" panose="02020603050405020304" pitchFamily="18" charset="0"/>
              </a:rPr>
            </a:br>
            <a:r>
              <a:rPr lang="en-US" sz="900" dirty="0">
                <a:effectLst/>
                <a:latin typeface="AvenirNext LT Com Regular" panose="020B0503020202020204" pitchFamily="34" charset="0"/>
                <a:ea typeface="Times New Roman" panose="02020603050405020304" pitchFamily="18" charset="0"/>
              </a:rPr>
              <a:t>The dot-com bubble (aka "the tech bubble") was a period of U.S. stock market exuberance in the late 1990s and subsequent downturn in the early 2000s. Much of the buying frenzy focused on technology stocks and their involvement in the nascent commercial internet. The bubble burst in 2000 and troughed in late 2002.</a:t>
            </a:r>
          </a:p>
          <a:p>
            <a:pPr algn="l">
              <a:lnSpc>
                <a:spcPts val="1150"/>
              </a:lnSpc>
              <a:spcAft>
                <a:spcPts val="800"/>
              </a:spcAft>
            </a:pPr>
            <a:r>
              <a:rPr lang="en-US" sz="900" b="1" dirty="0">
                <a:effectLst/>
                <a:latin typeface="AvenirNext LT Com Regular" panose="020B0503020202020204" pitchFamily="34" charset="0"/>
                <a:ea typeface="Times New Roman" panose="02020603050405020304" pitchFamily="18" charset="0"/>
              </a:rPr>
              <a:t>Earnings per share </a:t>
            </a:r>
            <a:br>
              <a:rPr lang="en-US" sz="900" dirty="0">
                <a:effectLst/>
                <a:latin typeface="AvenirNext LT Com Regular" panose="020B0503020202020204" pitchFamily="34" charset="0"/>
                <a:ea typeface="Times New Roman" panose="02020603050405020304" pitchFamily="18" charset="0"/>
              </a:rPr>
            </a:br>
            <a:r>
              <a:rPr lang="en-US" sz="900" dirty="0">
                <a:effectLst/>
                <a:latin typeface="AvenirNext LT Com Regular" panose="020B0503020202020204" pitchFamily="34" charset="0"/>
                <a:ea typeface="Times New Roman" panose="02020603050405020304" pitchFamily="18" charset="0"/>
              </a:rPr>
              <a:t>Earnings per share is the measure of a company’s profitability, and it’s commonly used in fundamental analysis. It is calculated by dividing a company’s net earnings (“profits”) by the total number of outstanding stock shares. </a:t>
            </a:r>
          </a:p>
          <a:p>
            <a:pPr marL="0" marR="0" algn="l">
              <a:lnSpc>
                <a:spcPts val="1150"/>
              </a:lnSpc>
              <a:spcAft>
                <a:spcPts val="800"/>
              </a:spcAft>
            </a:pPr>
            <a:r>
              <a:rPr lang="en-US" sz="900" b="1" dirty="0">
                <a:effectLst/>
                <a:latin typeface="AvenirNext LT Com Regular" panose="020B0503020202020204" pitchFamily="34" charset="0"/>
                <a:ea typeface="Times New Roman" panose="02020603050405020304" pitchFamily="18" charset="0"/>
              </a:rPr>
              <a:t>Emerging markets</a:t>
            </a:r>
            <a:br>
              <a:rPr lang="en-US" sz="900" dirty="0">
                <a:effectLst/>
                <a:latin typeface="AvenirNext LT Com Regular" panose="020B0503020202020204" pitchFamily="34" charset="0"/>
                <a:ea typeface="Times New Roman" panose="02020603050405020304" pitchFamily="18" charset="0"/>
              </a:rPr>
            </a:br>
            <a:r>
              <a:rPr lang="en-US" sz="900" dirty="0">
                <a:effectLst/>
                <a:latin typeface="AvenirNext LT Com Regular" panose="020B0503020202020204" pitchFamily="34" charset="0"/>
                <a:ea typeface="Times New Roman" panose="02020603050405020304" pitchFamily="18" charset="0"/>
              </a:rPr>
              <a:t>Emerging markets refer to countries with growing economies that show the potential for someday becoming developed markets. Compared to developed markets, emerging markets typically have lower levels of income, a smaller impact on the global economy, less diverse exports and less stable financial markets. </a:t>
            </a:r>
          </a:p>
        </p:txBody>
      </p:sp>
      <p:sp>
        <p:nvSpPr>
          <p:cNvPr id="2" name="object 36">
            <a:extLst>
              <a:ext uri="{FF2B5EF4-FFF2-40B4-BE49-F238E27FC236}">
                <a16:creationId xmlns:a16="http://schemas.microsoft.com/office/drawing/2014/main" id="{323C1800-0279-8C37-3011-DFE5001C2013}"/>
              </a:ext>
            </a:extLst>
          </p:cNvPr>
          <p:cNvSpPr txBox="1"/>
          <p:nvPr/>
        </p:nvSpPr>
        <p:spPr>
          <a:xfrm>
            <a:off x="6248401" y="1017744"/>
            <a:ext cx="5372100" cy="2560577"/>
          </a:xfrm>
          <a:prstGeom prst="rect">
            <a:avLst/>
          </a:prstGeom>
        </p:spPr>
        <p:txBody>
          <a:bodyPr vert="horz" wrap="square" lIns="0" tIns="15688" rIns="0" bIns="0" rtlCol="0">
            <a:spAutoFit/>
          </a:bodyPr>
          <a:lstStyle/>
          <a:p>
            <a:pPr algn="l">
              <a:lnSpc>
                <a:spcPts val="1125"/>
              </a:lnSpc>
              <a:spcAft>
                <a:spcPts val="800"/>
              </a:spcAft>
            </a:pPr>
            <a:r>
              <a:rPr lang="en-US" sz="900" b="1" spc="-10" dirty="0">
                <a:solidFill>
                  <a:srgbClr val="231F20"/>
                </a:solidFill>
                <a:latin typeface="AvenirNext LT Com Regular" panose="020B0503020202020204" pitchFamily="34" charset="0"/>
              </a:rPr>
              <a:t>Magnificent 7</a:t>
            </a:r>
            <a:br>
              <a:rPr lang="en-US" sz="900" spc="-10" dirty="0">
                <a:solidFill>
                  <a:srgbClr val="231F20"/>
                </a:solidFill>
                <a:latin typeface="AvenirNext LT Com Regular" panose="020B0503020202020204" pitchFamily="34" charset="0"/>
              </a:rPr>
            </a:br>
            <a:r>
              <a:rPr lang="en-US" sz="900" spc="-10" dirty="0">
                <a:solidFill>
                  <a:srgbClr val="231F20"/>
                </a:solidFill>
                <a:latin typeface="AvenirNext LT Com Regular" panose="020B0503020202020204" pitchFamily="34" charset="0"/>
              </a:rPr>
              <a:t>Magnificent 7 refers to seven companies (Microsoft, Apple, Alphabet, Amazon, NVIDIA, Meta and Tesla) whose stocks came to dominate the S&amp;P 500 Index in 2023. </a:t>
            </a:r>
          </a:p>
          <a:p>
            <a:pPr algn="l">
              <a:lnSpc>
                <a:spcPts val="1125"/>
              </a:lnSpc>
              <a:spcAft>
                <a:spcPts val="800"/>
              </a:spcAft>
            </a:pPr>
            <a:r>
              <a:rPr lang="en-US" sz="900" b="1" spc="-10" dirty="0">
                <a:solidFill>
                  <a:srgbClr val="231F20"/>
                </a:solidFill>
                <a:latin typeface="AvenirNext LT Com Regular" panose="020B0503020202020204" pitchFamily="34" charset="0"/>
              </a:rPr>
              <a:t>Mean </a:t>
            </a:r>
            <a:br>
              <a:rPr lang="en-US" sz="900" b="1" spc="-10" dirty="0">
                <a:solidFill>
                  <a:srgbClr val="231F20"/>
                </a:solidFill>
                <a:latin typeface="AvenirNext LT Com Regular" panose="020B0503020202020204" pitchFamily="34" charset="0"/>
              </a:rPr>
            </a:br>
            <a:r>
              <a:rPr lang="en-US" sz="900" spc="-10" dirty="0">
                <a:solidFill>
                  <a:srgbClr val="231F20"/>
                </a:solidFill>
                <a:latin typeface="AvenirNext LT Com Regular" panose="020B0503020202020204" pitchFamily="34" charset="0"/>
              </a:rPr>
              <a:t>A mean calculation is equivalent to the average of a set of numbers. </a:t>
            </a:r>
          </a:p>
          <a:p>
            <a:pPr algn="l">
              <a:lnSpc>
                <a:spcPts val="1125"/>
              </a:lnSpc>
              <a:spcAft>
                <a:spcPts val="100"/>
              </a:spcAft>
            </a:pPr>
            <a:r>
              <a:rPr lang="en-US" sz="900" b="1" spc="-10" dirty="0">
                <a:solidFill>
                  <a:srgbClr val="231F20"/>
                </a:solidFill>
                <a:latin typeface="AvenirNext LT Com Regular" panose="020B0503020202020204" pitchFamily="34" charset="0"/>
              </a:rPr>
              <a:t>Multiple </a:t>
            </a:r>
          </a:p>
          <a:p>
            <a:pPr algn="l">
              <a:lnSpc>
                <a:spcPts val="1125"/>
              </a:lnSpc>
              <a:spcAft>
                <a:spcPts val="800"/>
              </a:spcAft>
            </a:pPr>
            <a:r>
              <a:rPr lang="en-US" sz="900" spc="-10" dirty="0">
                <a:solidFill>
                  <a:srgbClr val="231F20"/>
                </a:solidFill>
                <a:latin typeface="AvenirNext LT Com Regular" panose="020B0503020202020204" pitchFamily="34" charset="0"/>
              </a:rPr>
              <a:t>A way to assess how a company is doing by dividing one variable by another. In this presentation, the multiple is measured by the P/E, or price-to-earnings ratio. </a:t>
            </a:r>
          </a:p>
          <a:p>
            <a:pPr algn="l">
              <a:lnSpc>
                <a:spcPts val="1125"/>
              </a:lnSpc>
              <a:spcAft>
                <a:spcPts val="100"/>
              </a:spcAft>
            </a:pPr>
            <a:r>
              <a:rPr lang="en-US" sz="900" b="1" spc="-10" dirty="0">
                <a:solidFill>
                  <a:srgbClr val="231F20"/>
                </a:solidFill>
                <a:latin typeface="AvenirNext LT Com Regular" panose="020B0503020202020204" pitchFamily="34" charset="0"/>
              </a:rPr>
              <a:t>Multiple expansion </a:t>
            </a:r>
          </a:p>
          <a:p>
            <a:pPr algn="l">
              <a:lnSpc>
                <a:spcPts val="1125"/>
              </a:lnSpc>
              <a:spcAft>
                <a:spcPts val="800"/>
              </a:spcAft>
            </a:pPr>
            <a:r>
              <a:rPr lang="en-US" sz="900" spc="-10" dirty="0">
                <a:solidFill>
                  <a:srgbClr val="231F20"/>
                </a:solidFill>
                <a:latin typeface="AvenirNext LT Com Regular" panose="020B0503020202020204" pitchFamily="34" charset="0"/>
              </a:rPr>
              <a:t>A situation in which one sells a stock at a higher valuation multiple than one bought it at.</a:t>
            </a:r>
          </a:p>
          <a:p>
            <a:pPr algn="l">
              <a:lnSpc>
                <a:spcPts val="1125"/>
              </a:lnSpc>
              <a:spcAft>
                <a:spcPts val="800"/>
              </a:spcAft>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Price-to-earnings (P/E) ratio</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The price-to-earnings (P/E) ratio refers to a company's price per share of stock divided by the company's earnings per share. Also known as the earnings multiple, this measurement is a common tool in fundamental analysis that helps compare how relatively expensive one company's stock may be compared to another’s.</a:t>
            </a:r>
          </a:p>
        </p:txBody>
      </p:sp>
    </p:spTree>
    <p:extLst>
      <p:ext uri="{BB962C8B-B14F-4D97-AF65-F5344CB8AC3E}">
        <p14:creationId xmlns:p14="http://schemas.microsoft.com/office/powerpoint/2010/main" val="377264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6BAB-7197-CD0F-4ABA-DAF5F6F84FE2}"/>
              </a:ext>
            </a:extLst>
          </p:cNvPr>
          <p:cNvSpPr>
            <a:spLocks noGrp="1"/>
          </p:cNvSpPr>
          <p:nvPr>
            <p:ph type="title"/>
          </p:nvPr>
        </p:nvSpPr>
        <p:spPr>
          <a:xfrm>
            <a:off x="6430535" y="1548371"/>
            <a:ext cx="2934275" cy="498598"/>
          </a:xfrm>
          <a:solidFill>
            <a:srgbClr val="FFFFFF">
              <a:alpha val="0"/>
            </a:srgbClr>
          </a:solidFill>
          <a:ln/>
          <a:effectLst>
            <a:outerShdw sx="0" sy="0" rotWithShape="0">
              <a:srgbClr val="000000"/>
            </a:outerShdw>
            <a:reflection endPos="0" dir="5400000" sy="-100000" algn="bl" rotWithShape="0"/>
          </a:effectLst>
          <a:extLst>
            <a:ext uri="{53640926-AAD7-44D8-BBD7-CCE9431645EC}">
              <a14:shadowObscured xmlns:a14="http://schemas.microsoft.com/office/drawing/2010/main"/>
            </a:ext>
          </a:extLst>
        </p:spPr>
        <p:txBody>
          <a:bodyPr vert="horz" lIns="0" tIns="0" rIns="0" bIns="0" anchor="t"/>
          <a:lstStyle/>
          <a:p>
            <a:pPr>
              <a:lnSpc>
                <a:spcPct val="90000"/>
              </a:lnSpc>
              <a:buClr>
                <a:srgbClr val="000000"/>
              </a:buClr>
              <a:buSzPct val="100000"/>
            </a:pPr>
            <a:r>
              <a:rPr lang="en-US" sz="3600" b="0" dirty="0">
                <a:solidFill>
                  <a:srgbClr val="000000"/>
                </a:solidFill>
                <a:latin typeface="AvenirNext LT Com Regular" panose="020B0503020202020204" pitchFamily="34" charset="0"/>
              </a:rPr>
              <a:t>Agenda</a:t>
            </a:r>
          </a:p>
        </p:txBody>
      </p:sp>
      <p:sp>
        <p:nvSpPr>
          <p:cNvPr id="3" name="Slide Number Placeholder 2">
            <a:extLst>
              <a:ext uri="{FF2B5EF4-FFF2-40B4-BE49-F238E27FC236}">
                <a16:creationId xmlns:a16="http://schemas.microsoft.com/office/drawing/2014/main" id="{227B5602-7193-1185-AEFE-5401934F8861}"/>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2</a:t>
            </a:fld>
            <a:endParaRPr lang="en-US" dirty="0"/>
          </a:p>
        </p:txBody>
      </p:sp>
      <p:pic>
        <p:nvPicPr>
          <p:cNvPr id="6" name="Picture 5">
            <a:extLst>
              <a:ext uri="{FF2B5EF4-FFF2-40B4-BE49-F238E27FC236}">
                <a16:creationId xmlns:a16="http://schemas.microsoft.com/office/drawing/2014/main" id="{89FCF5E0-B6C1-A5DD-0564-37F530CAB76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641357" cy="6865779"/>
          </a:xfrm>
          <a:prstGeom prst="rect">
            <a:avLst/>
          </a:prstGeom>
        </p:spPr>
      </p:pic>
      <p:sp>
        <p:nvSpPr>
          <p:cNvPr id="10" name="Oval 9">
            <a:extLst>
              <a:ext uri="{FF2B5EF4-FFF2-40B4-BE49-F238E27FC236}">
                <a16:creationId xmlns:a16="http://schemas.microsoft.com/office/drawing/2014/main" id="{782F6F65-C552-8DFD-470D-4602E274973C}"/>
              </a:ext>
              <a:ext uri="{C183D7F6-B498-43B3-948B-1728B52AA6E4}">
                <adec:decorative xmlns:adec="http://schemas.microsoft.com/office/drawing/2017/decorative" val="1"/>
              </a:ext>
            </a:extLst>
          </p:cNvPr>
          <p:cNvSpPr/>
          <p:nvPr/>
        </p:nvSpPr>
        <p:spPr>
          <a:xfrm>
            <a:off x="6439600" y="2671497"/>
            <a:ext cx="380536" cy="38053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u="none" strike="noStrike" cap="none" spc="0" normalizeH="0" baseline="0" dirty="0">
              <a:ln>
                <a:noFill/>
              </a:ln>
              <a:solidFill>
                <a:schemeClr val="accent3"/>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 name="TextBox 10">
            <a:extLst>
              <a:ext uri="{FF2B5EF4-FFF2-40B4-BE49-F238E27FC236}">
                <a16:creationId xmlns:a16="http://schemas.microsoft.com/office/drawing/2014/main" id="{195CE360-A3CA-5754-88A9-5865FD04FB09}"/>
              </a:ext>
            </a:extLst>
          </p:cNvPr>
          <p:cNvSpPr txBox="1"/>
          <p:nvPr/>
        </p:nvSpPr>
        <p:spPr>
          <a:xfrm>
            <a:off x="6453160" y="2658085"/>
            <a:ext cx="346439" cy="400110"/>
          </a:xfrm>
          <a:prstGeom prst="rect">
            <a:avLst/>
          </a:prstGeom>
          <a:ln w="12700">
            <a:miter lim="400000"/>
          </a:ln>
        </p:spPr>
        <p:txBody>
          <a:bodyPr wrap="square" lIns="0" tIns="0" rIns="0" bIns="0" rtlCol="0" anchor="ctr" anchorCtr="0">
            <a:spAutoFit/>
          </a:bodyPr>
          <a:lstStyle/>
          <a:p>
            <a:r>
              <a:rPr lang="en-US" sz="2600" dirty="0">
                <a:solidFill>
                  <a:schemeClr val="bg1"/>
                </a:solidFill>
                <a:latin typeface="+mn-lt"/>
              </a:rPr>
              <a:t>1</a:t>
            </a:r>
          </a:p>
        </p:txBody>
      </p:sp>
      <p:sp>
        <p:nvSpPr>
          <p:cNvPr id="13" name="Oval 12">
            <a:extLst>
              <a:ext uri="{FF2B5EF4-FFF2-40B4-BE49-F238E27FC236}">
                <a16:creationId xmlns:a16="http://schemas.microsoft.com/office/drawing/2014/main" id="{404B1039-29F8-F773-1273-ED75AF64C28C}"/>
              </a:ext>
              <a:ext uri="{C183D7F6-B498-43B3-948B-1728B52AA6E4}">
                <adec:decorative xmlns:adec="http://schemas.microsoft.com/office/drawing/2017/decorative" val="1"/>
              </a:ext>
            </a:extLst>
          </p:cNvPr>
          <p:cNvSpPr/>
          <p:nvPr/>
        </p:nvSpPr>
        <p:spPr>
          <a:xfrm>
            <a:off x="6439600" y="3255399"/>
            <a:ext cx="380536" cy="38053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u="none" strike="noStrike" cap="none" spc="0" normalizeH="0" baseline="0" dirty="0">
              <a:ln>
                <a:noFill/>
              </a:ln>
              <a:solidFill>
                <a:schemeClr val="accent3"/>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4" name="TextBox 13">
            <a:extLst>
              <a:ext uri="{FF2B5EF4-FFF2-40B4-BE49-F238E27FC236}">
                <a16:creationId xmlns:a16="http://schemas.microsoft.com/office/drawing/2014/main" id="{4F150871-D829-99F2-C176-2B49A16627CE}"/>
              </a:ext>
            </a:extLst>
          </p:cNvPr>
          <p:cNvSpPr txBox="1"/>
          <p:nvPr/>
        </p:nvSpPr>
        <p:spPr>
          <a:xfrm>
            <a:off x="6461706" y="3241987"/>
            <a:ext cx="346439" cy="400110"/>
          </a:xfrm>
          <a:prstGeom prst="rect">
            <a:avLst/>
          </a:prstGeom>
          <a:ln w="12700">
            <a:miter lim="400000"/>
          </a:ln>
        </p:spPr>
        <p:txBody>
          <a:bodyPr wrap="square" lIns="0" tIns="0" rIns="0" bIns="0" rtlCol="0" anchor="ctr" anchorCtr="0">
            <a:spAutoFit/>
          </a:bodyPr>
          <a:lstStyle/>
          <a:p>
            <a:r>
              <a:rPr lang="en-US" sz="2600" dirty="0">
                <a:solidFill>
                  <a:schemeClr val="bg1"/>
                </a:solidFill>
                <a:latin typeface="+mn-lt"/>
              </a:rPr>
              <a:t>2</a:t>
            </a:r>
          </a:p>
        </p:txBody>
      </p:sp>
      <p:sp>
        <p:nvSpPr>
          <p:cNvPr id="15" name="Subtitle">
            <a:extLst>
              <a:ext uri="{FF2B5EF4-FFF2-40B4-BE49-F238E27FC236}">
                <a16:creationId xmlns:a16="http://schemas.microsoft.com/office/drawing/2014/main" id="{D3C3DA14-2E13-54C6-5C28-6BCE389B3467}"/>
              </a:ext>
            </a:extLst>
          </p:cNvPr>
          <p:cNvSpPr txBox="1">
            <a:spLocks/>
          </p:cNvSpPr>
          <p:nvPr/>
        </p:nvSpPr>
        <p:spPr>
          <a:xfrm>
            <a:off x="7018914" y="2658085"/>
            <a:ext cx="4601525" cy="32513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0" marR="0" indent="0" algn="l" defTabSz="228600" rtl="0" eaLnBrk="1" latinLnBrk="0" hangingPunct="1">
              <a:lnSpc>
                <a:spcPct val="95000"/>
              </a:lnSpc>
              <a:spcBef>
                <a:spcPts val="0"/>
              </a:spcBef>
              <a:spcAft>
                <a:spcPts val="1800"/>
              </a:spcAft>
              <a:buClrTx/>
              <a:buSzTx/>
              <a:buFont typeface="AvenirNext LT Com Medium" panose="020B0803020202020204" pitchFamily="34" charset="0"/>
              <a:buNone/>
              <a:tabLst>
                <a:tab pos="476250" algn="l"/>
              </a:tabLst>
              <a:defRPr sz="3000" b="1" i="0" u="none" strike="noStrike" cap="none" spc="-30" baseline="0">
                <a:ln>
                  <a:noFill/>
                </a:ln>
                <a:solidFill>
                  <a:schemeClr val="accent1"/>
                </a:solidFill>
                <a:uFillTx/>
                <a:latin typeface="+mn-lt"/>
                <a:ea typeface="+mn-ea"/>
                <a:cs typeface="+mn-cs"/>
                <a:sym typeface="Avenir Next LT Com Demi"/>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403225" lvl="0" indent="-403225">
              <a:spcAft>
                <a:spcPts val="1200"/>
              </a:spcAft>
              <a:tabLst/>
            </a:pPr>
            <a:r>
              <a:rPr lang="en-US" b="0" kern="0" dirty="0">
                <a:solidFill>
                  <a:schemeClr val="tx1">
                    <a:lumMod val="65000"/>
                    <a:lumOff val="35000"/>
                  </a:schemeClr>
                </a:solidFill>
                <a:latin typeface="AvenirNext LT Com Regular" panose="020B0503020202020204" pitchFamily="34" charset="0"/>
              </a:rPr>
              <a:t>Equity market insights</a:t>
            </a:r>
          </a:p>
          <a:p>
            <a:pPr marL="403225" indent="-403225">
              <a:spcAft>
                <a:spcPts val="1200"/>
              </a:spcAft>
              <a:tabLst/>
            </a:pPr>
            <a:r>
              <a:rPr lang="en-US" b="0" kern="0" dirty="0">
                <a:solidFill>
                  <a:schemeClr val="tx1">
                    <a:lumMod val="65000"/>
                    <a:lumOff val="35000"/>
                  </a:schemeClr>
                </a:solidFill>
                <a:latin typeface="AvenirNext LT Com Regular" panose="020B0503020202020204" pitchFamily="34" charset="0"/>
              </a:rPr>
              <a:t>Deeper dives</a:t>
            </a:r>
          </a:p>
          <a:p>
            <a:pPr marL="403225" lvl="0" indent="-403225">
              <a:spcAft>
                <a:spcPts val="1200"/>
              </a:spcAft>
              <a:tabLst/>
            </a:pPr>
            <a:r>
              <a:rPr lang="en-US" sz="2400" b="0" kern="0" dirty="0">
                <a:solidFill>
                  <a:schemeClr val="tx1">
                    <a:lumMod val="65000"/>
                    <a:lumOff val="35000"/>
                  </a:schemeClr>
                </a:solidFill>
                <a:latin typeface="AvenirNext LT Com Regular" panose="020B0503020202020204" pitchFamily="34" charset="0"/>
              </a:rPr>
              <a:t>         Dividends</a:t>
            </a:r>
          </a:p>
          <a:p>
            <a:pPr marL="403225" lvl="0" indent="-403225">
              <a:spcAft>
                <a:spcPts val="1200"/>
              </a:spcAft>
              <a:tabLst/>
            </a:pPr>
            <a:r>
              <a:rPr lang="en-US" sz="2400" b="0" dirty="0">
                <a:solidFill>
                  <a:schemeClr val="tx1">
                    <a:lumMod val="65000"/>
                    <a:lumOff val="35000"/>
                  </a:schemeClr>
                </a:solidFill>
                <a:latin typeface="AvenirNext LT Com Regular" panose="020B0503020202020204" pitchFamily="34" charset="0"/>
              </a:rPr>
              <a:t>         Selective g</a:t>
            </a:r>
            <a:r>
              <a:rPr lang="en-US" sz="2400" b="0" kern="0" dirty="0">
                <a:solidFill>
                  <a:schemeClr val="tx1">
                    <a:lumMod val="65000"/>
                    <a:lumOff val="35000"/>
                  </a:schemeClr>
                </a:solidFill>
                <a:latin typeface="AvenirNext LT Com Regular" panose="020B0503020202020204" pitchFamily="34" charset="0"/>
              </a:rPr>
              <a:t>rowth</a:t>
            </a:r>
          </a:p>
          <a:p>
            <a:pPr marL="403225" lvl="0" indent="-403225">
              <a:spcAft>
                <a:spcPts val="2600"/>
              </a:spcAft>
              <a:tabLst/>
            </a:pPr>
            <a:r>
              <a:rPr lang="en-US" sz="2400" b="0" kern="0" dirty="0">
                <a:solidFill>
                  <a:schemeClr val="tx1">
                    <a:lumMod val="65000"/>
                    <a:lumOff val="35000"/>
                  </a:schemeClr>
                </a:solidFill>
                <a:latin typeface="AvenirNext LT Com Regular" panose="020B0503020202020204" pitchFamily="34" charset="0"/>
              </a:rPr>
              <a:t>         International</a:t>
            </a:r>
          </a:p>
        </p:txBody>
      </p:sp>
      <p:sp>
        <p:nvSpPr>
          <p:cNvPr id="16" name="Rectangle 15">
            <a:extLst>
              <a:ext uri="{FF2B5EF4-FFF2-40B4-BE49-F238E27FC236}">
                <a16:creationId xmlns:a16="http://schemas.microsoft.com/office/drawing/2014/main" id="{B302B02A-543E-BB7E-5762-46DD1342ACD5}"/>
              </a:ext>
              <a:ext uri="{C183D7F6-B498-43B3-948B-1728B52AA6E4}">
                <adec:decorative xmlns:adec="http://schemas.microsoft.com/office/drawing/2017/decorative" val="1"/>
              </a:ext>
            </a:extLst>
          </p:cNvPr>
          <p:cNvSpPr/>
          <p:nvPr/>
        </p:nvSpPr>
        <p:spPr>
          <a:xfrm>
            <a:off x="7304303" y="3905070"/>
            <a:ext cx="228600" cy="228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7" name="Rectangle 16">
            <a:extLst>
              <a:ext uri="{FF2B5EF4-FFF2-40B4-BE49-F238E27FC236}">
                <a16:creationId xmlns:a16="http://schemas.microsoft.com/office/drawing/2014/main" id="{19AF7111-59D3-58EC-527F-32CD47AAEAD1}"/>
              </a:ext>
              <a:ext uri="{C183D7F6-B498-43B3-948B-1728B52AA6E4}">
                <adec:decorative xmlns:adec="http://schemas.microsoft.com/office/drawing/2017/decorative" val="1"/>
              </a:ext>
            </a:extLst>
          </p:cNvPr>
          <p:cNvSpPr/>
          <p:nvPr/>
        </p:nvSpPr>
        <p:spPr>
          <a:xfrm>
            <a:off x="7304303" y="4906155"/>
            <a:ext cx="228600" cy="2286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8" name="Rectangle 17">
            <a:extLst>
              <a:ext uri="{FF2B5EF4-FFF2-40B4-BE49-F238E27FC236}">
                <a16:creationId xmlns:a16="http://schemas.microsoft.com/office/drawing/2014/main" id="{7983EA21-2E92-059B-563C-01CFF4BD5A09}"/>
              </a:ext>
              <a:ext uri="{C183D7F6-B498-43B3-948B-1728B52AA6E4}">
                <adec:decorative xmlns:adec="http://schemas.microsoft.com/office/drawing/2017/decorative" val="1"/>
              </a:ext>
            </a:extLst>
          </p:cNvPr>
          <p:cNvSpPr/>
          <p:nvPr/>
        </p:nvSpPr>
        <p:spPr>
          <a:xfrm>
            <a:off x="7304303" y="4409099"/>
            <a:ext cx="228600" cy="2286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6"/>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Tree>
    <p:extLst>
      <p:ext uri="{BB962C8B-B14F-4D97-AF65-F5344CB8AC3E}">
        <p14:creationId xmlns:p14="http://schemas.microsoft.com/office/powerpoint/2010/main" val="92040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39A7-EB1F-5506-9C4C-78F90BC2A8F3}"/>
              </a:ext>
            </a:extLst>
          </p:cNvPr>
          <p:cNvSpPr>
            <a:spLocks noGrp="1"/>
          </p:cNvSpPr>
          <p:nvPr>
            <p:ph type="sldNum" sz="quarter" idx="11"/>
          </p:nvPr>
        </p:nvSpPr>
        <p:spPr/>
        <p:txBody>
          <a:bodyPr/>
          <a:lstStyle/>
          <a:p>
            <a:pPr marL="0" marR="0" lvl="0" indent="0" algn="r" defTabSz="228600" rtl="0" eaLnBrk="1" fontAlgn="auto" latinLnBrk="0" hangingPunct="0">
              <a:lnSpc>
                <a:spcPct val="110000"/>
              </a:lnSpc>
              <a:spcBef>
                <a:spcPts val="12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10000"/>
                </a:lnSpc>
                <a:spcBef>
                  <a:spcPts val="1200"/>
                </a:spcBef>
                <a:spcAft>
                  <a:spcPts val="0"/>
                </a:spcAft>
                <a:buClrTx/>
                <a:buSzTx/>
                <a:buFontTx/>
                <a:buNone/>
                <a:tabLst/>
                <a:defRPr/>
              </a:pPr>
              <a:t>20</a:t>
            </a:fld>
            <a:endPar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endParaRPr>
          </a:p>
        </p:txBody>
      </p:sp>
      <p:sp>
        <p:nvSpPr>
          <p:cNvPr id="4" name="Title 5">
            <a:extLst>
              <a:ext uri="{FF2B5EF4-FFF2-40B4-BE49-F238E27FC236}">
                <a16:creationId xmlns:a16="http://schemas.microsoft.com/office/drawing/2014/main" id="{B2CCB760-15F8-EFD8-B522-F4A39C57A7E6}"/>
              </a:ext>
            </a:extLst>
          </p:cNvPr>
          <p:cNvSpPr>
            <a:spLocks noGrp="1"/>
          </p:cNvSpPr>
          <p:nvPr>
            <p:ph type="title"/>
          </p:nvPr>
        </p:nvSpPr>
        <p:spPr/>
        <p:txBody>
          <a:bodyPr/>
          <a:lstStyle/>
          <a:p>
            <a:r>
              <a:rPr lang="en-US" dirty="0"/>
              <a:t>Key terms and glossary (continued)</a:t>
            </a:r>
          </a:p>
        </p:txBody>
      </p:sp>
      <p:sp>
        <p:nvSpPr>
          <p:cNvPr id="5" name="object 36">
            <a:extLst>
              <a:ext uri="{FF2B5EF4-FFF2-40B4-BE49-F238E27FC236}">
                <a16:creationId xmlns:a16="http://schemas.microsoft.com/office/drawing/2014/main" id="{EA06554F-8828-F87C-A3B7-19232AE647C5}"/>
              </a:ext>
            </a:extLst>
          </p:cNvPr>
          <p:cNvSpPr txBox="1"/>
          <p:nvPr/>
        </p:nvSpPr>
        <p:spPr>
          <a:xfrm>
            <a:off x="571500" y="1011243"/>
            <a:ext cx="5372100" cy="4650893"/>
          </a:xfrm>
          <a:prstGeom prst="rect">
            <a:avLst/>
          </a:prstGeom>
        </p:spPr>
        <p:txBody>
          <a:bodyPr vert="horz" wrap="square" lIns="0" tIns="15688" rIns="0" bIns="0" rtlCol="0">
            <a:spAutoFit/>
          </a:bodyPr>
          <a:lstStyle/>
          <a:p>
            <a:pPr marL="0" marR="0" lvl="0" indent="0" algn="l" defTabSz="228600" rtl="0" eaLnBrk="1" fontAlgn="auto" latinLnBrk="0" hangingPunct="0">
              <a:lnSpc>
                <a:spcPts val="1150"/>
              </a:lnSpc>
              <a:spcBef>
                <a:spcPts val="1200"/>
              </a:spcBef>
              <a:spcAft>
                <a:spcPts val="1000"/>
              </a:spcAft>
              <a:buClrTx/>
              <a:buSzTx/>
              <a:buFontTx/>
              <a:buNone/>
              <a:tabLst/>
              <a:defRPr/>
            </a:pPr>
            <a:r>
              <a:rPr kumimoji="0" lang="en-US" sz="14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Index definitions</a:t>
            </a:r>
          </a:p>
          <a:p>
            <a:pPr marL="0" marR="0" lvl="0" indent="0" algn="l" defTabSz="228600" rtl="0" eaLnBrk="1" fontAlgn="auto" latinLnBrk="0" hangingPunct="0">
              <a:lnSpc>
                <a:spcPts val="1125"/>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DAX Index</a:t>
            </a:r>
            <a:b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The DAX index, also known as the Deutscher </a:t>
            </a:r>
            <a:r>
              <a:rPr kumimoji="0" lang="en-US" sz="900" i="0" u="none" strike="noStrike" kern="0" cap="none" spc="-10" normalizeH="0" baseline="0" noProof="0" dirty="0" err="1">
                <a:ln>
                  <a:noFill/>
                </a:ln>
                <a:solidFill>
                  <a:srgbClr val="231F20"/>
                </a:solidFill>
                <a:effectLst/>
                <a:uLnTx/>
                <a:uFillTx/>
                <a:latin typeface="AvenirNext LT Com Regular" panose="020B0503020202020204" pitchFamily="34" charset="0"/>
                <a:sym typeface="Avenir Next LT Com Regular"/>
              </a:rPr>
              <a:t>Aktienindex</a:t>
            </a:r>
            <a: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 is a stock market index that represents 40 of the largest and most liquid German companies that trade on the Frankfurt Stock Exchange. The DAX is considered a prominent benchmark for German and European stocks, listing major companies by liquidity and market capitalization, and serves as an indicator of trends in Germany's economy.</a:t>
            </a:r>
          </a:p>
          <a:p>
            <a:pPr marL="0" marR="0" lvl="0" indent="0" algn="l" defTabSz="228600" rtl="0" eaLnBrk="1" fontAlgn="auto" latinLnBrk="0" hangingPunct="0">
              <a:lnSpc>
                <a:spcPts val="1125"/>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All Country World ex USA Index </a:t>
            </a:r>
            <a:b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All Country World ex USA Index is a free float-adjusted market capitalization weighted index that is designed to measure equity market results in the global developed and emerging markets, excluding the United States. The index consists of more than 40 developed and emerging market country indexes. Results reflect dividends gross of withholding taxes through December 31, 2000, and dividends net of withholding taxes thereafter. This index is unmanaged, and its results include reinvested dividends and/or distributions but do not reflect the effect of sales charges, commissions, account fees, expenses or U.S. federal income taxes. </a:t>
            </a:r>
          </a:p>
          <a:p>
            <a:pPr marL="0" marR="0" lvl="0" indent="0" algn="l" defTabSz="228600" rtl="0" eaLnBrk="1" fontAlgn="auto" latinLnBrk="0" hangingPunct="0">
              <a:lnSpc>
                <a:spcPts val="1125"/>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All Country World Index (ACWI) Large Cap Index </a:t>
            </a:r>
            <a:b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The MSCI ACWI Large Cap Index captures large cap representation across 23 Developed Markets and 24 Emerging Markets countries. With 1,179 constituents, the index covers about 70% of the free float-adjusted market capitalization in each country. </a:t>
            </a:r>
          </a:p>
          <a:p>
            <a:pPr marL="0" marR="0" lvl="0" indent="0" algn="l" defTabSz="228600" rtl="0" eaLnBrk="1" fontAlgn="auto" latinLnBrk="0" hangingPunct="0">
              <a:lnSpc>
                <a:spcPts val="1125"/>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All Country World Small Cap Index </a:t>
            </a:r>
            <a:b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All Country World Small Cap Index is a free float-adjusted market capitalization-weighted index that is designed to measure equity market results of smaller capitalization companies in both developed and emerging markets. Results reflect dividends net of withholding taxes. This index is unmanaged, and its results include reinvested dividends and/or distributions but do not reflect the effect of sales charges, commissions, account fees, expenses or U.S. federal income taxes.</a:t>
            </a:r>
          </a:p>
          <a:p>
            <a:pPr algn="l">
              <a:lnSpc>
                <a:spcPts val="1125"/>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China Index </a:t>
            </a:r>
            <a:b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The MSCI China Index captures large- and mid-cap representation across China A shares, H shares, B shares, Red chips, P chips and foreign listings (e.g. ADRs). The index covers about 85% of this China equity universe. Currently, the index includes Large Cap A and Mid Cap A shares represented at 20% of their free float adjusted market capitalization.</a:t>
            </a:r>
            <a:endParaRPr lang="en-US" sz="900" spc="-10" dirty="0">
              <a:solidFill>
                <a:srgbClr val="231F20"/>
              </a:solidFill>
              <a:latin typeface="AvenirNext LT Com Regular" panose="020B0503020202020204" pitchFamily="34" charset="0"/>
            </a:endParaRPr>
          </a:p>
        </p:txBody>
      </p:sp>
      <p:sp>
        <p:nvSpPr>
          <p:cNvPr id="6" name="TextBox 5">
            <a:extLst>
              <a:ext uri="{FF2B5EF4-FFF2-40B4-BE49-F238E27FC236}">
                <a16:creationId xmlns:a16="http://schemas.microsoft.com/office/drawing/2014/main" id="{9F26C6C6-691A-6C27-82ED-D5F16924A09D}"/>
              </a:ext>
            </a:extLst>
          </p:cNvPr>
          <p:cNvSpPr txBox="1"/>
          <p:nvPr/>
        </p:nvSpPr>
        <p:spPr>
          <a:xfrm>
            <a:off x="6248402" y="1011243"/>
            <a:ext cx="5231262" cy="3900876"/>
          </a:xfrm>
          <a:prstGeom prst="rect">
            <a:avLst/>
          </a:prstGeom>
          <a:ln w="12700">
            <a:miter lim="400000"/>
          </a:ln>
        </p:spPr>
        <p:txBody>
          <a:bodyPr wrap="square" lIns="0" tIns="0" rIns="0" bIns="0" rtlCol="0">
            <a:spAutoFit/>
          </a:bodyPr>
          <a:lstStyle/>
          <a:p>
            <a:pPr algn="l">
              <a:lnSpc>
                <a:spcPts val="1125"/>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EAFE Index</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EAFE (Europe, Australasia, Far East) Index is a free float-adjusted market capitalization weighted index that is designed to measure developed equity market results, excluding the United States and Canada. Results reflect dividends net of withholding taxes. This index is unmanaged, and its results include reinvested dividends and/or distributions but do not reflect the effect of sales charges, commissions, account fees, expenses or U.S. federal income taxes. </a:t>
            </a:r>
            <a:endPar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endParaRPr>
          </a:p>
          <a:p>
            <a:pPr algn="l">
              <a:lnSpc>
                <a:spcPts val="1125"/>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Emerging Markets Index</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Emerging Markets Index is a free float-adjusted market capitalization weighted index that is designed to measure equity market results in the global emerging markets, consisting of more than 20 emerging market country indexes. Results reflect dividends gross of withholding taxes through December 31, 2000, and dividends net of withholding taxes thereafter. This index is unmanaged, and its results include reinvested dividends and/or distributions but do not reflect the effect of sales charges, commissions, account fees, expenses or U.S. federal income taxes. </a:t>
            </a:r>
          </a:p>
          <a:p>
            <a:pPr algn="l">
              <a:lnSpc>
                <a:spcPts val="1125"/>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Europe Index</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Europe Index is a free float-adjusted market capitalization-weighted index that is designed to measure results of more than 10 developed equity markets in Europe. Results reflect dividends net of withholding taxes. This index is unmanaged, and its results include reinvested dividends and/or distributions but do not reflect the effect of sales charges, commissions, account fees, expenses or U.S. federal income taxes. </a:t>
            </a:r>
          </a:p>
          <a:p>
            <a:pPr marL="0" marR="0" lvl="0" indent="0" algn="l" defTabSz="228600" rtl="0" eaLnBrk="1" fontAlgn="auto" latinLnBrk="0" hangingPunct="0">
              <a:lnSpc>
                <a:spcPts val="1150"/>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Japan Index</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Japan Index is a free float-adjusted market capitalization-weighted index that is designed to measure the equity market results of Japan. Results reflect dividends net of withholding taxes. Results reflect dividends net of withholding taxes. This index is unmanaged, and its results include reinvested dividends and/or distributions but do not reflect the effect of sales charges, commissions, account fees, expenses or U.S. federal income taxes.</a:t>
            </a:r>
          </a:p>
        </p:txBody>
      </p:sp>
    </p:spTree>
    <p:extLst>
      <p:ext uri="{BB962C8B-B14F-4D97-AF65-F5344CB8AC3E}">
        <p14:creationId xmlns:p14="http://schemas.microsoft.com/office/powerpoint/2010/main" val="55167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201C6-C1C9-F53A-CB33-42E58AB37BB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658F7D-0941-E5EA-1942-284C0F35BBBF}"/>
              </a:ext>
            </a:extLst>
          </p:cNvPr>
          <p:cNvSpPr>
            <a:spLocks noGrp="1"/>
          </p:cNvSpPr>
          <p:nvPr>
            <p:ph type="sldNum" sz="quarter" idx="11"/>
          </p:nvPr>
        </p:nvSpPr>
        <p:spPr/>
        <p:txBody>
          <a:bodyPr/>
          <a:lstStyle/>
          <a:p>
            <a:pPr marL="0" marR="0" lvl="0" indent="0" algn="r" defTabSz="228600" rtl="0" eaLnBrk="1" fontAlgn="auto" latinLnBrk="0" hangingPunct="0">
              <a:lnSpc>
                <a:spcPct val="110000"/>
              </a:lnSpc>
              <a:spcBef>
                <a:spcPts val="12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10000"/>
                </a:lnSpc>
                <a:spcBef>
                  <a:spcPts val="1200"/>
                </a:spcBef>
                <a:spcAft>
                  <a:spcPts val="0"/>
                </a:spcAft>
                <a:buClrTx/>
                <a:buSzTx/>
                <a:buFontTx/>
                <a:buNone/>
                <a:tabLst/>
                <a:defRPr/>
              </a:pPr>
              <a:t>21</a:t>
            </a:fld>
            <a:endPar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endParaRPr>
          </a:p>
        </p:txBody>
      </p:sp>
      <p:sp>
        <p:nvSpPr>
          <p:cNvPr id="4" name="Title 5">
            <a:extLst>
              <a:ext uri="{FF2B5EF4-FFF2-40B4-BE49-F238E27FC236}">
                <a16:creationId xmlns:a16="http://schemas.microsoft.com/office/drawing/2014/main" id="{5FEDC759-C9A8-669F-CB36-B6FCE2AED7FA}"/>
              </a:ext>
            </a:extLst>
          </p:cNvPr>
          <p:cNvSpPr>
            <a:spLocks noGrp="1"/>
          </p:cNvSpPr>
          <p:nvPr>
            <p:ph type="title"/>
          </p:nvPr>
        </p:nvSpPr>
        <p:spPr/>
        <p:txBody>
          <a:bodyPr/>
          <a:lstStyle/>
          <a:p>
            <a:r>
              <a:rPr lang="en-US" dirty="0"/>
              <a:t>Key terms and glossary (continued)</a:t>
            </a:r>
          </a:p>
        </p:txBody>
      </p:sp>
      <p:sp>
        <p:nvSpPr>
          <p:cNvPr id="5" name="object 36">
            <a:extLst>
              <a:ext uri="{FF2B5EF4-FFF2-40B4-BE49-F238E27FC236}">
                <a16:creationId xmlns:a16="http://schemas.microsoft.com/office/drawing/2014/main" id="{D3DFE30C-9B56-92C4-90AF-CD0FA21D2AF6}"/>
              </a:ext>
            </a:extLst>
          </p:cNvPr>
          <p:cNvSpPr txBox="1"/>
          <p:nvPr/>
        </p:nvSpPr>
        <p:spPr>
          <a:xfrm>
            <a:off x="571500" y="1011243"/>
            <a:ext cx="5372100" cy="3390932"/>
          </a:xfrm>
          <a:prstGeom prst="rect">
            <a:avLst/>
          </a:prstGeom>
        </p:spPr>
        <p:txBody>
          <a:bodyPr vert="horz" wrap="square" lIns="0" tIns="15688" rIns="0" bIns="0" rtlCol="0">
            <a:spAutoFit/>
          </a:bodyPr>
          <a:lstStyle/>
          <a:p>
            <a:pPr algn="l">
              <a:lnSpc>
                <a:spcPts val="1150"/>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World Index </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World Index is a free float-adjusted market capitalization weighted index that is designed to measure equity market results of developed markets. The index consists of more than 20 developed market country indexes, including the United States. Results reflect dividends net of withholding taxes. This index is unmanaged, and its results include reinvested dividends and/or distributions but do not reflect the effect of sales charges, commissions, account fees, expenses or U.S. federal income taxes.</a:t>
            </a:r>
          </a:p>
          <a:p>
            <a:pPr algn="l">
              <a:lnSpc>
                <a:spcPts val="1150"/>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Russell 2000 Index </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The Russell 2000 Index measures the performance of the small-cap segment of the U.S. equity universe. The Russell 2000 Index is a subset of the Russell 3000 Index which is designed to represent approximately 98% of the investable U.S. equity market. It includes approximately 2,000 of the smallest securities based on a combination of their market cap and current index membership. The Russell 2000 is constructed to provide a comprehensive and unbiased small-cap barometer and is completely reconstituted annually to ensure larger stocks do not distort the performance and characteristics of the true small-cap opportunity set.</a:t>
            </a:r>
          </a:p>
          <a:p>
            <a:pPr algn="l">
              <a:lnSpc>
                <a:spcPts val="1150"/>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S&amp;P 500 Index</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S&amp;P 500 Index is a market capitalization-weighted index based on the results of approximately 500 widely held common stocks. This index is unmanaged, and its results include reinvested dividends and/or distributions but do not reflect the effect of sales charges, commissions, account fees, expenses or U.S. federal income taxes. </a:t>
            </a:r>
          </a:p>
          <a:p>
            <a:pPr algn="l">
              <a:lnSpc>
                <a:spcPts val="1150"/>
              </a:lnSpc>
              <a:spcAft>
                <a:spcPts val="800"/>
              </a:spcAft>
              <a:defRPr/>
            </a:pPr>
            <a:endPar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endParaRPr>
          </a:p>
        </p:txBody>
      </p:sp>
      <p:sp>
        <p:nvSpPr>
          <p:cNvPr id="2" name="TextBox 1">
            <a:extLst>
              <a:ext uri="{FF2B5EF4-FFF2-40B4-BE49-F238E27FC236}">
                <a16:creationId xmlns:a16="http://schemas.microsoft.com/office/drawing/2014/main" id="{7A83E322-6613-B573-C908-5F67092A5FE8}"/>
              </a:ext>
            </a:extLst>
          </p:cNvPr>
          <p:cNvSpPr txBox="1"/>
          <p:nvPr/>
        </p:nvSpPr>
        <p:spPr>
          <a:xfrm>
            <a:off x="914368" y="108065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Tree>
    <p:extLst>
      <p:ext uri="{BB962C8B-B14F-4D97-AF65-F5344CB8AC3E}">
        <p14:creationId xmlns:p14="http://schemas.microsoft.com/office/powerpoint/2010/main" val="214168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39A7-EB1F-5506-9C4C-78F90BC2A8F3}"/>
              </a:ext>
            </a:extLst>
          </p:cNvPr>
          <p:cNvSpPr>
            <a:spLocks noGrp="1"/>
          </p:cNvSpPr>
          <p:nvPr>
            <p:ph type="sldNum" sz="quarter" idx="11"/>
          </p:nvPr>
        </p:nvSpPr>
        <p:spPr/>
        <p:txBody>
          <a:bodyPr/>
          <a:lstStyle/>
          <a:p>
            <a:pPr marL="0" marR="0" lvl="0" indent="0" algn="r" defTabSz="228600" rtl="0" eaLnBrk="1" fontAlgn="auto" latinLnBrk="0" hangingPunct="0">
              <a:lnSpc>
                <a:spcPct val="110000"/>
              </a:lnSpc>
              <a:spcBef>
                <a:spcPts val="12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10000"/>
                </a:lnSpc>
                <a:spcBef>
                  <a:spcPts val="1200"/>
                </a:spcBef>
                <a:spcAft>
                  <a:spcPts val="0"/>
                </a:spcAft>
                <a:buClrTx/>
                <a:buSzTx/>
                <a:buFontTx/>
                <a:buNone/>
                <a:tabLst/>
                <a:defRPr/>
              </a:pPr>
              <a:t>22</a:t>
            </a:fld>
            <a:endPar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endParaRPr>
          </a:p>
        </p:txBody>
      </p:sp>
      <p:sp>
        <p:nvSpPr>
          <p:cNvPr id="4" name="Title 5">
            <a:extLst>
              <a:ext uri="{FF2B5EF4-FFF2-40B4-BE49-F238E27FC236}">
                <a16:creationId xmlns:a16="http://schemas.microsoft.com/office/drawing/2014/main" id="{F3261261-617B-99B9-49C0-B0DB3E41A18E}"/>
              </a:ext>
            </a:extLst>
          </p:cNvPr>
          <p:cNvSpPr>
            <a:spLocks noGrp="1"/>
          </p:cNvSpPr>
          <p:nvPr>
            <p:ph type="title"/>
          </p:nvPr>
        </p:nvSpPr>
        <p:spPr/>
        <p:txBody>
          <a:bodyPr/>
          <a:lstStyle/>
          <a:p>
            <a:r>
              <a:rPr lang="en-US" dirty="0"/>
              <a:t>Important information</a:t>
            </a:r>
          </a:p>
        </p:txBody>
      </p:sp>
      <p:sp>
        <p:nvSpPr>
          <p:cNvPr id="5" name="object 36">
            <a:extLst>
              <a:ext uri="{FF2B5EF4-FFF2-40B4-BE49-F238E27FC236}">
                <a16:creationId xmlns:a16="http://schemas.microsoft.com/office/drawing/2014/main" id="{D82CF27F-E392-D16D-8C3D-897B2609C8D5}"/>
              </a:ext>
            </a:extLst>
          </p:cNvPr>
          <p:cNvSpPr txBox="1"/>
          <p:nvPr/>
        </p:nvSpPr>
        <p:spPr>
          <a:xfrm>
            <a:off x="571500" y="1039367"/>
            <a:ext cx="5062045" cy="3926464"/>
          </a:xfrm>
          <a:prstGeom prst="rect">
            <a:avLst/>
          </a:prstGeom>
        </p:spPr>
        <p:txBody>
          <a:bodyPr vert="horz" wrap="square" lIns="0" tIns="15688" rIns="0" bIns="0" rtlCol="0">
            <a:spAutoFit/>
          </a:bodyPr>
          <a:lstStyle/>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0" normalizeH="0" baseline="0" noProof="0" dirty="0">
                <a:ln>
                  <a:noFill/>
                </a:ln>
                <a:solidFill>
                  <a:srgbClr val="231F20"/>
                </a:solidFill>
                <a:effectLst/>
                <a:uLnTx/>
                <a:uFillTx/>
                <a:latin typeface="AvenirNext LT Com Regular"/>
                <a:ea typeface="Calibri" panose="020F0502020204030204" pitchFamily="34" charset="0"/>
                <a:cs typeface="AvenirNextLTCom-Regular" panose="020B0503020202020204" pitchFamily="34" charset="0"/>
                <a:sym typeface="Avenir Next LT Com Regular"/>
              </a:rPr>
              <a:t>The indexes are unmanaged and, therefore, have no expenses. Investors cannot invest directly in an index.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0" normalizeH="0" baseline="0" noProof="0" dirty="0">
                <a:ln>
                  <a:noFill/>
                </a:ln>
                <a:solidFill>
                  <a:srgbClr val="231F20"/>
                </a:solidFill>
                <a:effectLst/>
                <a:uLnTx/>
                <a:uFillTx/>
                <a:latin typeface="AvenirNext LT Com Regular"/>
                <a:ea typeface="Calibri" panose="020F0502020204030204" pitchFamily="34" charset="0"/>
                <a:cs typeface="AvenirNextLTCom-Regular" panose="020B0503020202020204" pitchFamily="34" charset="0"/>
                <a:sym typeface="Avenir Next LT Com Regular"/>
              </a:rPr>
              <a:t>Investing outside the United States involves risks, such as currency fluctuations, periods of illiquidity and price volatility. These risks may be heightened in connection with investments in developing countries. Smaller company stocks entail additional risks, and they can fluctuate in price more than larger company stocks.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0" normalizeH="0" baseline="0" noProof="0" dirty="0">
                <a:ln>
                  <a:noFill/>
                </a:ln>
                <a:solidFill>
                  <a:srgbClr val="231F20"/>
                </a:solidFill>
                <a:effectLst/>
                <a:uLnTx/>
                <a:uFillTx/>
                <a:latin typeface="AvenirNext LT Com Regular"/>
                <a:ea typeface="Calibri" panose="020F0502020204030204" pitchFamily="34" charset="0"/>
                <a:cs typeface="AvenirNextLTCom-Regular" panose="020B0503020202020204" pitchFamily="34" charset="0"/>
                <a:sym typeface="Avenir Next LT Com Regular"/>
              </a:rPr>
              <a:t>S&amp;P 500 Index is a product of S&amp;P Dow Jones Indices LLC and/or its affiliates and has been licensed for use by Capital Group. Copyright © 2025 S&amp;P Dow Jones Indices LLC, a division of S&amp;P Global, and/or its affiliates. All rights reserved. Redistribution or reproduction in whole or in part are prohibited without written permission of S&amp;P Dow Jones Indices LLC.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0" normalizeH="0" baseline="0" noProof="0" dirty="0">
                <a:ln>
                  <a:noFill/>
                </a:ln>
                <a:solidFill>
                  <a:srgbClr val="231F20"/>
                </a:solidFill>
                <a:effectLst/>
                <a:uLnTx/>
                <a:uFillTx/>
                <a:latin typeface="AvenirNext LT Com Regular"/>
                <a:ea typeface="Calibri" panose="020F0502020204030204" pitchFamily="34" charset="0"/>
                <a:cs typeface="AvenirNextLTCom-Regular" panose="020B0503020202020204" pitchFamily="34" charset="0"/>
                <a:sym typeface="Avenir Next LT Com Regular"/>
              </a:rPr>
              <a:t>BLOOMBERG® is a trademark and service mark of Bloomberg Finance L.P. and its affiliates (collectively "Bloomberg"). Bloomberg or Bloomberg's licensors own all proprietary rights in the Bloomberg Indices. Neither Bloomberg nor Bloomberg's licensors approves or endorses this material, or guarantees the accuracy or completeness of any information herein, or makes any warranty, express or implied, as to the results to be obtained therefrom and, to the maximum extent allowed by law, neither shall have any liability or responsibility for injury or damages arising in connection therewith. </a:t>
            </a:r>
          </a:p>
          <a:p>
            <a:pPr algn="l">
              <a:lnSpc>
                <a:spcPts val="1150"/>
              </a:lnSpc>
              <a:spcAft>
                <a:spcPts val="600"/>
              </a:spcAf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London Stock Exchange Group plc and its group undertakings (collectively, the “LSE Group”). © LSE Group 2025. FTSE Russell is a trading name of certain of the LSE Group companies. FTSE indexes are trademarks of the relevant LSE Group companies and are used by any other LSE Group company under license. All rights in the FTSE Russell indexes or data vest in the relevant LSE Group company which owns the index or the data. Neither LSE Group nor its licensors accept any liability for any errors or omissions in the indexes or data and no party may rely on any indexes or data contained in this communication. No further distribution of data from the LSE Group is permitted without the relevant LSE Group company’s express written consent. The LSE Group does not promote, sponsor or endorse the content of this communication.</a:t>
            </a:r>
          </a:p>
          <a:p>
            <a:pPr marL="0" marR="0" lvl="0" indent="0" algn="l" defTabSz="228600" rtl="0" eaLnBrk="1" fontAlgn="auto" latinLnBrk="0" hangingPunct="0">
              <a:lnSpc>
                <a:spcPts val="1150"/>
              </a:lnSpc>
              <a:spcBef>
                <a:spcPts val="0"/>
              </a:spcBef>
              <a:spcAft>
                <a:spcPts val="600"/>
              </a:spcAft>
              <a:buClrTx/>
              <a:buSzTx/>
              <a:buFontTx/>
              <a:buNone/>
              <a:tabLst/>
              <a:defRPr/>
            </a:pPr>
            <a:endParaRPr kumimoji="0" lang="en-US" sz="800" b="0" i="0" u="none" strike="noStrike" kern="0" cap="none" spc="0" normalizeH="0" baseline="0" noProof="0" dirty="0">
              <a:ln>
                <a:noFill/>
              </a:ln>
              <a:solidFill>
                <a:srgbClr val="231F20"/>
              </a:solidFill>
              <a:effectLst/>
              <a:uLnTx/>
              <a:uFillTx/>
              <a:latin typeface="AvenirNext LT Com Regular"/>
              <a:ea typeface="Calibri" panose="020F0502020204030204" pitchFamily="34" charset="0"/>
              <a:cs typeface="AvenirNextLTCom-Regular" panose="020B0503020202020204" pitchFamily="34" charset="0"/>
              <a:sym typeface="Avenir Next LT Com Regular"/>
            </a:endParaRPr>
          </a:p>
        </p:txBody>
      </p:sp>
      <p:sp>
        <p:nvSpPr>
          <p:cNvPr id="6" name="TextBox 5">
            <a:extLst>
              <a:ext uri="{FF2B5EF4-FFF2-40B4-BE49-F238E27FC236}">
                <a16:creationId xmlns:a16="http://schemas.microsoft.com/office/drawing/2014/main" id="{CA58243B-DC66-554D-8419-BB74E7718547}"/>
              </a:ext>
            </a:extLst>
          </p:cNvPr>
          <p:cNvSpPr txBox="1"/>
          <p:nvPr/>
        </p:nvSpPr>
        <p:spPr>
          <a:xfrm>
            <a:off x="576072" y="1011243"/>
            <a:ext cx="5257800" cy="143437"/>
          </a:xfrm>
          <a:prstGeom prst="rect">
            <a:avLst/>
          </a:prstGeom>
          <a:noFill/>
          <a:ln w="12700">
            <a:miter lim="400000"/>
          </a:ln>
        </p:spPr>
        <p:txBody>
          <a:bodyPr wrap="square" lIns="0" tIns="0" rIns="0" bIns="0">
            <a:spAutoFit/>
          </a:bodyPr>
          <a:lstStyle/>
          <a:p>
            <a:pPr marL="0" marR="0" lvl="0" indent="0" algn="l" defTabSz="228600" rtl="0" eaLnBrk="1" fontAlgn="auto" latinLnBrk="0" hangingPunct="0">
              <a:lnSpc>
                <a:spcPts val="1150"/>
              </a:lnSpc>
              <a:spcBef>
                <a:spcPts val="0"/>
              </a:spcBef>
              <a:spcAft>
                <a:spcPts val="0"/>
              </a:spcAft>
              <a:buClrTx/>
              <a:buSzTx/>
              <a:buFontTx/>
              <a:buNone/>
              <a:tabLst/>
              <a:defRPr/>
            </a:pPr>
            <a:endParaRPr kumimoji="0" lang="en-US" sz="900" b="0" i="0" u="none" strike="noStrike" kern="0" cap="none" spc="-10" normalizeH="0" baseline="0" noProof="0" dirty="0">
              <a:ln>
                <a:noFill/>
              </a:ln>
              <a:solidFill>
                <a:srgbClr val="231F20"/>
              </a:solidFill>
              <a:effectLst/>
              <a:uLnTx/>
              <a:uFillTx/>
              <a:latin typeface="AvenirNext LT Com Regular"/>
              <a:sym typeface="Avenir Next LT Com Regular"/>
            </a:endParaRPr>
          </a:p>
        </p:txBody>
      </p:sp>
      <p:sp>
        <p:nvSpPr>
          <p:cNvPr id="10" name="object 36">
            <a:extLst>
              <a:ext uri="{FF2B5EF4-FFF2-40B4-BE49-F238E27FC236}">
                <a16:creationId xmlns:a16="http://schemas.microsoft.com/office/drawing/2014/main" id="{C92CD4B3-7632-F171-F14B-6F75C51FF21B}"/>
              </a:ext>
            </a:extLst>
          </p:cNvPr>
          <p:cNvSpPr txBox="1"/>
          <p:nvPr/>
        </p:nvSpPr>
        <p:spPr>
          <a:xfrm>
            <a:off x="6647688" y="1039367"/>
            <a:ext cx="5062045" cy="2618413"/>
          </a:xfrm>
          <a:prstGeom prst="rect">
            <a:avLst/>
          </a:prstGeom>
        </p:spPr>
        <p:txBody>
          <a:bodyPr vert="horz" wrap="square" lIns="0" tIns="15688" rIns="0" bIns="0" rtlCol="0">
            <a:spAutoFit/>
          </a:bodyPr>
          <a:lstStyle/>
          <a:p>
            <a:pPr algn="l">
              <a:lnSpc>
                <a:spcPts val="1150"/>
              </a:lnSpc>
              <a:spcAft>
                <a:spcPts val="600"/>
              </a:spcAf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MSCI has not approved, reviewed or produced this report, makes no express or implied warranties or representations and is not liable whatsoever for any data in the report. You may not redistribute MSCI data or use it as a basis for other indices or investment products.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 2025 Morningstar, Inc. All rights reserved. For institutional use only. The information contained herein: (1) is proprietary to Morningstar and/or its content providers; (2) may not be copied or distributed; and (3) is not warranted to be accurate, complete, or timely. Neither Morningstar nor its content providers are responsible for any damages or losses arising from any use of this information. Past performance is no guarantee of future results.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All Capital Group trademarks mentioned are owned by The Capital Group Companies, Inc., an affiliated company or fund. All other company and product names mentioned are the property of their respective companies.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Statements attributed to an individual represent the opinions of that individual as of the date published and do not necessarily reflect the opinions of Capital Group or its affiliates. This information is intended to highlight issues and should not be considered advice, an endorsement or a recommendation.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Capital Client Group, Inc.</a:t>
            </a:r>
            <a:endParaRPr kumimoji="0" lang="en-US" sz="1000" b="0" i="0" u="none" strike="noStrike" kern="0" cap="none" spc="-10" normalizeH="0" baseline="0" noProof="0" dirty="0">
              <a:ln>
                <a:noFill/>
              </a:ln>
              <a:solidFill>
                <a:srgbClr val="231F20"/>
              </a:solidFill>
              <a:effectLst/>
              <a:uLnTx/>
              <a:uFillTx/>
              <a:latin typeface="AvenirNext LT Com Regular"/>
              <a:sym typeface="Avenir Next LT Com Regular"/>
            </a:endParaRPr>
          </a:p>
        </p:txBody>
      </p:sp>
    </p:spTree>
    <p:extLst>
      <p:ext uri="{BB962C8B-B14F-4D97-AF65-F5344CB8AC3E}">
        <p14:creationId xmlns:p14="http://schemas.microsoft.com/office/powerpoint/2010/main" val="17772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110E03A-AB40-EA43-AEA6-17D0FE2F384E}"/>
              </a:ext>
            </a:extLst>
          </p:cNvPr>
          <p:cNvSpPr txBox="1"/>
          <p:nvPr/>
        </p:nvSpPr>
        <p:spPr>
          <a:xfrm>
            <a:off x="4472938" y="2773571"/>
            <a:ext cx="7802883" cy="246221"/>
          </a:xfrm>
          <a:prstGeom prst="rect">
            <a:avLst/>
          </a:prstGeom>
          <a:ln w="12700">
            <a:miter lim="400000"/>
          </a:ln>
        </p:spPr>
        <p:txBody>
          <a:bodyPr wrap="square" lIns="0" tIns="0" rIns="0" bIns="0" rtlCol="0">
            <a:spAutoFit/>
          </a:bodyPr>
          <a:lstStyle/>
          <a:p>
            <a:endParaRPr lang="en-US" sz="1600" dirty="0"/>
          </a:p>
        </p:txBody>
      </p:sp>
      <p:sp>
        <p:nvSpPr>
          <p:cNvPr id="23" name="Footer Placeholder 2">
            <a:extLst>
              <a:ext uri="{FF2B5EF4-FFF2-40B4-BE49-F238E27FC236}">
                <a16:creationId xmlns:a16="http://schemas.microsoft.com/office/drawing/2014/main" id="{63F073DB-1F7A-3341-BCE1-8BED38E9BD31}"/>
              </a:ext>
            </a:extLst>
          </p:cNvPr>
          <p:cNvSpPr txBox="1">
            <a:spLocks/>
          </p:cNvSpPr>
          <p:nvPr/>
        </p:nvSpPr>
        <p:spPr>
          <a:xfrm>
            <a:off x="571498" y="5961888"/>
            <a:ext cx="9397494" cy="320040"/>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300"/>
              </a:spcAft>
              <a:buClrTx/>
              <a:buSzTx/>
              <a:buFontTx/>
              <a:buNone/>
              <a:tabLst/>
              <a:defRPr kumimoji="0" lang="en-US" sz="800" b="0" i="0" u="none" strike="noStrike" cap="none" spc="0" normalizeH="0" baseline="0">
                <a:ln>
                  <a:noFill/>
                </a:ln>
                <a:solidFill>
                  <a:schemeClr val="bg1"/>
                </a:solidFill>
                <a:effectLst/>
                <a:uFillTx/>
                <a:latin typeface="+mn-lt"/>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0" marR="0" lvl="0" indent="0" algn="l" defTabSz="228600" rtl="0" eaLnBrk="1" fontAlgn="auto" latinLnBrk="0" hangingPunct="1">
              <a:lnSpc>
                <a:spcPts val="900"/>
              </a:lnSpc>
              <a:spcBef>
                <a:spcPts val="0"/>
              </a:spcBef>
              <a:spcAft>
                <a:spcPts val="30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venirNext LT Com Regular"/>
              <a:sym typeface="Avenir Next LT Com Regular"/>
            </a:endParaRPr>
          </a:p>
        </p:txBody>
      </p:sp>
      <p:sp>
        <p:nvSpPr>
          <p:cNvPr id="3" name="Slide Number Placeholder 2">
            <a:extLst>
              <a:ext uri="{FF2B5EF4-FFF2-40B4-BE49-F238E27FC236}">
                <a16:creationId xmlns:a16="http://schemas.microsoft.com/office/drawing/2014/main" id="{A43454A1-16ED-720B-35E3-208466FF77A1}"/>
              </a:ext>
            </a:extLst>
          </p:cNvPr>
          <p:cNvSpPr>
            <a:spLocks noGrp="1"/>
          </p:cNvSpPr>
          <p:nvPr>
            <p:ph type="sldNum" sz="quarter" idx="2"/>
          </p:nvPr>
        </p:nvSpPr>
        <p:spPr>
          <a:xfrm>
            <a:off x="10908857" y="6541057"/>
            <a:ext cx="711647" cy="126509"/>
          </a:xfrm>
        </p:spPr>
        <p:txBody>
          <a:bodyPr/>
          <a:lstStyle/>
          <a:p>
            <a:fld id="{86CB4B4D-7CA3-9044-876B-883B54F8677D}" type="slidenum">
              <a:rPr lang="en-US" smtClean="0"/>
              <a:pPr/>
              <a:t>23</a:t>
            </a:fld>
            <a:endParaRPr lang="en-US" dirty="0"/>
          </a:p>
        </p:txBody>
      </p:sp>
      <p:sp>
        <p:nvSpPr>
          <p:cNvPr id="2" name="Title 1">
            <a:extLst>
              <a:ext uri="{FF2B5EF4-FFF2-40B4-BE49-F238E27FC236}">
                <a16:creationId xmlns:a16="http://schemas.microsoft.com/office/drawing/2014/main" id="{648D04AC-AA1F-DFCA-3B4D-9C4FDEB630D1}"/>
              </a:ext>
            </a:extLst>
          </p:cNvPr>
          <p:cNvSpPr>
            <a:spLocks noGrp="1"/>
          </p:cNvSpPr>
          <p:nvPr>
            <p:ph type="title"/>
          </p:nvPr>
        </p:nvSpPr>
        <p:spPr>
          <a:xfrm>
            <a:off x="583221" y="1033867"/>
            <a:ext cx="9975850" cy="997196"/>
          </a:xfrm>
          <a:solidFill>
            <a:srgbClr val="FFFFFF">
              <a:alpha val="0"/>
            </a:srgbClr>
          </a:solidFill>
          <a:ln/>
          <a:effectLst>
            <a:outerShdw sx="0" sy="0" rotWithShape="0">
              <a:srgbClr val="000000"/>
            </a:outerShdw>
            <a:reflection endPos="0" dir="5400000" sy="-100000" algn="bl" rotWithShape="0"/>
          </a:effectLst>
          <a:extLst>
            <a:ext uri="{53640926-AAD7-44D8-BBD7-CCE9431645EC}">
              <a14:shadowObscured xmlns:a14="http://schemas.microsoft.com/office/drawing/2010/main"/>
            </a:ext>
          </a:extLst>
        </p:spPr>
        <p:txBody>
          <a:bodyPr vert="horz" lIns="0" tIns="0" rIns="0" bIns="0" anchor="t"/>
          <a:lstStyle/>
          <a:p>
            <a:pPr rtl="0" eaLnBrk="1" fontAlgn="auto" latinLnBrk="0" hangingPunct="1">
              <a:buClr>
                <a:srgbClr val="FFFFFF"/>
              </a:buClr>
              <a:buSzPct val="100000"/>
            </a:pPr>
            <a:r>
              <a:rPr lang="en-US" sz="7200" spc="-72" dirty="0">
                <a:ln>
                  <a:noFill/>
                </a:ln>
                <a:effectLst/>
                <a:latin typeface="AvenirNext LT Com Regular" panose="020B0503020202020204" pitchFamily="34" charset="0"/>
                <a:ea typeface="Avenir Next LT Com Regular" panose="020B0503020202020204" pitchFamily="34" charset="0"/>
                <a:cs typeface="Avenir Next LT Com Regular" panose="020B0503020202020204" pitchFamily="34" charset="0"/>
              </a:rPr>
              <a:t>Thank you.</a:t>
            </a:r>
            <a:endParaRPr lang="en-US" sz="7200" dirty="0">
              <a:effectLst/>
              <a:latin typeface="AvenirNext LT Com Regular" panose="020B0503020202020204" pitchFamily="34" charset="0"/>
            </a:endParaRPr>
          </a:p>
        </p:txBody>
      </p:sp>
    </p:spTree>
    <p:extLst>
      <p:ext uri="{BB962C8B-B14F-4D97-AF65-F5344CB8AC3E}">
        <p14:creationId xmlns:p14="http://schemas.microsoft.com/office/powerpoint/2010/main" val="30050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A305-3B51-F642-8EF4-A2B6EA8A5413}"/>
              </a:ext>
            </a:extLst>
          </p:cNvPr>
          <p:cNvSpPr>
            <a:spLocks noGrp="1"/>
          </p:cNvSpPr>
          <p:nvPr>
            <p:ph type="title"/>
          </p:nvPr>
        </p:nvSpPr>
        <p:spPr>
          <a:xfrm>
            <a:off x="508065" y="935663"/>
            <a:ext cx="9975850" cy="2171620"/>
          </a:xfrm>
        </p:spPr>
        <p:txBody>
          <a:bodyPr/>
          <a:lstStyle/>
          <a:p>
            <a:pPr>
              <a:lnSpc>
                <a:spcPct val="98000"/>
              </a:lnSpc>
            </a:pPr>
            <a:r>
              <a:rPr lang="en-US" sz="7200" dirty="0">
                <a:solidFill>
                  <a:schemeClr val="bg1"/>
                </a:solidFill>
              </a:rPr>
              <a:t>Equity market </a:t>
            </a:r>
            <a:br>
              <a:rPr lang="en-US" sz="7200" dirty="0">
                <a:solidFill>
                  <a:schemeClr val="bg1"/>
                </a:solidFill>
              </a:rPr>
            </a:br>
            <a:r>
              <a:rPr lang="en-US" sz="7200" dirty="0">
                <a:solidFill>
                  <a:schemeClr val="bg1"/>
                </a:solidFill>
              </a:rPr>
              <a:t>insights</a:t>
            </a:r>
          </a:p>
        </p:txBody>
      </p:sp>
      <p:sp>
        <p:nvSpPr>
          <p:cNvPr id="4" name="Slide Number Placeholder 3">
            <a:extLst>
              <a:ext uri="{FF2B5EF4-FFF2-40B4-BE49-F238E27FC236}">
                <a16:creationId xmlns:a16="http://schemas.microsoft.com/office/drawing/2014/main" id="{A7D07A59-B7CE-6F39-12D2-53C0B56C775A}"/>
              </a:ext>
            </a:extLst>
          </p:cNvPr>
          <p:cNvSpPr>
            <a:spLocks noGrp="1"/>
          </p:cNvSpPr>
          <p:nvPr>
            <p:ph type="sldNum" sz="quarter" idx="2"/>
          </p:nvPr>
        </p:nvSpPr>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75915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06FCA-85EE-C279-1872-F6464E5611D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ADBF8A-FF1A-83F3-4CCC-B4F7B6570C72}"/>
              </a:ext>
            </a:extLst>
          </p:cNvPr>
          <p:cNvSpPr>
            <a:spLocks noGrp="1"/>
          </p:cNvSpPr>
          <p:nvPr>
            <p:ph type="sldNum" sz="quarter" idx="11"/>
          </p:nvPr>
        </p:nvSpPr>
        <p:spPr/>
        <p:txBody>
          <a:bodyPr/>
          <a:lstStyle/>
          <a:p>
            <a:fld id="{86CB4B4D-7CA3-9044-876B-883B54F8677D}" type="slidenum">
              <a:rPr lang="en-US" smtClean="0"/>
              <a:pPr/>
              <a:t>4</a:t>
            </a:fld>
            <a:endParaRPr lang="en-US" dirty="0"/>
          </a:p>
        </p:txBody>
      </p:sp>
      <p:sp>
        <p:nvSpPr>
          <p:cNvPr id="9" name="Text Placeholder 3">
            <a:extLst>
              <a:ext uri="{FF2B5EF4-FFF2-40B4-BE49-F238E27FC236}">
                <a16:creationId xmlns:a16="http://schemas.microsoft.com/office/drawing/2014/main" id="{2B4538C1-089E-09FB-3A40-DEEF4A02B111}"/>
              </a:ext>
            </a:extLst>
          </p:cNvPr>
          <p:cNvSpPr>
            <a:spLocks noGrp="1"/>
          </p:cNvSpPr>
          <p:nvPr>
            <p:ph type="body" sz="quarter" idx="15"/>
          </p:nvPr>
        </p:nvSpPr>
        <p:spPr/>
        <p:txBody>
          <a:bodyPr/>
          <a:lstStyle/>
          <a:p>
            <a:pPr algn="l"/>
            <a:r>
              <a:rPr lang="en-US" b="0" i="0" dirty="0">
                <a:effectLst/>
              </a:rPr>
              <a:t>Equity markets include more than one group of stocks</a:t>
            </a:r>
            <a:br>
              <a:rPr lang="en-US" dirty="0"/>
            </a:br>
            <a:endParaRPr lang="en-US" b="0" i="0" dirty="0">
              <a:effectLst/>
            </a:endParaRPr>
          </a:p>
        </p:txBody>
      </p:sp>
      <p:sp>
        <p:nvSpPr>
          <p:cNvPr id="2" name="Title 1">
            <a:extLst>
              <a:ext uri="{FF2B5EF4-FFF2-40B4-BE49-F238E27FC236}">
                <a16:creationId xmlns:a16="http://schemas.microsoft.com/office/drawing/2014/main" id="{8A9C597A-DD81-4649-0247-8920EB6F48A1}"/>
              </a:ext>
            </a:extLst>
          </p:cNvPr>
          <p:cNvSpPr>
            <a:spLocks noGrp="1"/>
          </p:cNvSpPr>
          <p:nvPr>
            <p:ph type="title"/>
          </p:nvPr>
        </p:nvSpPr>
        <p:spPr/>
        <p:txBody>
          <a:bodyPr/>
          <a:lstStyle/>
          <a:p>
            <a:pPr algn="l"/>
            <a:r>
              <a:rPr lang="en-US" i="0" dirty="0">
                <a:effectLst/>
                <a:latin typeface="+mn-lt"/>
              </a:rPr>
              <a:t>Markets are beginning to broaden</a:t>
            </a:r>
            <a:endParaRPr lang="en-US" dirty="0">
              <a:latin typeface="+mn-lt"/>
            </a:endParaRPr>
          </a:p>
        </p:txBody>
      </p:sp>
      <p:sp>
        <p:nvSpPr>
          <p:cNvPr id="19" name="TextBox 18">
            <a:extLst>
              <a:ext uri="{FF2B5EF4-FFF2-40B4-BE49-F238E27FC236}">
                <a16:creationId xmlns:a16="http://schemas.microsoft.com/office/drawing/2014/main" id="{D6F046D5-EF1D-D3EE-6FB1-7D9BDA044F44}"/>
              </a:ext>
            </a:extLst>
          </p:cNvPr>
          <p:cNvSpPr txBox="1"/>
          <p:nvPr/>
        </p:nvSpPr>
        <p:spPr>
          <a:xfrm>
            <a:off x="7403335" y="-462708"/>
            <a:ext cx="3505457" cy="385590"/>
          </a:xfrm>
          <a:prstGeom prst="rect">
            <a:avLst/>
          </a:prstGeom>
          <a:ln w="12700">
            <a:miter lim="400000"/>
          </a:ln>
        </p:spPr>
        <p:txBody>
          <a:bodyPr wrap="square" lIns="0" tIns="0" rIns="0" bIns="0" rtlCol="0">
            <a:spAutoFit/>
          </a:bodyPr>
          <a:lstStyle/>
          <a:p>
            <a:endParaRPr lang="en-US" sz="1400" b="1" dirty="0" err="1">
              <a:latin typeface="+mn-lt"/>
            </a:endParaRPr>
          </a:p>
        </p:txBody>
      </p:sp>
      <p:sp>
        <p:nvSpPr>
          <p:cNvPr id="4" name="Footer Placeholder 12">
            <a:extLst>
              <a:ext uri="{FF2B5EF4-FFF2-40B4-BE49-F238E27FC236}">
                <a16:creationId xmlns:a16="http://schemas.microsoft.com/office/drawing/2014/main" id="{9C0059C6-A9D4-A931-1537-C4ABB3BD2891}"/>
              </a:ext>
            </a:extLst>
          </p:cNvPr>
          <p:cNvSpPr txBox="1">
            <a:spLocks/>
          </p:cNvSpPr>
          <p:nvPr/>
        </p:nvSpPr>
        <p:spPr>
          <a:xfrm>
            <a:off x="566929" y="5624832"/>
            <a:ext cx="5346192" cy="814069"/>
          </a:xfrm>
          <a:prstGeom prst="rect">
            <a:avLst/>
          </a:prstGeom>
        </p:spPr>
        <p:txBody>
          <a:bodyPr wrap="square" lIns="0" tIns="0" rIns="0" bIns="0" anchor="b">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r>
              <a:rPr lang="en-US" dirty="0"/>
              <a:t>Sources: Capital Group, FactSet, Morningstar. P/E = price-to-earnings. Mag 7 = Alphabet, Amazon, Apple, Meta, Microsoft, NVIDIA and Tesla. Data from 1/1/25 to 3/31/25. P/E ratio for Mag 7 is equal-weighted and reflects average P/E ratios across listed companies. The P/E ratios for the S&amp;P 500 Index, MSCI All Country World Index (ACWI) ex USA Index and Germany DAX Index are market-cap weighted. The average forward year (FY1) price-to-earnings ratio (P/E) is computed by dividing the stock price by the consensus earnings estimates for 2025. </a:t>
            </a:r>
          </a:p>
          <a:p>
            <a:r>
              <a:rPr lang="en-US" b="0" i="0" dirty="0">
                <a:effectLst/>
                <a:latin typeface="+mj-lt"/>
              </a:rPr>
              <a:t>Past results are not predictive of results in future periods. The indexes are unmanaged and, therefore, have no expenses. Investors cannot invest directly in an index. </a:t>
            </a:r>
          </a:p>
        </p:txBody>
      </p:sp>
      <p:sp>
        <p:nvSpPr>
          <p:cNvPr id="6" name="TextBox 5">
            <a:extLst>
              <a:ext uri="{FF2B5EF4-FFF2-40B4-BE49-F238E27FC236}">
                <a16:creationId xmlns:a16="http://schemas.microsoft.com/office/drawing/2014/main" id="{4DB974FB-9F17-6CE4-B237-97764AC66716}"/>
              </a:ext>
            </a:extLst>
          </p:cNvPr>
          <p:cNvSpPr txBox="1"/>
          <p:nvPr/>
        </p:nvSpPr>
        <p:spPr>
          <a:xfrm>
            <a:off x="6278881" y="6223457"/>
            <a:ext cx="6096000" cy="215444"/>
          </a:xfrm>
          <a:prstGeom prst="rect">
            <a:avLst/>
          </a:prstGeom>
          <a:noFill/>
          <a:ln w="12700">
            <a:miter lim="400000"/>
          </a:ln>
        </p:spPr>
        <p:txBody>
          <a:bodyPr wrap="square">
            <a:spAutoFit/>
          </a:bodyPr>
          <a:lstStyle/>
          <a:p>
            <a:pPr algn="l"/>
            <a:r>
              <a:rPr lang="en-US" sz="800" dirty="0">
                <a:solidFill>
                  <a:schemeClr val="tx1">
                    <a:lumMod val="65000"/>
                    <a:lumOff val="35000"/>
                  </a:schemeClr>
                </a:solidFill>
              </a:rPr>
              <a:t>Sources: Capital Group, Morningstar. As of 3/31/25.</a:t>
            </a:r>
          </a:p>
        </p:txBody>
      </p:sp>
      <p:graphicFrame>
        <p:nvGraphicFramePr>
          <p:cNvPr id="7" name="Chart 6">
            <a:extLst>
              <a:ext uri="{FF2B5EF4-FFF2-40B4-BE49-F238E27FC236}">
                <a16:creationId xmlns:a16="http://schemas.microsoft.com/office/drawing/2014/main" id="{52A2F10D-5ABA-2726-3AAE-6C2112C41A1D}"/>
              </a:ext>
            </a:extLst>
          </p:cNvPr>
          <p:cNvGraphicFramePr/>
          <p:nvPr>
            <p:extLst>
              <p:ext uri="{D42A27DB-BD31-4B8C-83A1-F6EECF244321}">
                <p14:modId xmlns:p14="http://schemas.microsoft.com/office/powerpoint/2010/main" val="3157962201"/>
              </p:ext>
            </p:extLst>
          </p:nvPr>
        </p:nvGraphicFramePr>
        <p:xfrm>
          <a:off x="490374" y="2329609"/>
          <a:ext cx="3888368" cy="3106821"/>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a:extLst>
              <a:ext uri="{FF2B5EF4-FFF2-40B4-BE49-F238E27FC236}">
                <a16:creationId xmlns:a16="http://schemas.microsoft.com/office/drawing/2014/main" id="{579EDE05-F13A-045A-E68D-3F8B067E80F3}"/>
              </a:ext>
            </a:extLst>
          </p:cNvPr>
          <p:cNvSpPr/>
          <p:nvPr/>
        </p:nvSpPr>
        <p:spPr>
          <a:xfrm>
            <a:off x="1874605" y="3983733"/>
            <a:ext cx="94785" cy="94785"/>
          </a:xfrm>
          <a:prstGeom prst="ellipse">
            <a:avLst/>
          </a:prstGeom>
          <a:solidFill>
            <a:schemeClr val="accent6">
              <a:alpha val="6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34" name="Chart 33">
            <a:extLst>
              <a:ext uri="{FF2B5EF4-FFF2-40B4-BE49-F238E27FC236}">
                <a16:creationId xmlns:a16="http://schemas.microsoft.com/office/drawing/2014/main" id="{AD444ADF-0ABA-2B28-8E3C-94EA68A256F6}"/>
              </a:ext>
            </a:extLst>
          </p:cNvPr>
          <p:cNvGraphicFramePr/>
          <p:nvPr>
            <p:extLst>
              <p:ext uri="{D42A27DB-BD31-4B8C-83A1-F6EECF244321}">
                <p14:modId xmlns:p14="http://schemas.microsoft.com/office/powerpoint/2010/main" val="2531056104"/>
              </p:ext>
            </p:extLst>
          </p:nvPr>
        </p:nvGraphicFramePr>
        <p:xfrm>
          <a:off x="6172003" y="2003367"/>
          <a:ext cx="5849140" cy="4028748"/>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EDFB033B-BA42-9D78-80FB-A1A40D0245DB}"/>
              </a:ext>
            </a:extLst>
          </p:cNvPr>
          <p:cNvSpPr txBox="1"/>
          <p:nvPr/>
        </p:nvSpPr>
        <p:spPr>
          <a:xfrm>
            <a:off x="6240780" y="1761025"/>
            <a:ext cx="5751820" cy="215444"/>
          </a:xfrm>
          <a:prstGeom prst="rect">
            <a:avLst/>
          </a:prstGeom>
          <a:ln w="12700">
            <a:miter lim="400000"/>
          </a:ln>
        </p:spPr>
        <p:txBody>
          <a:bodyPr wrap="square" lIns="0" tIns="0" rIns="0" bIns="0" rtlCol="0">
            <a:spAutoFit/>
          </a:bodyPr>
          <a:lstStyle/>
          <a:p>
            <a:pPr algn="l"/>
            <a:r>
              <a:rPr lang="en-US" sz="1400" b="1" dirty="0">
                <a:latin typeface="+mn-lt"/>
              </a:rPr>
              <a:t>Index cumulative returns since July 2024 show sustained broadening</a:t>
            </a:r>
          </a:p>
        </p:txBody>
      </p:sp>
      <p:sp>
        <p:nvSpPr>
          <p:cNvPr id="38" name="TextBox 37">
            <a:extLst>
              <a:ext uri="{FF2B5EF4-FFF2-40B4-BE49-F238E27FC236}">
                <a16:creationId xmlns:a16="http://schemas.microsoft.com/office/drawing/2014/main" id="{392196D9-9357-8399-5B06-757B17CD147A}"/>
              </a:ext>
            </a:extLst>
          </p:cNvPr>
          <p:cNvSpPr txBox="1"/>
          <p:nvPr/>
        </p:nvSpPr>
        <p:spPr>
          <a:xfrm>
            <a:off x="576071" y="1752007"/>
            <a:ext cx="5337049" cy="215444"/>
          </a:xfrm>
          <a:prstGeom prst="rect">
            <a:avLst/>
          </a:prstGeom>
          <a:ln w="12700">
            <a:miter lim="400000"/>
          </a:ln>
        </p:spPr>
        <p:txBody>
          <a:bodyPr wrap="square" lIns="0" tIns="0" rIns="0" bIns="0" rtlCol="0">
            <a:spAutoFit/>
          </a:bodyPr>
          <a:lstStyle/>
          <a:p>
            <a:pPr algn="l"/>
            <a:r>
              <a:rPr lang="en-US" sz="1400" b="1" i="0" dirty="0">
                <a:solidFill>
                  <a:srgbClr val="222222"/>
                </a:solidFill>
                <a:effectLst/>
                <a:latin typeface="+mj-lt"/>
              </a:rPr>
              <a:t>Non-U.S. markets pull away from the Mag 7 and U.S.</a:t>
            </a:r>
            <a:endParaRPr lang="en-US" sz="1400" b="1" dirty="0">
              <a:latin typeface="+mj-lt"/>
            </a:endParaRPr>
          </a:p>
        </p:txBody>
      </p:sp>
      <p:sp>
        <p:nvSpPr>
          <p:cNvPr id="39" name="TextBox 38">
            <a:extLst>
              <a:ext uri="{FF2B5EF4-FFF2-40B4-BE49-F238E27FC236}">
                <a16:creationId xmlns:a16="http://schemas.microsoft.com/office/drawing/2014/main" id="{6E6317F3-B490-DDA2-2C5E-D153215EE503}"/>
              </a:ext>
            </a:extLst>
          </p:cNvPr>
          <p:cNvSpPr txBox="1"/>
          <p:nvPr/>
        </p:nvSpPr>
        <p:spPr>
          <a:xfrm>
            <a:off x="2599097" y="3586544"/>
            <a:ext cx="1615734" cy="138499"/>
          </a:xfrm>
          <a:prstGeom prst="rect">
            <a:avLst/>
          </a:prstGeom>
          <a:ln w="12700">
            <a:miter lim="400000"/>
          </a:ln>
        </p:spPr>
        <p:txBody>
          <a:bodyPr wrap="square" lIns="0" tIns="0" rIns="0" bIns="0" rtlCol="0">
            <a:spAutoFit/>
          </a:bodyPr>
          <a:lstStyle/>
          <a:p>
            <a:pPr algn="r"/>
            <a:r>
              <a:rPr lang="en-US" sz="900" b="1" dirty="0">
                <a:solidFill>
                  <a:srgbClr val="168381"/>
                </a:solidFill>
                <a:latin typeface="+mn-lt"/>
              </a:rPr>
              <a:t>MSCI ACWI ex USA</a:t>
            </a:r>
          </a:p>
        </p:txBody>
      </p:sp>
      <p:sp>
        <p:nvSpPr>
          <p:cNvPr id="40" name="TextBox 39">
            <a:extLst>
              <a:ext uri="{FF2B5EF4-FFF2-40B4-BE49-F238E27FC236}">
                <a16:creationId xmlns:a16="http://schemas.microsoft.com/office/drawing/2014/main" id="{23CEAE48-9131-AD22-6352-C54B84F70529}"/>
              </a:ext>
            </a:extLst>
          </p:cNvPr>
          <p:cNvSpPr txBox="1"/>
          <p:nvPr/>
        </p:nvSpPr>
        <p:spPr>
          <a:xfrm>
            <a:off x="2604747" y="4473161"/>
            <a:ext cx="1615734" cy="138499"/>
          </a:xfrm>
          <a:prstGeom prst="rect">
            <a:avLst/>
          </a:prstGeom>
          <a:ln w="12700">
            <a:miter lim="400000"/>
          </a:ln>
        </p:spPr>
        <p:txBody>
          <a:bodyPr wrap="square" lIns="0" tIns="0" rIns="0" bIns="0" rtlCol="0">
            <a:spAutoFit/>
          </a:bodyPr>
          <a:lstStyle/>
          <a:p>
            <a:pPr algn="r"/>
            <a:r>
              <a:rPr lang="en-US" sz="900" b="1" dirty="0">
                <a:solidFill>
                  <a:schemeClr val="accent1"/>
                </a:solidFill>
                <a:latin typeface="+mn-lt"/>
              </a:rPr>
              <a:t>S&amp;P 500 Index</a:t>
            </a:r>
          </a:p>
        </p:txBody>
      </p:sp>
      <p:sp>
        <p:nvSpPr>
          <p:cNvPr id="41" name="TextBox 40">
            <a:extLst>
              <a:ext uri="{FF2B5EF4-FFF2-40B4-BE49-F238E27FC236}">
                <a16:creationId xmlns:a16="http://schemas.microsoft.com/office/drawing/2014/main" id="{A81B86D2-FA2F-6F69-C79F-940F791A29B2}"/>
              </a:ext>
            </a:extLst>
          </p:cNvPr>
          <p:cNvSpPr txBox="1"/>
          <p:nvPr/>
        </p:nvSpPr>
        <p:spPr>
          <a:xfrm>
            <a:off x="2604747" y="4968687"/>
            <a:ext cx="1615734" cy="138499"/>
          </a:xfrm>
          <a:prstGeom prst="rect">
            <a:avLst/>
          </a:prstGeom>
          <a:ln w="12700">
            <a:miter lim="400000"/>
          </a:ln>
        </p:spPr>
        <p:txBody>
          <a:bodyPr wrap="square" lIns="0" tIns="0" rIns="0" bIns="0" rtlCol="0">
            <a:spAutoFit/>
          </a:bodyPr>
          <a:lstStyle/>
          <a:p>
            <a:pPr algn="r"/>
            <a:r>
              <a:rPr lang="en-US" sz="900" b="1" dirty="0">
                <a:solidFill>
                  <a:srgbClr val="838D93"/>
                </a:solidFill>
                <a:latin typeface="+mn-lt"/>
              </a:rPr>
              <a:t>Mag 7</a:t>
            </a:r>
          </a:p>
        </p:txBody>
      </p:sp>
      <p:sp>
        <p:nvSpPr>
          <p:cNvPr id="42" name="TextBox 41">
            <a:extLst>
              <a:ext uri="{FF2B5EF4-FFF2-40B4-BE49-F238E27FC236}">
                <a16:creationId xmlns:a16="http://schemas.microsoft.com/office/drawing/2014/main" id="{776EF2AD-2AE1-7BC8-F26F-D2035DCEE2B8}"/>
              </a:ext>
            </a:extLst>
          </p:cNvPr>
          <p:cNvSpPr txBox="1"/>
          <p:nvPr/>
        </p:nvSpPr>
        <p:spPr>
          <a:xfrm>
            <a:off x="1715970" y="4460616"/>
            <a:ext cx="1225480" cy="553998"/>
          </a:xfrm>
          <a:prstGeom prst="rect">
            <a:avLst/>
          </a:prstGeom>
          <a:ln w="12700">
            <a:miter lim="400000"/>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r>
              <a:rPr lang="en-US" sz="900" dirty="0">
                <a:solidFill>
                  <a:schemeClr val="accent6"/>
                </a:solidFill>
              </a:rPr>
              <a:t>Jan. 27: </a:t>
            </a:r>
            <a:br>
              <a:rPr lang="en-US" sz="900" dirty="0">
                <a:solidFill>
                  <a:schemeClr val="accent6"/>
                </a:solidFill>
              </a:rPr>
            </a:br>
            <a:r>
              <a:rPr lang="en-US" sz="900" dirty="0" err="1">
                <a:solidFill>
                  <a:schemeClr val="accent6"/>
                </a:solidFill>
                <a:effectLst/>
              </a:rPr>
              <a:t>DeepSeek</a:t>
            </a:r>
            <a:r>
              <a:rPr lang="en-US" sz="900" baseline="0" dirty="0">
                <a:solidFill>
                  <a:schemeClr val="accent6"/>
                </a:solidFill>
                <a:effectLst/>
              </a:rPr>
              <a:t> overtakes ChatGPT on Apple App </a:t>
            </a:r>
            <a:r>
              <a:rPr lang="en-US" sz="900" dirty="0">
                <a:solidFill>
                  <a:schemeClr val="accent6"/>
                </a:solidFill>
              </a:rPr>
              <a:t>S</a:t>
            </a:r>
            <a:r>
              <a:rPr lang="en-US" sz="900" baseline="0" dirty="0">
                <a:solidFill>
                  <a:schemeClr val="accent6"/>
                </a:solidFill>
                <a:effectLst/>
              </a:rPr>
              <a:t>tore</a:t>
            </a:r>
            <a:endParaRPr lang="en-US" sz="900" dirty="0">
              <a:solidFill>
                <a:schemeClr val="accent6"/>
              </a:solidFill>
            </a:endParaRPr>
          </a:p>
        </p:txBody>
      </p:sp>
      <p:cxnSp>
        <p:nvCxnSpPr>
          <p:cNvPr id="43" name="Straight Connector 42">
            <a:extLst>
              <a:ext uri="{FF2B5EF4-FFF2-40B4-BE49-F238E27FC236}">
                <a16:creationId xmlns:a16="http://schemas.microsoft.com/office/drawing/2014/main" id="{D6150F37-C9D8-132C-6244-E4F97D1E503B}"/>
              </a:ext>
            </a:extLst>
          </p:cNvPr>
          <p:cNvCxnSpPr>
            <a:cxnSpLocks/>
          </p:cNvCxnSpPr>
          <p:nvPr/>
        </p:nvCxnSpPr>
        <p:spPr>
          <a:xfrm>
            <a:off x="1921997" y="4029780"/>
            <a:ext cx="0" cy="431159"/>
          </a:xfrm>
          <a:prstGeom prst="line">
            <a:avLst/>
          </a:prstGeom>
          <a:noFill/>
          <a:ln w="9525" cap="flat">
            <a:solidFill>
              <a:schemeClr val="accent6"/>
            </a:solidFill>
            <a:prstDash val="solid"/>
            <a:miter lim="400000"/>
          </a:ln>
          <a:effectLst/>
          <a:sp3d/>
        </p:spPr>
        <p:style>
          <a:lnRef idx="0">
            <a:scrgbClr r="0" g="0" b="0"/>
          </a:lnRef>
          <a:fillRef idx="0">
            <a:scrgbClr r="0" g="0" b="0"/>
          </a:fillRef>
          <a:effectRef idx="0">
            <a:scrgbClr r="0" g="0" b="0"/>
          </a:effectRef>
          <a:fontRef idx="none"/>
        </p:style>
      </p:cxnSp>
      <p:sp>
        <p:nvSpPr>
          <p:cNvPr id="44" name="TextBox 43">
            <a:extLst>
              <a:ext uri="{FF2B5EF4-FFF2-40B4-BE49-F238E27FC236}">
                <a16:creationId xmlns:a16="http://schemas.microsoft.com/office/drawing/2014/main" id="{1BD63729-9415-B373-293E-05B136400368}"/>
              </a:ext>
            </a:extLst>
          </p:cNvPr>
          <p:cNvSpPr txBox="1"/>
          <p:nvPr/>
        </p:nvSpPr>
        <p:spPr>
          <a:xfrm>
            <a:off x="4212522" y="2243224"/>
            <a:ext cx="733480" cy="276999"/>
          </a:xfrm>
          <a:prstGeom prst="rect">
            <a:avLst/>
          </a:prstGeom>
          <a:ln w="12700">
            <a:miter lim="400000"/>
          </a:ln>
        </p:spPr>
        <p:txBody>
          <a:bodyPr wrap="square" lIns="0" tIns="0" rIns="0" bIns="0" rtlCol="0">
            <a:spAutoFit/>
          </a:bodyPr>
          <a:lstStyle/>
          <a:p>
            <a:r>
              <a:rPr lang="en-US" sz="900" b="1" dirty="0">
                <a:solidFill>
                  <a:schemeClr val="tx1">
                    <a:lumMod val="65000"/>
                    <a:lumOff val="35000"/>
                  </a:schemeClr>
                </a:solidFill>
                <a:latin typeface="+mn-lt"/>
              </a:rPr>
              <a:t>YTD price return (%)</a:t>
            </a:r>
          </a:p>
        </p:txBody>
      </p:sp>
      <p:sp>
        <p:nvSpPr>
          <p:cNvPr id="45" name="TextBox 44">
            <a:extLst>
              <a:ext uri="{FF2B5EF4-FFF2-40B4-BE49-F238E27FC236}">
                <a16:creationId xmlns:a16="http://schemas.microsoft.com/office/drawing/2014/main" id="{9364E6B8-E3D0-629F-0FC0-94E7F4718134}"/>
              </a:ext>
            </a:extLst>
          </p:cNvPr>
          <p:cNvSpPr txBox="1"/>
          <p:nvPr/>
        </p:nvSpPr>
        <p:spPr>
          <a:xfrm>
            <a:off x="5031876" y="2261654"/>
            <a:ext cx="630322" cy="276999"/>
          </a:xfrm>
          <a:prstGeom prst="rect">
            <a:avLst/>
          </a:prstGeom>
          <a:ln w="12700">
            <a:miter lim="400000"/>
          </a:ln>
        </p:spPr>
        <p:txBody>
          <a:bodyPr wrap="square" lIns="0" tIns="0" rIns="0" bIns="0" rtlCol="0">
            <a:spAutoFit/>
          </a:bodyPr>
          <a:lstStyle/>
          <a:p>
            <a:r>
              <a:rPr lang="en-US" sz="900" b="1" dirty="0">
                <a:solidFill>
                  <a:schemeClr val="tx1">
                    <a:lumMod val="65000"/>
                    <a:lumOff val="35000"/>
                  </a:schemeClr>
                </a:solidFill>
                <a:latin typeface="+mn-lt"/>
              </a:rPr>
              <a:t>Average FY1 P/E</a:t>
            </a:r>
          </a:p>
        </p:txBody>
      </p:sp>
      <p:sp>
        <p:nvSpPr>
          <p:cNvPr id="46" name="TextBox 45">
            <a:extLst>
              <a:ext uri="{FF2B5EF4-FFF2-40B4-BE49-F238E27FC236}">
                <a16:creationId xmlns:a16="http://schemas.microsoft.com/office/drawing/2014/main" id="{97118EC2-A0C7-278B-6875-85AA29029F76}"/>
              </a:ext>
            </a:extLst>
          </p:cNvPr>
          <p:cNvSpPr txBox="1"/>
          <p:nvPr/>
        </p:nvSpPr>
        <p:spPr>
          <a:xfrm>
            <a:off x="4397633" y="2866411"/>
            <a:ext cx="368147" cy="138499"/>
          </a:xfrm>
          <a:prstGeom prst="rect">
            <a:avLst/>
          </a:prstGeom>
          <a:ln w="12700">
            <a:miter lim="400000"/>
          </a:ln>
        </p:spPr>
        <p:txBody>
          <a:bodyPr wrap="square" lIns="0" tIns="0" rIns="0" bIns="0" rtlCol="0">
            <a:spAutoFit/>
          </a:bodyPr>
          <a:lstStyle/>
          <a:p>
            <a:r>
              <a:rPr lang="en-US" sz="900" b="1" dirty="0">
                <a:solidFill>
                  <a:srgbClr val="0D90CF"/>
                </a:solidFill>
                <a:latin typeface="+mn-lt"/>
              </a:rPr>
              <a:t>15.75</a:t>
            </a:r>
          </a:p>
        </p:txBody>
      </p:sp>
      <p:sp>
        <p:nvSpPr>
          <p:cNvPr id="47" name="TextBox 46">
            <a:extLst>
              <a:ext uri="{FF2B5EF4-FFF2-40B4-BE49-F238E27FC236}">
                <a16:creationId xmlns:a16="http://schemas.microsoft.com/office/drawing/2014/main" id="{439B5CE0-B6BC-0F7B-AB55-8768CEB1CF4C}"/>
              </a:ext>
            </a:extLst>
          </p:cNvPr>
          <p:cNvSpPr txBox="1"/>
          <p:nvPr/>
        </p:nvSpPr>
        <p:spPr>
          <a:xfrm>
            <a:off x="5162943" y="2864893"/>
            <a:ext cx="301689" cy="138499"/>
          </a:xfrm>
          <a:prstGeom prst="rect">
            <a:avLst/>
          </a:prstGeom>
          <a:ln w="12700">
            <a:miter lim="400000"/>
          </a:ln>
        </p:spPr>
        <p:txBody>
          <a:bodyPr wrap="square" lIns="0" tIns="0" rIns="0" bIns="0" rtlCol="0">
            <a:spAutoFit/>
          </a:bodyPr>
          <a:lstStyle/>
          <a:p>
            <a:r>
              <a:rPr lang="en-US" sz="900" b="1" dirty="0">
                <a:solidFill>
                  <a:srgbClr val="0D90CF"/>
                </a:solidFill>
                <a:latin typeface="+mn-lt"/>
              </a:rPr>
              <a:t>15.0x</a:t>
            </a:r>
          </a:p>
        </p:txBody>
      </p:sp>
      <p:sp>
        <p:nvSpPr>
          <p:cNvPr id="48" name="TextBox 47">
            <a:extLst>
              <a:ext uri="{FF2B5EF4-FFF2-40B4-BE49-F238E27FC236}">
                <a16:creationId xmlns:a16="http://schemas.microsoft.com/office/drawing/2014/main" id="{72516F7C-5E73-9645-45BE-2AF14D9CAF83}"/>
              </a:ext>
            </a:extLst>
          </p:cNvPr>
          <p:cNvSpPr txBox="1"/>
          <p:nvPr/>
        </p:nvSpPr>
        <p:spPr>
          <a:xfrm>
            <a:off x="4430883" y="4478673"/>
            <a:ext cx="301689" cy="138499"/>
          </a:xfrm>
          <a:prstGeom prst="rect">
            <a:avLst/>
          </a:prstGeom>
          <a:ln w="12700">
            <a:miter lim="400000"/>
          </a:ln>
        </p:spPr>
        <p:txBody>
          <a:bodyPr wrap="square" lIns="0" tIns="0" rIns="0" bIns="0" rtlCol="0">
            <a:spAutoFit/>
          </a:bodyPr>
          <a:lstStyle/>
          <a:p>
            <a:r>
              <a:rPr lang="en-US" sz="900" b="1" dirty="0">
                <a:solidFill>
                  <a:schemeClr val="accent1"/>
                </a:solidFill>
                <a:latin typeface="+mn-lt"/>
              </a:rPr>
              <a:t>-4.27</a:t>
            </a:r>
          </a:p>
        </p:txBody>
      </p:sp>
      <p:sp>
        <p:nvSpPr>
          <p:cNvPr id="49" name="TextBox 48">
            <a:extLst>
              <a:ext uri="{FF2B5EF4-FFF2-40B4-BE49-F238E27FC236}">
                <a16:creationId xmlns:a16="http://schemas.microsoft.com/office/drawing/2014/main" id="{15C96435-846E-2EC0-4ADF-4F6B03612E20}"/>
              </a:ext>
            </a:extLst>
          </p:cNvPr>
          <p:cNvSpPr txBox="1"/>
          <p:nvPr/>
        </p:nvSpPr>
        <p:spPr>
          <a:xfrm>
            <a:off x="5196193" y="4477155"/>
            <a:ext cx="301689" cy="138499"/>
          </a:xfrm>
          <a:prstGeom prst="rect">
            <a:avLst/>
          </a:prstGeom>
          <a:ln w="12700">
            <a:miter lim="400000"/>
          </a:ln>
        </p:spPr>
        <p:txBody>
          <a:bodyPr wrap="square" lIns="0" tIns="0" rIns="0" bIns="0" rtlCol="0">
            <a:spAutoFit/>
          </a:bodyPr>
          <a:lstStyle/>
          <a:p>
            <a:r>
              <a:rPr lang="en-US" sz="900" b="1" dirty="0">
                <a:solidFill>
                  <a:schemeClr val="accent1"/>
                </a:solidFill>
                <a:latin typeface="+mn-lt"/>
              </a:rPr>
              <a:t>21.1x</a:t>
            </a:r>
          </a:p>
        </p:txBody>
      </p:sp>
      <p:sp>
        <p:nvSpPr>
          <p:cNvPr id="50" name="TextBox 49">
            <a:extLst>
              <a:ext uri="{FF2B5EF4-FFF2-40B4-BE49-F238E27FC236}">
                <a16:creationId xmlns:a16="http://schemas.microsoft.com/office/drawing/2014/main" id="{58B08B20-19CB-DCEF-C65F-10078AB42F0D}"/>
              </a:ext>
            </a:extLst>
          </p:cNvPr>
          <p:cNvSpPr txBox="1"/>
          <p:nvPr/>
        </p:nvSpPr>
        <p:spPr>
          <a:xfrm>
            <a:off x="4430883" y="4970205"/>
            <a:ext cx="359120" cy="138499"/>
          </a:xfrm>
          <a:prstGeom prst="rect">
            <a:avLst/>
          </a:prstGeom>
          <a:ln w="12700">
            <a:miter lim="400000"/>
          </a:ln>
        </p:spPr>
        <p:txBody>
          <a:bodyPr wrap="square" lIns="0" tIns="0" rIns="0" bIns="0" rtlCol="0">
            <a:spAutoFit/>
          </a:bodyPr>
          <a:lstStyle/>
          <a:p>
            <a:r>
              <a:rPr lang="en-US" sz="900" b="1" dirty="0">
                <a:solidFill>
                  <a:srgbClr val="838D93"/>
                </a:solidFill>
                <a:latin typeface="+mn-lt"/>
              </a:rPr>
              <a:t>-15.25</a:t>
            </a:r>
          </a:p>
        </p:txBody>
      </p:sp>
      <p:sp>
        <p:nvSpPr>
          <p:cNvPr id="51" name="TextBox 50">
            <a:extLst>
              <a:ext uri="{FF2B5EF4-FFF2-40B4-BE49-F238E27FC236}">
                <a16:creationId xmlns:a16="http://schemas.microsoft.com/office/drawing/2014/main" id="{7B730EE0-9B1E-3311-BF9E-682170E673C6}"/>
              </a:ext>
            </a:extLst>
          </p:cNvPr>
          <p:cNvSpPr txBox="1"/>
          <p:nvPr/>
        </p:nvSpPr>
        <p:spPr>
          <a:xfrm>
            <a:off x="5196193" y="4968687"/>
            <a:ext cx="301689" cy="138499"/>
          </a:xfrm>
          <a:prstGeom prst="rect">
            <a:avLst/>
          </a:prstGeom>
          <a:ln w="12700">
            <a:miter lim="400000"/>
          </a:ln>
        </p:spPr>
        <p:txBody>
          <a:bodyPr wrap="square" lIns="0" tIns="0" rIns="0" bIns="0" rtlCol="0">
            <a:spAutoFit/>
          </a:bodyPr>
          <a:lstStyle/>
          <a:p>
            <a:r>
              <a:rPr lang="en-US" sz="900" b="1" dirty="0">
                <a:solidFill>
                  <a:srgbClr val="838D93"/>
                </a:solidFill>
                <a:latin typeface="+mn-lt"/>
              </a:rPr>
              <a:t>27.5x</a:t>
            </a:r>
          </a:p>
        </p:txBody>
      </p:sp>
      <p:sp>
        <p:nvSpPr>
          <p:cNvPr id="52" name="TextBox 51">
            <a:extLst>
              <a:ext uri="{FF2B5EF4-FFF2-40B4-BE49-F238E27FC236}">
                <a16:creationId xmlns:a16="http://schemas.microsoft.com/office/drawing/2014/main" id="{83EA7813-BDF8-CA47-E521-59CE66251228}"/>
              </a:ext>
            </a:extLst>
          </p:cNvPr>
          <p:cNvSpPr txBox="1"/>
          <p:nvPr/>
        </p:nvSpPr>
        <p:spPr>
          <a:xfrm>
            <a:off x="506154" y="2031130"/>
            <a:ext cx="1405125" cy="251928"/>
          </a:xfrm>
          <a:prstGeom prst="rect">
            <a:avLst/>
          </a:prstGeom>
          <a:noFill/>
          <a:ln w="12700">
            <a:miter lim="400000"/>
          </a:ln>
        </p:spPr>
        <p:txBody>
          <a:bodyPr wrap="square">
            <a:spAutoFit/>
          </a:bodyPr>
          <a:lstStyle/>
          <a:p>
            <a:pPr algn="l">
              <a:lnSpc>
                <a:spcPts val="1350"/>
              </a:lnSpc>
            </a:pPr>
            <a:r>
              <a:rPr lang="en-US" sz="800" b="0" i="0" dirty="0">
                <a:solidFill>
                  <a:schemeClr val="tx1"/>
                </a:solidFill>
                <a:effectLst/>
                <a:latin typeface="+mj-lt"/>
              </a:rPr>
              <a:t>Cumulative returns (YTD)</a:t>
            </a:r>
          </a:p>
        </p:txBody>
      </p:sp>
      <p:sp>
        <p:nvSpPr>
          <p:cNvPr id="53" name="Rectangle 52">
            <a:extLst>
              <a:ext uri="{FF2B5EF4-FFF2-40B4-BE49-F238E27FC236}">
                <a16:creationId xmlns:a16="http://schemas.microsoft.com/office/drawing/2014/main" id="{17B53717-879F-063F-7B46-243155025FCD}"/>
              </a:ext>
            </a:extLst>
          </p:cNvPr>
          <p:cNvSpPr/>
          <p:nvPr/>
        </p:nvSpPr>
        <p:spPr>
          <a:xfrm>
            <a:off x="721580" y="2863283"/>
            <a:ext cx="152676" cy="236186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4" name="TextBox 53">
            <a:extLst>
              <a:ext uri="{FF2B5EF4-FFF2-40B4-BE49-F238E27FC236}">
                <a16:creationId xmlns:a16="http://schemas.microsoft.com/office/drawing/2014/main" id="{2BC895F8-DECC-1E71-A4E8-0135228C158C}"/>
              </a:ext>
            </a:extLst>
          </p:cNvPr>
          <p:cNvSpPr txBox="1"/>
          <p:nvPr/>
        </p:nvSpPr>
        <p:spPr>
          <a:xfrm>
            <a:off x="2599097" y="2859363"/>
            <a:ext cx="1615734" cy="138499"/>
          </a:xfrm>
          <a:prstGeom prst="rect">
            <a:avLst/>
          </a:prstGeom>
          <a:ln w="12700">
            <a:miter lim="400000"/>
          </a:ln>
        </p:spPr>
        <p:txBody>
          <a:bodyPr wrap="square" lIns="0" tIns="0" rIns="0" bIns="0" rtlCol="0">
            <a:spAutoFit/>
          </a:bodyPr>
          <a:lstStyle/>
          <a:p>
            <a:pPr algn="r"/>
            <a:r>
              <a:rPr lang="en-US" sz="900" b="1" dirty="0">
                <a:solidFill>
                  <a:srgbClr val="0D90CF"/>
                </a:solidFill>
                <a:latin typeface="+mn-lt"/>
              </a:rPr>
              <a:t>Germany DAX Index</a:t>
            </a:r>
          </a:p>
        </p:txBody>
      </p:sp>
      <p:sp>
        <p:nvSpPr>
          <p:cNvPr id="55" name="TextBox 54">
            <a:extLst>
              <a:ext uri="{FF2B5EF4-FFF2-40B4-BE49-F238E27FC236}">
                <a16:creationId xmlns:a16="http://schemas.microsoft.com/office/drawing/2014/main" id="{44816436-1549-71DB-233D-4FEAF1F0A05F}"/>
              </a:ext>
            </a:extLst>
          </p:cNvPr>
          <p:cNvSpPr txBox="1"/>
          <p:nvPr/>
        </p:nvSpPr>
        <p:spPr>
          <a:xfrm>
            <a:off x="6161283" y="2031130"/>
            <a:ext cx="2324131" cy="251928"/>
          </a:xfrm>
          <a:prstGeom prst="rect">
            <a:avLst/>
          </a:prstGeom>
          <a:noFill/>
          <a:ln w="12700">
            <a:miter lim="400000"/>
          </a:ln>
        </p:spPr>
        <p:txBody>
          <a:bodyPr wrap="square">
            <a:spAutoFit/>
          </a:bodyPr>
          <a:lstStyle/>
          <a:p>
            <a:pPr algn="l">
              <a:lnSpc>
                <a:spcPts val="1350"/>
              </a:lnSpc>
            </a:pPr>
            <a:r>
              <a:rPr lang="en-US" sz="800" b="0" i="0" dirty="0">
                <a:solidFill>
                  <a:schemeClr val="tx1"/>
                </a:solidFill>
                <a:effectLst/>
                <a:latin typeface="+mj-lt"/>
              </a:rPr>
              <a:t>Cumulative returns 7/1/24-3/31/25</a:t>
            </a:r>
          </a:p>
        </p:txBody>
      </p:sp>
      <p:sp>
        <p:nvSpPr>
          <p:cNvPr id="56" name="TextBox 55">
            <a:extLst>
              <a:ext uri="{FF2B5EF4-FFF2-40B4-BE49-F238E27FC236}">
                <a16:creationId xmlns:a16="http://schemas.microsoft.com/office/drawing/2014/main" id="{91CE3394-E458-E2E8-0495-D101398F627D}"/>
              </a:ext>
            </a:extLst>
          </p:cNvPr>
          <p:cNvSpPr txBox="1"/>
          <p:nvPr/>
        </p:nvSpPr>
        <p:spPr>
          <a:xfrm>
            <a:off x="4429445" y="3587785"/>
            <a:ext cx="301689" cy="138499"/>
          </a:xfrm>
          <a:prstGeom prst="rect">
            <a:avLst/>
          </a:prstGeom>
          <a:ln w="12700">
            <a:miter lim="400000"/>
          </a:ln>
        </p:spPr>
        <p:txBody>
          <a:bodyPr wrap="square" lIns="0" tIns="0" rIns="0" bIns="0" rtlCol="0">
            <a:spAutoFit/>
          </a:bodyPr>
          <a:lstStyle/>
          <a:p>
            <a:r>
              <a:rPr lang="en-US" sz="900" b="1" dirty="0">
                <a:solidFill>
                  <a:srgbClr val="168381"/>
                </a:solidFill>
                <a:latin typeface="+mn-lt"/>
              </a:rPr>
              <a:t>5.23</a:t>
            </a:r>
          </a:p>
        </p:txBody>
      </p:sp>
      <p:sp>
        <p:nvSpPr>
          <p:cNvPr id="58" name="TextBox 57">
            <a:extLst>
              <a:ext uri="{FF2B5EF4-FFF2-40B4-BE49-F238E27FC236}">
                <a16:creationId xmlns:a16="http://schemas.microsoft.com/office/drawing/2014/main" id="{BEA48D42-D6C3-FEA3-14CB-928B043934CB}"/>
              </a:ext>
            </a:extLst>
          </p:cNvPr>
          <p:cNvSpPr txBox="1"/>
          <p:nvPr/>
        </p:nvSpPr>
        <p:spPr>
          <a:xfrm>
            <a:off x="5194755" y="3586267"/>
            <a:ext cx="301689" cy="138499"/>
          </a:xfrm>
          <a:prstGeom prst="rect">
            <a:avLst/>
          </a:prstGeom>
          <a:ln w="12700">
            <a:miter lim="400000"/>
          </a:ln>
        </p:spPr>
        <p:txBody>
          <a:bodyPr wrap="square" lIns="0" tIns="0" rIns="0" bIns="0" rtlCol="0">
            <a:spAutoFit/>
          </a:bodyPr>
          <a:lstStyle/>
          <a:p>
            <a:r>
              <a:rPr lang="en-US" sz="900" b="1" dirty="0">
                <a:solidFill>
                  <a:srgbClr val="168381"/>
                </a:solidFill>
                <a:latin typeface="+mn-lt"/>
              </a:rPr>
              <a:t>13.9x</a:t>
            </a:r>
          </a:p>
        </p:txBody>
      </p:sp>
      <p:sp>
        <p:nvSpPr>
          <p:cNvPr id="59" name="TextBox 58">
            <a:extLst>
              <a:ext uri="{FF2B5EF4-FFF2-40B4-BE49-F238E27FC236}">
                <a16:creationId xmlns:a16="http://schemas.microsoft.com/office/drawing/2014/main" id="{A0DB312B-A4EC-BEC3-FD38-0589BDCEE81C}"/>
              </a:ext>
            </a:extLst>
          </p:cNvPr>
          <p:cNvSpPr txBox="1"/>
          <p:nvPr/>
        </p:nvSpPr>
        <p:spPr>
          <a:xfrm>
            <a:off x="3876469" y="5231172"/>
            <a:ext cx="733479" cy="123111"/>
          </a:xfrm>
          <a:prstGeom prst="rect">
            <a:avLst/>
          </a:prstGeom>
          <a:ln w="12700">
            <a:miter lim="400000"/>
          </a:ln>
        </p:spPr>
        <p:txBody>
          <a:bodyPr wrap="square" lIns="0" tIns="0" rIns="0" bIns="0" rtlCol="0">
            <a:spAutoFit/>
          </a:bodyPr>
          <a:lstStyle/>
          <a:p>
            <a:r>
              <a:rPr lang="en-US" sz="800" dirty="0">
                <a:solidFill>
                  <a:schemeClr val="tx1">
                    <a:lumMod val="65000"/>
                    <a:lumOff val="35000"/>
                  </a:schemeClr>
                </a:solidFill>
                <a:latin typeface="+mn-lt"/>
              </a:rPr>
              <a:t>3/31/25</a:t>
            </a:r>
          </a:p>
        </p:txBody>
      </p:sp>
    </p:spTree>
    <p:extLst>
      <p:ext uri="{BB962C8B-B14F-4D97-AF65-F5344CB8AC3E}">
        <p14:creationId xmlns:p14="http://schemas.microsoft.com/office/powerpoint/2010/main" val="72733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CA3AF7F-3476-5124-9404-3A8D32E096A3}"/>
              </a:ext>
            </a:extLst>
          </p:cNvPr>
          <p:cNvSpPr/>
          <p:nvPr/>
        </p:nvSpPr>
        <p:spPr>
          <a:xfrm>
            <a:off x="601382" y="4591801"/>
            <a:ext cx="5334846" cy="1582364"/>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0" name="Rectangle 29">
            <a:extLst>
              <a:ext uri="{FF2B5EF4-FFF2-40B4-BE49-F238E27FC236}">
                <a16:creationId xmlns:a16="http://schemas.microsoft.com/office/drawing/2014/main" id="{239BF4B0-8267-8605-35AE-D436682ECECB}"/>
              </a:ext>
            </a:extLst>
          </p:cNvPr>
          <p:cNvSpPr/>
          <p:nvPr/>
        </p:nvSpPr>
        <p:spPr>
          <a:xfrm>
            <a:off x="6264834" y="4581596"/>
            <a:ext cx="5355597" cy="1582364"/>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8" name="Rectangle 27">
            <a:extLst>
              <a:ext uri="{FF2B5EF4-FFF2-40B4-BE49-F238E27FC236}">
                <a16:creationId xmlns:a16="http://schemas.microsoft.com/office/drawing/2014/main" id="{9DDD8EF1-34A9-C412-7688-0C6ED26C2327}"/>
              </a:ext>
            </a:extLst>
          </p:cNvPr>
          <p:cNvSpPr/>
          <p:nvPr/>
        </p:nvSpPr>
        <p:spPr>
          <a:xfrm>
            <a:off x="576070" y="2146234"/>
            <a:ext cx="5360158" cy="1582364"/>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1" name="Oval 40">
            <a:extLst>
              <a:ext uri="{FF2B5EF4-FFF2-40B4-BE49-F238E27FC236}">
                <a16:creationId xmlns:a16="http://schemas.microsoft.com/office/drawing/2014/main" id="{E613239B-FD4F-4807-995E-46A5611BAACD}"/>
              </a:ext>
            </a:extLst>
          </p:cNvPr>
          <p:cNvSpPr/>
          <p:nvPr/>
        </p:nvSpPr>
        <p:spPr>
          <a:xfrm>
            <a:off x="704902" y="2376409"/>
            <a:ext cx="604287" cy="604287"/>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 name="Footer Placeholder 1">
            <a:extLst>
              <a:ext uri="{FF2B5EF4-FFF2-40B4-BE49-F238E27FC236}">
                <a16:creationId xmlns:a16="http://schemas.microsoft.com/office/drawing/2014/main" id="{6DEB17A8-6338-CD5B-9BCC-CB9D77DC840E}"/>
              </a:ext>
            </a:extLst>
          </p:cNvPr>
          <p:cNvSpPr>
            <a:spLocks noGrp="1"/>
          </p:cNvSpPr>
          <p:nvPr>
            <p:ph type="ftr" sz="quarter" idx="10"/>
          </p:nvPr>
        </p:nvSpPr>
        <p:spPr/>
        <p:txBody>
          <a:bodyPr/>
          <a:lstStyle/>
          <a:p>
            <a:r>
              <a:rPr lang="en-US" dirty="0">
                <a:solidFill>
                  <a:schemeClr val="tx1">
                    <a:lumMod val="65000"/>
                    <a:lumOff val="35000"/>
                  </a:schemeClr>
                </a:solidFill>
              </a:rPr>
              <a:t>Source: Capital Group. </a:t>
            </a:r>
          </a:p>
        </p:txBody>
      </p:sp>
      <p:sp>
        <p:nvSpPr>
          <p:cNvPr id="3" name="Slide Number Placeholder 2">
            <a:extLst>
              <a:ext uri="{FF2B5EF4-FFF2-40B4-BE49-F238E27FC236}">
                <a16:creationId xmlns:a16="http://schemas.microsoft.com/office/drawing/2014/main" id="{E981E606-DD22-30B8-1E15-72581C269496}"/>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5</a:t>
            </a:fld>
            <a:endParaRPr lang="en-US" dirty="0"/>
          </a:p>
        </p:txBody>
      </p:sp>
      <p:sp>
        <p:nvSpPr>
          <p:cNvPr id="12" name="Text Placeholder 11">
            <a:extLst>
              <a:ext uri="{FF2B5EF4-FFF2-40B4-BE49-F238E27FC236}">
                <a16:creationId xmlns:a16="http://schemas.microsoft.com/office/drawing/2014/main" id="{6A9D87EA-83BE-9B06-2F17-97628E9725AE}"/>
              </a:ext>
            </a:extLst>
          </p:cNvPr>
          <p:cNvSpPr>
            <a:spLocks noGrp="1"/>
          </p:cNvSpPr>
          <p:nvPr>
            <p:ph type="body" sz="quarter" idx="14"/>
          </p:nvPr>
        </p:nvSpPr>
        <p:spPr/>
        <p:txBody>
          <a:bodyPr/>
          <a:lstStyle/>
          <a:p>
            <a:endParaRPr lang="en-US"/>
          </a:p>
        </p:txBody>
      </p:sp>
      <p:sp>
        <p:nvSpPr>
          <p:cNvPr id="13" name="Text Placeholder 12">
            <a:extLst>
              <a:ext uri="{FF2B5EF4-FFF2-40B4-BE49-F238E27FC236}">
                <a16:creationId xmlns:a16="http://schemas.microsoft.com/office/drawing/2014/main" id="{06B2EBE4-978E-2362-29F2-3B40C91FA24C}"/>
              </a:ext>
            </a:extLst>
          </p:cNvPr>
          <p:cNvSpPr>
            <a:spLocks noGrp="1"/>
          </p:cNvSpPr>
          <p:nvPr>
            <p:ph type="body" sz="quarter" idx="15"/>
          </p:nvPr>
        </p:nvSpPr>
        <p:spPr/>
        <p:txBody>
          <a:bodyPr/>
          <a:lstStyle/>
          <a:p>
            <a:endParaRPr lang="en-US"/>
          </a:p>
        </p:txBody>
      </p:sp>
      <p:sp>
        <p:nvSpPr>
          <p:cNvPr id="5" name="Title 4">
            <a:extLst>
              <a:ext uri="{FF2B5EF4-FFF2-40B4-BE49-F238E27FC236}">
                <a16:creationId xmlns:a16="http://schemas.microsoft.com/office/drawing/2014/main" id="{9F0B57DA-5A48-D9DE-FDFE-8CB33D8E6DCE}"/>
              </a:ext>
            </a:extLst>
          </p:cNvPr>
          <p:cNvSpPr>
            <a:spLocks noGrp="1"/>
          </p:cNvSpPr>
          <p:nvPr>
            <p:ph type="title"/>
          </p:nvPr>
        </p:nvSpPr>
        <p:spPr/>
        <p:txBody>
          <a:bodyPr/>
          <a:lstStyle/>
          <a:p>
            <a:r>
              <a:rPr lang="en-US" sz="2800" b="1" dirty="0">
                <a:latin typeface="AvenirNext LT Com Regular" panose="020B0503020202020204" pitchFamily="34" charset="0"/>
              </a:rPr>
              <a:t>Decoding tariffs: motivations and implications</a:t>
            </a:r>
            <a:endParaRPr lang="en-US" dirty="0"/>
          </a:p>
        </p:txBody>
      </p:sp>
      <p:cxnSp>
        <p:nvCxnSpPr>
          <p:cNvPr id="6" name="Straight Connector 5">
            <a:extLst>
              <a:ext uri="{FF2B5EF4-FFF2-40B4-BE49-F238E27FC236}">
                <a16:creationId xmlns:a16="http://schemas.microsoft.com/office/drawing/2014/main" id="{9B2E3DB8-8F11-123E-2488-373000B5F7C3}"/>
              </a:ext>
            </a:extLst>
          </p:cNvPr>
          <p:cNvCxnSpPr>
            <a:cxnSpLocks/>
          </p:cNvCxnSpPr>
          <p:nvPr/>
        </p:nvCxnSpPr>
        <p:spPr>
          <a:xfrm>
            <a:off x="601397" y="3864417"/>
            <a:ext cx="10986061"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6ACABB6A-11C7-EEA5-63FE-3B2BE88AF0E6}"/>
              </a:ext>
            </a:extLst>
          </p:cNvPr>
          <p:cNvCxnSpPr>
            <a:cxnSpLocks/>
            <a:endCxn id="2" idx="0"/>
          </p:cNvCxnSpPr>
          <p:nvPr/>
        </p:nvCxnSpPr>
        <p:spPr>
          <a:xfrm>
            <a:off x="6100543" y="1575154"/>
            <a:ext cx="220" cy="4590696"/>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4D61A32A-5B2B-07BD-E09F-DE9C2302D102}"/>
              </a:ext>
            </a:extLst>
          </p:cNvPr>
          <p:cNvSpPr txBox="1"/>
          <p:nvPr/>
        </p:nvSpPr>
        <p:spPr>
          <a:xfrm>
            <a:off x="576071" y="1566514"/>
            <a:ext cx="5360177" cy="584775"/>
          </a:xfrm>
          <a:prstGeom prst="rect">
            <a:avLst/>
          </a:prstGeom>
          <a:solidFill>
            <a:schemeClr val="accent1"/>
          </a:solidFill>
        </p:spPr>
        <p:txBody>
          <a:bodyPr wrap="square" rtlCol="0">
            <a:spAutoFit/>
          </a:bodyPr>
          <a:lstStyle/>
          <a:p>
            <a:pPr algn="l"/>
            <a:r>
              <a:rPr lang="en-US" sz="1600" b="1" dirty="0">
                <a:solidFill>
                  <a:schemeClr val="bg1"/>
                </a:solidFill>
                <a:latin typeface="AvenirNext LT Com Regular" panose="020B0503020202020204" pitchFamily="34" charset="0"/>
              </a:rPr>
              <a:t>Decoupling: </a:t>
            </a:r>
            <a:r>
              <a:rPr lang="en-US" sz="1600" dirty="0">
                <a:solidFill>
                  <a:schemeClr val="bg1"/>
                </a:solidFill>
                <a:latin typeface="AvenirNext LT Com Regular" panose="020B0503020202020204" pitchFamily="34" charset="0"/>
              </a:rPr>
              <a:t>Shift supply chains and reduce reliance on certain countries</a:t>
            </a:r>
          </a:p>
        </p:txBody>
      </p:sp>
      <p:sp>
        <p:nvSpPr>
          <p:cNvPr id="9" name="TextBox 8">
            <a:extLst>
              <a:ext uri="{FF2B5EF4-FFF2-40B4-BE49-F238E27FC236}">
                <a16:creationId xmlns:a16="http://schemas.microsoft.com/office/drawing/2014/main" id="{C611FB72-BD97-2A94-41BB-525A56456513}"/>
              </a:ext>
            </a:extLst>
          </p:cNvPr>
          <p:cNvSpPr txBox="1"/>
          <p:nvPr/>
        </p:nvSpPr>
        <p:spPr>
          <a:xfrm>
            <a:off x="6264836" y="1586331"/>
            <a:ext cx="5355599" cy="584775"/>
          </a:xfrm>
          <a:prstGeom prst="rect">
            <a:avLst/>
          </a:prstGeom>
          <a:solidFill>
            <a:srgbClr val="168381"/>
          </a:solidFill>
        </p:spPr>
        <p:txBody>
          <a:bodyPr wrap="square" rtlCol="0">
            <a:spAutoFit/>
          </a:bodyPr>
          <a:lstStyle/>
          <a:p>
            <a:pPr algn="l"/>
            <a:r>
              <a:rPr lang="en-US" sz="1600" b="1" dirty="0">
                <a:solidFill>
                  <a:schemeClr val="bg1"/>
                </a:solidFill>
                <a:latin typeface="AvenirNext LT Com Regular" panose="020B0503020202020204" pitchFamily="34" charset="0"/>
              </a:rPr>
              <a:t>Rebalancing: </a:t>
            </a:r>
            <a:r>
              <a:rPr lang="en-US" sz="1600" dirty="0">
                <a:solidFill>
                  <a:schemeClr val="bg1"/>
                </a:solidFill>
                <a:latin typeface="AvenirNext LT Com Regular" panose="020B0503020202020204" pitchFamily="34" charset="0"/>
              </a:rPr>
              <a:t>Reduce trade deficits and boost domestic production</a:t>
            </a:r>
          </a:p>
        </p:txBody>
      </p:sp>
      <p:sp>
        <p:nvSpPr>
          <p:cNvPr id="10" name="TextBox 9">
            <a:extLst>
              <a:ext uri="{FF2B5EF4-FFF2-40B4-BE49-F238E27FC236}">
                <a16:creationId xmlns:a16="http://schemas.microsoft.com/office/drawing/2014/main" id="{F4B55788-92B3-B19A-802E-D99C0BFB45D3}"/>
              </a:ext>
            </a:extLst>
          </p:cNvPr>
          <p:cNvSpPr txBox="1"/>
          <p:nvPr/>
        </p:nvSpPr>
        <p:spPr>
          <a:xfrm>
            <a:off x="601397" y="4001115"/>
            <a:ext cx="5334845" cy="584775"/>
          </a:xfrm>
          <a:prstGeom prst="rect">
            <a:avLst/>
          </a:prstGeom>
          <a:solidFill>
            <a:schemeClr val="accent6"/>
          </a:solidFill>
        </p:spPr>
        <p:txBody>
          <a:bodyPr wrap="square" rtlCol="0">
            <a:spAutoFit/>
          </a:bodyPr>
          <a:lstStyle/>
          <a:p>
            <a:pPr algn="l"/>
            <a:r>
              <a:rPr lang="en-US" sz="1600" b="1" dirty="0">
                <a:solidFill>
                  <a:schemeClr val="bg1"/>
                </a:solidFill>
                <a:latin typeface="AvenirNext LT Com Regular" panose="020B0503020202020204" pitchFamily="34" charset="0"/>
              </a:rPr>
              <a:t>Negotiating: </a:t>
            </a:r>
            <a:r>
              <a:rPr lang="en-US" sz="1600" dirty="0">
                <a:solidFill>
                  <a:schemeClr val="bg1"/>
                </a:solidFill>
                <a:latin typeface="AvenirNext LT Com Regular" panose="020B0503020202020204" pitchFamily="34" charset="0"/>
              </a:rPr>
              <a:t>Create leverage through economic pressure to achieve policy outcomes</a:t>
            </a:r>
          </a:p>
        </p:txBody>
      </p:sp>
      <p:sp>
        <p:nvSpPr>
          <p:cNvPr id="11" name="TextBox 10">
            <a:extLst>
              <a:ext uri="{FF2B5EF4-FFF2-40B4-BE49-F238E27FC236}">
                <a16:creationId xmlns:a16="http://schemas.microsoft.com/office/drawing/2014/main" id="{A76B1D13-6099-F02E-D2D5-51C8AA687DF3}"/>
              </a:ext>
            </a:extLst>
          </p:cNvPr>
          <p:cNvSpPr txBox="1"/>
          <p:nvPr/>
        </p:nvSpPr>
        <p:spPr>
          <a:xfrm>
            <a:off x="6264836" y="3996821"/>
            <a:ext cx="5355596" cy="584775"/>
          </a:xfrm>
          <a:prstGeom prst="rect">
            <a:avLst/>
          </a:prstGeom>
          <a:solidFill>
            <a:schemeClr val="tx2"/>
          </a:solidFill>
        </p:spPr>
        <p:txBody>
          <a:bodyPr wrap="square" rtlCol="0">
            <a:spAutoFit/>
          </a:bodyPr>
          <a:lstStyle/>
          <a:p>
            <a:pPr algn="l"/>
            <a:r>
              <a:rPr lang="en-US" sz="1600" b="1" dirty="0">
                <a:solidFill>
                  <a:schemeClr val="bg1"/>
                </a:solidFill>
                <a:latin typeface="AvenirNext LT Com Regular" panose="020B0503020202020204" pitchFamily="34" charset="0"/>
              </a:rPr>
              <a:t>Funding: </a:t>
            </a:r>
            <a:r>
              <a:rPr lang="en-US" sz="1600" dirty="0">
                <a:solidFill>
                  <a:schemeClr val="bg1"/>
                </a:solidFill>
                <a:latin typeface="AvenirNext LT Com Regular" panose="020B0503020202020204" pitchFamily="34" charset="0"/>
              </a:rPr>
              <a:t>Generate revenue to fund domestic budget priorities</a:t>
            </a:r>
          </a:p>
        </p:txBody>
      </p:sp>
      <p:sp>
        <p:nvSpPr>
          <p:cNvPr id="16" name="TextBox 15">
            <a:extLst>
              <a:ext uri="{FF2B5EF4-FFF2-40B4-BE49-F238E27FC236}">
                <a16:creationId xmlns:a16="http://schemas.microsoft.com/office/drawing/2014/main" id="{42DB97CA-1FE2-0833-1254-B1B993BB262E}"/>
              </a:ext>
            </a:extLst>
          </p:cNvPr>
          <p:cNvSpPr txBox="1"/>
          <p:nvPr/>
        </p:nvSpPr>
        <p:spPr>
          <a:xfrm>
            <a:off x="1696377" y="2332861"/>
            <a:ext cx="3607489" cy="1169551"/>
          </a:xfrm>
          <a:prstGeom prst="rect">
            <a:avLst/>
          </a:prstGeom>
          <a:noFill/>
        </p:spPr>
        <p:txBody>
          <a:bodyPr wrap="square" rtlCol="0">
            <a:spAutoFit/>
          </a:bodyPr>
          <a:lstStyle/>
          <a:p>
            <a:pPr algn="l"/>
            <a:r>
              <a:rPr lang="en-US" sz="1000" b="1" dirty="0">
                <a:latin typeface="AvenirNext LT Com Regular" panose="020B0503020202020204" pitchFamily="34" charset="0"/>
              </a:rPr>
              <a:t>High, persistent impact</a:t>
            </a:r>
          </a:p>
          <a:p>
            <a:pPr algn="l"/>
            <a:endParaRPr lang="en-US" sz="1000" b="1" dirty="0">
              <a:latin typeface="AvenirNext LT Com Regular" panose="020B0503020202020204" pitchFamily="34" charset="0"/>
            </a:endParaRPr>
          </a:p>
          <a:p>
            <a:pPr algn="l"/>
            <a:r>
              <a:rPr lang="en-US" sz="1000" b="1" dirty="0">
                <a:latin typeface="AvenirNext LT Com Regular" panose="020B0503020202020204" pitchFamily="34" charset="0"/>
              </a:rPr>
              <a:t>Potential countries/regions affected:</a:t>
            </a:r>
          </a:p>
          <a:p>
            <a:pPr algn="l"/>
            <a:r>
              <a:rPr lang="en-US" sz="1000" dirty="0">
                <a:latin typeface="AvenirNext LT Com Regular" panose="020B0503020202020204" pitchFamily="34" charset="0"/>
              </a:rPr>
              <a:t>China</a:t>
            </a:r>
          </a:p>
          <a:p>
            <a:pPr algn="l"/>
            <a:endParaRPr lang="en-US" sz="1000" dirty="0">
              <a:latin typeface="AvenirNext LT Com Regular" panose="020B0503020202020204" pitchFamily="34" charset="0"/>
            </a:endParaRPr>
          </a:p>
          <a:p>
            <a:pPr algn="l"/>
            <a:r>
              <a:rPr lang="en-US" sz="1000" b="1" dirty="0">
                <a:latin typeface="AvenirNext LT Com Regular" panose="020B0503020202020204" pitchFamily="34" charset="0"/>
              </a:rPr>
              <a:t>Potential industries affected:</a:t>
            </a:r>
          </a:p>
          <a:p>
            <a:pPr algn="l"/>
            <a:r>
              <a:rPr lang="en-US" sz="1000" dirty="0">
                <a:latin typeface="AvenirNext LT Com Regular" panose="020B0503020202020204" pitchFamily="34" charset="0"/>
              </a:rPr>
              <a:t>Tech, energy, industrial materials, pharma, biotech, aircraft</a:t>
            </a:r>
          </a:p>
        </p:txBody>
      </p:sp>
      <p:sp>
        <p:nvSpPr>
          <p:cNvPr id="18" name="TextBox 17">
            <a:extLst>
              <a:ext uri="{FF2B5EF4-FFF2-40B4-BE49-F238E27FC236}">
                <a16:creationId xmlns:a16="http://schemas.microsoft.com/office/drawing/2014/main" id="{E6D31063-E35D-046B-1B1F-BE70DF965EAA}"/>
              </a:ext>
            </a:extLst>
          </p:cNvPr>
          <p:cNvSpPr txBox="1"/>
          <p:nvPr/>
        </p:nvSpPr>
        <p:spPr>
          <a:xfrm>
            <a:off x="1696377" y="4686515"/>
            <a:ext cx="3971798" cy="1323439"/>
          </a:xfrm>
          <a:prstGeom prst="rect">
            <a:avLst/>
          </a:prstGeom>
          <a:noFill/>
        </p:spPr>
        <p:txBody>
          <a:bodyPr wrap="square" rtlCol="0">
            <a:spAutoFit/>
          </a:bodyPr>
          <a:lstStyle/>
          <a:p>
            <a:pPr algn="l"/>
            <a:r>
              <a:rPr lang="en-US" sz="1000" b="1" dirty="0">
                <a:latin typeface="+mj-lt"/>
              </a:rPr>
              <a:t>Low, more temporary impact</a:t>
            </a:r>
          </a:p>
          <a:p>
            <a:pPr algn="l"/>
            <a:endParaRPr lang="en-US" sz="1000" b="1" dirty="0">
              <a:latin typeface="+mj-lt"/>
            </a:endParaRPr>
          </a:p>
          <a:p>
            <a:pPr algn="l"/>
            <a:r>
              <a:rPr lang="en-US" sz="1000" b="1" dirty="0">
                <a:latin typeface="+mj-lt"/>
              </a:rPr>
              <a:t>Potential countries/regions affected:</a:t>
            </a:r>
          </a:p>
          <a:p>
            <a:pPr algn="l"/>
            <a:r>
              <a:rPr lang="en-US" sz="1000" dirty="0">
                <a:latin typeface="+mj-lt"/>
              </a:rPr>
              <a:t>China, Mexico, Canada, EU, Japan, Latin America</a:t>
            </a:r>
          </a:p>
          <a:p>
            <a:pPr algn="l"/>
            <a:endParaRPr lang="en-US" sz="1000" dirty="0">
              <a:latin typeface="+mj-lt"/>
            </a:endParaRPr>
          </a:p>
          <a:p>
            <a:pPr algn="l"/>
            <a:r>
              <a:rPr lang="en-US" sz="1000" b="1" dirty="0">
                <a:latin typeface="+mj-lt"/>
              </a:rPr>
              <a:t>Potential industries affected:</a:t>
            </a:r>
          </a:p>
          <a:p>
            <a:pPr algn="l"/>
            <a:r>
              <a:rPr lang="en-US" sz="1000" dirty="0">
                <a:latin typeface="+mj-lt"/>
              </a:rPr>
              <a:t>Autos, steel, agriculture, consumer electronics, construction machinery, minerals, defense, energy, semiconductor equipment</a:t>
            </a:r>
          </a:p>
        </p:txBody>
      </p:sp>
      <p:sp>
        <p:nvSpPr>
          <p:cNvPr id="19" name="TextBox 18">
            <a:extLst>
              <a:ext uri="{FF2B5EF4-FFF2-40B4-BE49-F238E27FC236}">
                <a16:creationId xmlns:a16="http://schemas.microsoft.com/office/drawing/2014/main" id="{56B9AF37-D027-802E-F254-5380FF495E8D}"/>
              </a:ext>
            </a:extLst>
          </p:cNvPr>
          <p:cNvSpPr txBox="1"/>
          <p:nvPr/>
        </p:nvSpPr>
        <p:spPr>
          <a:xfrm>
            <a:off x="7280305" y="4721263"/>
            <a:ext cx="3748043" cy="1323439"/>
          </a:xfrm>
          <a:prstGeom prst="rect">
            <a:avLst/>
          </a:prstGeom>
          <a:noFill/>
        </p:spPr>
        <p:txBody>
          <a:bodyPr wrap="square" rtlCol="0">
            <a:spAutoFit/>
          </a:bodyPr>
          <a:lstStyle/>
          <a:p>
            <a:pPr algn="l"/>
            <a:r>
              <a:rPr lang="en-US" sz="1000" b="1" dirty="0">
                <a:latin typeface="+mj-lt"/>
              </a:rPr>
              <a:t>High, persistent impact</a:t>
            </a:r>
          </a:p>
          <a:p>
            <a:pPr algn="l"/>
            <a:endParaRPr lang="en-US" sz="1000" b="1" dirty="0">
              <a:latin typeface="+mj-lt"/>
            </a:endParaRPr>
          </a:p>
          <a:p>
            <a:pPr algn="l"/>
            <a:r>
              <a:rPr lang="en-US" sz="1000" b="1" dirty="0">
                <a:latin typeface="+mj-lt"/>
              </a:rPr>
              <a:t>Potential countries/regions affected:</a:t>
            </a:r>
          </a:p>
          <a:p>
            <a:pPr algn="l"/>
            <a:r>
              <a:rPr lang="en-US" sz="1000" dirty="0">
                <a:latin typeface="+mj-lt"/>
              </a:rPr>
              <a:t>May be a broadly applied universal tariff</a:t>
            </a:r>
          </a:p>
          <a:p>
            <a:pPr algn="l"/>
            <a:endParaRPr lang="en-US" sz="1000" dirty="0">
              <a:latin typeface="+mj-lt"/>
            </a:endParaRPr>
          </a:p>
          <a:p>
            <a:pPr algn="l"/>
            <a:r>
              <a:rPr lang="en-US" sz="1000" b="1" dirty="0">
                <a:latin typeface="+mj-lt"/>
              </a:rPr>
              <a:t>Potential industries affected:</a:t>
            </a:r>
          </a:p>
          <a:p>
            <a:pPr algn="l"/>
            <a:r>
              <a:rPr lang="en-US" sz="1000" dirty="0">
                <a:latin typeface="+mj-lt"/>
              </a:rPr>
              <a:t>Consumer goods, autos, industrials; price effects and margin pressure across industries</a:t>
            </a:r>
          </a:p>
        </p:txBody>
      </p:sp>
      <p:sp>
        <p:nvSpPr>
          <p:cNvPr id="29" name="Rectangle 28">
            <a:extLst>
              <a:ext uri="{FF2B5EF4-FFF2-40B4-BE49-F238E27FC236}">
                <a16:creationId xmlns:a16="http://schemas.microsoft.com/office/drawing/2014/main" id="{0D698F6B-6323-EA97-2B7C-B6C2F94F7DF1}"/>
              </a:ext>
            </a:extLst>
          </p:cNvPr>
          <p:cNvSpPr/>
          <p:nvPr/>
        </p:nvSpPr>
        <p:spPr>
          <a:xfrm>
            <a:off x="6260258" y="2151289"/>
            <a:ext cx="5374417" cy="1582364"/>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7" name="TextBox 16">
            <a:extLst>
              <a:ext uri="{FF2B5EF4-FFF2-40B4-BE49-F238E27FC236}">
                <a16:creationId xmlns:a16="http://schemas.microsoft.com/office/drawing/2014/main" id="{4C05453F-D5F4-58F9-BFCA-0023C866B4FA}"/>
              </a:ext>
            </a:extLst>
          </p:cNvPr>
          <p:cNvSpPr txBox="1"/>
          <p:nvPr/>
        </p:nvSpPr>
        <p:spPr>
          <a:xfrm>
            <a:off x="7280305" y="2272885"/>
            <a:ext cx="4233920" cy="1323439"/>
          </a:xfrm>
          <a:prstGeom prst="rect">
            <a:avLst/>
          </a:prstGeom>
          <a:noFill/>
        </p:spPr>
        <p:txBody>
          <a:bodyPr wrap="square" rtlCol="0">
            <a:spAutoFit/>
          </a:bodyPr>
          <a:lstStyle/>
          <a:p>
            <a:pPr algn="l"/>
            <a:r>
              <a:rPr lang="en-US" sz="1000" b="1" dirty="0">
                <a:latin typeface="+mj-lt"/>
              </a:rPr>
              <a:t>Medium, persistent, mixed impact</a:t>
            </a:r>
          </a:p>
          <a:p>
            <a:pPr algn="l"/>
            <a:endParaRPr lang="en-US" sz="1000" b="1" dirty="0">
              <a:latin typeface="+mj-lt"/>
            </a:endParaRPr>
          </a:p>
          <a:p>
            <a:pPr algn="l"/>
            <a:r>
              <a:rPr lang="en-US" sz="1000" b="1" dirty="0">
                <a:latin typeface="+mj-lt"/>
              </a:rPr>
              <a:t>Potential countries/regions affected:</a:t>
            </a:r>
          </a:p>
          <a:p>
            <a:pPr algn="l"/>
            <a:r>
              <a:rPr lang="en-US" sz="1000" dirty="0">
                <a:latin typeface="+mj-lt"/>
              </a:rPr>
              <a:t>China, EU, Japan, South Korea, Vietnam, India, Mexico, Canada, Brazil</a:t>
            </a:r>
          </a:p>
          <a:p>
            <a:pPr algn="l"/>
            <a:endParaRPr lang="en-US" sz="1000" dirty="0">
              <a:latin typeface="+mj-lt"/>
            </a:endParaRPr>
          </a:p>
          <a:p>
            <a:pPr algn="l"/>
            <a:r>
              <a:rPr lang="en-US" sz="1000" b="1" dirty="0">
                <a:latin typeface="+mj-lt"/>
              </a:rPr>
              <a:t>Potential industries affected:</a:t>
            </a:r>
          </a:p>
          <a:p>
            <a:pPr algn="l"/>
            <a:r>
              <a:rPr lang="en-US" sz="1000" dirty="0">
                <a:latin typeface="+mj-lt"/>
              </a:rPr>
              <a:t>Autos, steel, aluminum, agriculture, food, chemicals, consumer electronics, pharma, luxury, defense, energy, oil</a:t>
            </a:r>
          </a:p>
        </p:txBody>
      </p:sp>
      <p:pic>
        <p:nvPicPr>
          <p:cNvPr id="40" name="Picture 39" descr="A white chain with black background&#10;&#10;AI-generated content may be incorrect.">
            <a:extLst>
              <a:ext uri="{FF2B5EF4-FFF2-40B4-BE49-F238E27FC236}">
                <a16:creationId xmlns:a16="http://schemas.microsoft.com/office/drawing/2014/main" id="{42476110-18FA-FCE9-F4FF-74522F6BF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05" y="2375082"/>
            <a:ext cx="604287" cy="583084"/>
          </a:xfrm>
          <a:prstGeom prst="rect">
            <a:avLst/>
          </a:prstGeom>
        </p:spPr>
      </p:pic>
      <p:sp>
        <p:nvSpPr>
          <p:cNvPr id="42" name="Oval 41">
            <a:extLst>
              <a:ext uri="{FF2B5EF4-FFF2-40B4-BE49-F238E27FC236}">
                <a16:creationId xmlns:a16="http://schemas.microsoft.com/office/drawing/2014/main" id="{F04F884C-095D-F97D-264E-EBC1132BD717}"/>
              </a:ext>
            </a:extLst>
          </p:cNvPr>
          <p:cNvSpPr/>
          <p:nvPr/>
        </p:nvSpPr>
        <p:spPr>
          <a:xfrm>
            <a:off x="704902" y="4750757"/>
            <a:ext cx="604287" cy="604287"/>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3" name="Oval 42">
            <a:extLst>
              <a:ext uri="{FF2B5EF4-FFF2-40B4-BE49-F238E27FC236}">
                <a16:creationId xmlns:a16="http://schemas.microsoft.com/office/drawing/2014/main" id="{9B8FAB50-A0C0-913E-A3CE-FC2912DA8269}"/>
              </a:ext>
            </a:extLst>
          </p:cNvPr>
          <p:cNvSpPr/>
          <p:nvPr/>
        </p:nvSpPr>
        <p:spPr>
          <a:xfrm>
            <a:off x="6381502" y="4749036"/>
            <a:ext cx="604287" cy="604287"/>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4" name="Oval 43">
            <a:extLst>
              <a:ext uri="{FF2B5EF4-FFF2-40B4-BE49-F238E27FC236}">
                <a16:creationId xmlns:a16="http://schemas.microsoft.com/office/drawing/2014/main" id="{CC2A90EB-6A3D-1485-FC99-452C4572D92D}"/>
              </a:ext>
            </a:extLst>
          </p:cNvPr>
          <p:cNvSpPr/>
          <p:nvPr/>
        </p:nvSpPr>
        <p:spPr>
          <a:xfrm>
            <a:off x="6381502" y="2338184"/>
            <a:ext cx="604287" cy="604287"/>
          </a:xfrm>
          <a:prstGeom prst="ellipse">
            <a:avLst/>
          </a:prstGeom>
          <a:solidFill>
            <a:srgbClr val="16838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pic>
        <p:nvPicPr>
          <p:cNvPr id="38" name="Picture 37" descr="A white line drawing of a balance scale&#10;&#10;AI-generated content may be incorrect.">
            <a:extLst>
              <a:ext uri="{FF2B5EF4-FFF2-40B4-BE49-F238E27FC236}">
                <a16:creationId xmlns:a16="http://schemas.microsoft.com/office/drawing/2014/main" id="{859AF38A-AA75-8B42-44BF-973219C1F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389" y="2306404"/>
            <a:ext cx="711200" cy="698500"/>
          </a:xfrm>
          <a:prstGeom prst="rect">
            <a:avLst/>
          </a:prstGeom>
        </p:spPr>
      </p:pic>
      <p:pic>
        <p:nvPicPr>
          <p:cNvPr id="36" name="Picture 35" descr="A hand giving a coin to another hand&#10;&#10;AI-generated content may be incorrect.">
            <a:extLst>
              <a:ext uri="{FF2B5EF4-FFF2-40B4-BE49-F238E27FC236}">
                <a16:creationId xmlns:a16="http://schemas.microsoft.com/office/drawing/2014/main" id="{94173699-C006-293D-E7A7-E9FD096996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194" y="4766309"/>
            <a:ext cx="590458" cy="569740"/>
          </a:xfrm>
          <a:prstGeom prst="rect">
            <a:avLst/>
          </a:prstGeom>
        </p:spPr>
      </p:pic>
      <p:pic>
        <p:nvPicPr>
          <p:cNvPr id="34" name="Picture 33" descr="A white outline of hands shaking&#10;&#10;AI-generated content may be incorrect.">
            <a:extLst>
              <a:ext uri="{FF2B5EF4-FFF2-40B4-BE49-F238E27FC236}">
                <a16:creationId xmlns:a16="http://schemas.microsoft.com/office/drawing/2014/main" id="{253F0D64-1621-D888-D47F-196B70DB2B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039" y="4765150"/>
            <a:ext cx="604287" cy="583084"/>
          </a:xfrm>
          <a:prstGeom prst="rect">
            <a:avLst/>
          </a:prstGeom>
        </p:spPr>
      </p:pic>
    </p:spTree>
    <p:extLst>
      <p:ext uri="{BB962C8B-B14F-4D97-AF65-F5344CB8AC3E}">
        <p14:creationId xmlns:p14="http://schemas.microsoft.com/office/powerpoint/2010/main" val="143187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75ED9968-BBD6-FBD2-C7FD-8FDF4AC16202}"/>
              </a:ext>
            </a:extLst>
          </p:cNvPr>
          <p:cNvCxnSpPr>
            <a:cxnSpLocks/>
          </p:cNvCxnSpPr>
          <p:nvPr/>
        </p:nvCxnSpPr>
        <p:spPr>
          <a:xfrm>
            <a:off x="7315029" y="2096958"/>
            <a:ext cx="0" cy="486027"/>
          </a:xfrm>
          <a:prstGeom prst="line">
            <a:avLst/>
          </a:prstGeom>
          <a:ln w="12700">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21" name="Slide Number Placeholder 3">
            <a:extLst>
              <a:ext uri="{FF2B5EF4-FFF2-40B4-BE49-F238E27FC236}">
                <a16:creationId xmlns:a16="http://schemas.microsoft.com/office/drawing/2014/main" id="{6D8F7010-97D5-064F-A149-3258748D2146}"/>
              </a:ext>
            </a:extLst>
          </p:cNvPr>
          <p:cNvSpPr>
            <a:spLocks noGrp="1"/>
          </p:cNvSpPr>
          <p:nvPr>
            <p:ph type="sldNum" sz="quarter" idx="11"/>
          </p:nvPr>
        </p:nvSpPr>
        <p:spPr/>
        <p:txBody>
          <a:bodyPr/>
          <a:lstStyle/>
          <a:p>
            <a:pPr lvl="0"/>
            <a:fld id="{86CB4B4D-7CA3-9044-876B-883B54F8677D}" type="slidenum">
              <a:rPr lang="en-US" noProof="0" smtClean="0">
                <a:sym typeface="Avenir Next LT Com Regular"/>
              </a:rPr>
              <a:pPr lvl="0"/>
              <a:t>6</a:t>
            </a:fld>
            <a:endParaRPr lang="en-US" noProof="0" dirty="0">
              <a:sym typeface="Avenir Next LT Com Regular"/>
            </a:endParaRPr>
          </a:p>
        </p:txBody>
      </p:sp>
      <p:sp>
        <p:nvSpPr>
          <p:cNvPr id="12" name="Text Placeholder 11">
            <a:extLst>
              <a:ext uri="{FF2B5EF4-FFF2-40B4-BE49-F238E27FC236}">
                <a16:creationId xmlns:a16="http://schemas.microsoft.com/office/drawing/2014/main" id="{9B34C635-5057-2DA6-5EF3-D62C159EE2D1}"/>
              </a:ext>
            </a:extLst>
          </p:cNvPr>
          <p:cNvSpPr>
            <a:spLocks noGrp="1"/>
          </p:cNvSpPr>
          <p:nvPr>
            <p:ph type="body" sz="quarter" idx="15"/>
          </p:nvPr>
        </p:nvSpPr>
        <p:spPr/>
        <p:txBody>
          <a:bodyPr/>
          <a:lstStyle/>
          <a:p>
            <a:r>
              <a:rPr lang="en-US" dirty="0"/>
              <a:t>Uncertainty has created long-term opportunities for patient investors</a:t>
            </a:r>
          </a:p>
        </p:txBody>
      </p:sp>
      <p:sp>
        <p:nvSpPr>
          <p:cNvPr id="34" name="TextBox 13">
            <a:extLst>
              <a:ext uri="{FF2B5EF4-FFF2-40B4-BE49-F238E27FC236}">
                <a16:creationId xmlns:a16="http://schemas.microsoft.com/office/drawing/2014/main" id="{91D29FEC-87BC-C993-38C7-9841FC8AE956}"/>
              </a:ext>
            </a:extLst>
          </p:cNvPr>
          <p:cNvSpPr txBox="1"/>
          <p:nvPr/>
        </p:nvSpPr>
        <p:spPr>
          <a:xfrm>
            <a:off x="6421801" y="1957532"/>
            <a:ext cx="903105" cy="4869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0000" tIns="46800" rIns="90000" bIns="4680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spcAft>
                <a:spcPts val="300"/>
              </a:spcAft>
            </a:pPr>
            <a:r>
              <a:rPr lang="en-US" sz="1200" b="1" dirty="0">
                <a:solidFill>
                  <a:schemeClr val="accent1"/>
                </a:solidFill>
                <a:latin typeface="AvenirNext LT Com Regular" panose="020B0503020202020204" pitchFamily="34" charset="0"/>
              </a:rPr>
              <a:t>3/31/25</a:t>
            </a:r>
            <a:r>
              <a:rPr lang="en-US" b="0" dirty="0">
                <a:solidFill>
                  <a:schemeClr val="tx1"/>
                </a:solidFill>
                <a:latin typeface="AvenirNext LT Com Regular" panose="020B0503020202020204" pitchFamily="34" charset="0"/>
              </a:rPr>
              <a:t> </a:t>
            </a:r>
            <a:endParaRPr lang="en-US" dirty="0">
              <a:solidFill>
                <a:schemeClr val="tx1"/>
              </a:solidFill>
              <a:latin typeface="AvenirNext LT Com Regular" panose="020B0503020202020204" pitchFamily="34" charset="0"/>
            </a:endParaRPr>
          </a:p>
          <a:p>
            <a:pPr algn="r">
              <a:spcAft>
                <a:spcPts val="300"/>
              </a:spcAft>
            </a:pPr>
            <a:r>
              <a:rPr lang="en-US" b="0" dirty="0">
                <a:solidFill>
                  <a:schemeClr val="tx1"/>
                </a:solidFill>
                <a:latin typeface="AvenirNext LT Com Regular" panose="020B0503020202020204" pitchFamily="34" charset="0"/>
              </a:rPr>
              <a:t>$7.01T</a:t>
            </a:r>
            <a:r>
              <a:rPr lang="en-US" b="0" baseline="0" dirty="0">
                <a:solidFill>
                  <a:schemeClr val="tx1"/>
                </a:solidFill>
                <a:latin typeface="AvenirNext LT Com Regular" panose="020B0503020202020204" pitchFamily="34" charset="0"/>
              </a:rPr>
              <a:t> </a:t>
            </a:r>
          </a:p>
        </p:txBody>
      </p:sp>
      <p:sp>
        <p:nvSpPr>
          <p:cNvPr id="7" name="Title 6">
            <a:extLst>
              <a:ext uri="{FF2B5EF4-FFF2-40B4-BE49-F238E27FC236}">
                <a16:creationId xmlns:a16="http://schemas.microsoft.com/office/drawing/2014/main" id="{7C57E2BC-55A9-1DE5-C355-8BF2EA7BA1C0}"/>
              </a:ext>
            </a:extLst>
          </p:cNvPr>
          <p:cNvSpPr>
            <a:spLocks noGrp="1"/>
          </p:cNvSpPr>
          <p:nvPr>
            <p:ph type="title"/>
          </p:nvPr>
        </p:nvSpPr>
        <p:spPr/>
        <p:txBody>
          <a:bodyPr/>
          <a:lstStyle/>
          <a:p>
            <a:r>
              <a:rPr lang="en-IN" dirty="0"/>
              <a:t>A mountain of cash on the sidelines has been a bullish signal</a:t>
            </a:r>
            <a:endParaRPr lang="en-US" dirty="0"/>
          </a:p>
        </p:txBody>
      </p:sp>
      <p:sp>
        <p:nvSpPr>
          <p:cNvPr id="58" name="TextBox 57">
            <a:extLst>
              <a:ext uri="{FF2B5EF4-FFF2-40B4-BE49-F238E27FC236}">
                <a16:creationId xmlns:a16="http://schemas.microsoft.com/office/drawing/2014/main" id="{CF6C9CFF-8E0E-4D08-43AE-1A5CAF0E6681}"/>
              </a:ext>
            </a:extLst>
          </p:cNvPr>
          <p:cNvSpPr txBox="1"/>
          <p:nvPr/>
        </p:nvSpPr>
        <p:spPr>
          <a:xfrm>
            <a:off x="3855531" y="7871381"/>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59" name="TextBox 58">
            <a:extLst>
              <a:ext uri="{FF2B5EF4-FFF2-40B4-BE49-F238E27FC236}">
                <a16:creationId xmlns:a16="http://schemas.microsoft.com/office/drawing/2014/main" id="{25E2746A-8E0C-69E6-6AD0-3963C0F4B75E}"/>
              </a:ext>
            </a:extLst>
          </p:cNvPr>
          <p:cNvSpPr txBox="1"/>
          <p:nvPr/>
        </p:nvSpPr>
        <p:spPr>
          <a:xfrm>
            <a:off x="637277" y="-1634836"/>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8" name="TextBox 7">
            <a:extLst>
              <a:ext uri="{FF2B5EF4-FFF2-40B4-BE49-F238E27FC236}">
                <a16:creationId xmlns:a16="http://schemas.microsoft.com/office/drawing/2014/main" id="{A25E2B2D-4852-0EDA-E71F-530B18637D2D}"/>
              </a:ext>
            </a:extLst>
          </p:cNvPr>
          <p:cNvSpPr txBox="1"/>
          <p:nvPr/>
        </p:nvSpPr>
        <p:spPr>
          <a:xfrm>
            <a:off x="3289353" y="7437938"/>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33" name="TextBox 132">
            <a:extLst>
              <a:ext uri="{FF2B5EF4-FFF2-40B4-BE49-F238E27FC236}">
                <a16:creationId xmlns:a16="http://schemas.microsoft.com/office/drawing/2014/main" id="{F21828FF-4F97-3218-257B-96E48F38D2D2}"/>
              </a:ext>
            </a:extLst>
          </p:cNvPr>
          <p:cNvSpPr txBox="1"/>
          <p:nvPr/>
        </p:nvSpPr>
        <p:spPr>
          <a:xfrm>
            <a:off x="-6971737" y="2469663"/>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cxnSp>
        <p:nvCxnSpPr>
          <p:cNvPr id="9" name="Straight Connector 8">
            <a:extLst>
              <a:ext uri="{FF2B5EF4-FFF2-40B4-BE49-F238E27FC236}">
                <a16:creationId xmlns:a16="http://schemas.microsoft.com/office/drawing/2014/main" id="{D6D4AD85-1EDA-C00B-066B-9287CBE00C4B}"/>
              </a:ext>
            </a:extLst>
          </p:cNvPr>
          <p:cNvCxnSpPr>
            <a:cxnSpLocks/>
          </p:cNvCxnSpPr>
          <p:nvPr/>
        </p:nvCxnSpPr>
        <p:spPr>
          <a:xfrm flipV="1">
            <a:off x="5537112" y="2474638"/>
            <a:ext cx="0" cy="1982558"/>
          </a:xfrm>
          <a:prstGeom prst="line">
            <a:avLst/>
          </a:prstGeom>
          <a:noFill/>
          <a:ln w="12700" cap="flat">
            <a:solidFill>
              <a:schemeClr val="accent6">
                <a:lumMod val="75000"/>
              </a:schemeClr>
            </a:solidFill>
            <a:prstDash val="solid"/>
            <a:miter lim="400000"/>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99BF39F6-DD0E-FA84-E692-47C4106EA238}"/>
              </a:ext>
            </a:extLst>
          </p:cNvPr>
          <p:cNvCxnSpPr>
            <a:cxnSpLocks/>
          </p:cNvCxnSpPr>
          <p:nvPr/>
        </p:nvCxnSpPr>
        <p:spPr>
          <a:xfrm>
            <a:off x="5593764" y="3032805"/>
            <a:ext cx="0" cy="762375"/>
          </a:xfrm>
          <a:prstGeom prst="line">
            <a:avLst/>
          </a:prstGeom>
          <a:ln w="12700">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11" name="TextBox 17">
            <a:extLst>
              <a:ext uri="{FF2B5EF4-FFF2-40B4-BE49-F238E27FC236}">
                <a16:creationId xmlns:a16="http://schemas.microsoft.com/office/drawing/2014/main" id="{05913D72-94C4-EEE4-D839-A02859F2B718}"/>
              </a:ext>
            </a:extLst>
          </p:cNvPr>
          <p:cNvSpPr txBox="1"/>
          <p:nvPr/>
        </p:nvSpPr>
        <p:spPr>
          <a:xfrm>
            <a:off x="5626415" y="2893242"/>
            <a:ext cx="1023306" cy="8408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0000" tIns="46800" rIns="90000" bIns="4680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spcAft>
                <a:spcPts val="300"/>
              </a:spcAft>
            </a:pPr>
            <a:r>
              <a:rPr lang="en-US" sz="1200" b="1" dirty="0">
                <a:solidFill>
                  <a:schemeClr val="accent1"/>
                </a:solidFill>
                <a:latin typeface="AvenirNext LT Com Regular" panose="020B0503020202020204" pitchFamily="34" charset="0"/>
              </a:rPr>
              <a:t>CASH PEAK</a:t>
            </a:r>
          </a:p>
          <a:p>
            <a:pPr algn="l">
              <a:spcAft>
                <a:spcPts val="300"/>
              </a:spcAft>
            </a:pPr>
            <a:r>
              <a:rPr lang="en-US" dirty="0">
                <a:solidFill>
                  <a:schemeClr val="tx1"/>
                </a:solidFill>
                <a:latin typeface="AvenirNext LT Com Regular" panose="020B0503020202020204" pitchFamily="34" charset="0"/>
              </a:rPr>
              <a:t>5</a:t>
            </a:r>
            <a:r>
              <a:rPr lang="en-US" b="0" baseline="0" dirty="0">
                <a:solidFill>
                  <a:schemeClr val="tx1"/>
                </a:solidFill>
                <a:latin typeface="AvenirNext LT Com Regular" panose="020B0503020202020204" pitchFamily="34" charset="0"/>
              </a:rPr>
              <a:t>/22/20</a:t>
            </a:r>
            <a:br>
              <a:rPr lang="en-US" b="0" baseline="0" dirty="0">
                <a:solidFill>
                  <a:schemeClr val="tx1"/>
                </a:solidFill>
                <a:latin typeface="AvenirNext LT Com Regular" panose="020B0503020202020204" pitchFamily="34" charset="0"/>
              </a:rPr>
            </a:br>
            <a:r>
              <a:rPr lang="en-US" b="0" dirty="0">
                <a:solidFill>
                  <a:schemeClr val="tx1"/>
                </a:solidFill>
                <a:latin typeface="AvenirNext LT Com Regular" panose="020B0503020202020204" pitchFamily="34" charset="0"/>
              </a:rPr>
              <a:t>$4.79T</a:t>
            </a:r>
            <a:endParaRPr lang="en-US" b="0" baseline="0" dirty="0">
              <a:solidFill>
                <a:schemeClr val="tx1"/>
              </a:solidFill>
              <a:latin typeface="AvenirNext LT Com Regular" panose="020B0503020202020204" pitchFamily="34" charset="0"/>
            </a:endParaRPr>
          </a:p>
        </p:txBody>
      </p:sp>
      <p:sp>
        <p:nvSpPr>
          <p:cNvPr id="18" name="TextBox 27">
            <a:extLst>
              <a:ext uri="{FF2B5EF4-FFF2-40B4-BE49-F238E27FC236}">
                <a16:creationId xmlns:a16="http://schemas.microsoft.com/office/drawing/2014/main" id="{076DA0C0-CEFC-B44F-0CDB-E585BEF22F02}"/>
              </a:ext>
            </a:extLst>
          </p:cNvPr>
          <p:cNvSpPr txBox="1"/>
          <p:nvPr/>
        </p:nvSpPr>
        <p:spPr>
          <a:xfrm flipH="1">
            <a:off x="3826029" y="2329253"/>
            <a:ext cx="1689102" cy="5023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0000" tIns="46800" rIns="90000" bIns="4680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spcAft>
                <a:spcPts val="300"/>
              </a:spcAft>
            </a:pPr>
            <a:r>
              <a:rPr lang="en-US" sz="1200" b="1" dirty="0">
                <a:solidFill>
                  <a:schemeClr val="accent6">
                    <a:lumMod val="75000"/>
                  </a:schemeClr>
                </a:solidFill>
                <a:latin typeface="AvenirNext LT Com Regular" panose="020B0503020202020204" pitchFamily="34" charset="0"/>
              </a:rPr>
              <a:t>S&amp;P 500 TROUGH</a:t>
            </a:r>
          </a:p>
          <a:p>
            <a:pPr algn="r">
              <a:spcAft>
                <a:spcPts val="300"/>
              </a:spcAft>
            </a:pPr>
            <a:r>
              <a:rPr lang="en-US" b="0" baseline="0" dirty="0">
                <a:solidFill>
                  <a:schemeClr val="tx1"/>
                </a:solidFill>
                <a:latin typeface="AvenirNext LT Com Regular" panose="020B0503020202020204" pitchFamily="34" charset="0"/>
              </a:rPr>
              <a:t>3/23/20</a:t>
            </a:r>
          </a:p>
        </p:txBody>
      </p:sp>
      <p:cxnSp>
        <p:nvCxnSpPr>
          <p:cNvPr id="19" name="Straight Connector 18">
            <a:extLst>
              <a:ext uri="{FF2B5EF4-FFF2-40B4-BE49-F238E27FC236}">
                <a16:creationId xmlns:a16="http://schemas.microsoft.com/office/drawing/2014/main" id="{BF0EC9C7-64FE-A387-B17E-CCD1CD641CEF}"/>
              </a:ext>
            </a:extLst>
          </p:cNvPr>
          <p:cNvCxnSpPr>
            <a:cxnSpLocks/>
          </p:cNvCxnSpPr>
          <p:nvPr/>
        </p:nvCxnSpPr>
        <p:spPr>
          <a:xfrm flipV="1">
            <a:off x="1631134" y="3171044"/>
            <a:ext cx="0" cy="1251858"/>
          </a:xfrm>
          <a:prstGeom prst="line">
            <a:avLst/>
          </a:prstGeom>
          <a:noFill/>
          <a:ln w="12700" cap="flat">
            <a:solidFill>
              <a:schemeClr val="accent6">
                <a:lumMod val="75000"/>
              </a:schemeClr>
            </a:solidFill>
            <a:prstDash val="solid"/>
            <a:miter lim="400000"/>
            <a:tailEnd type="oval"/>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D9594F9B-9E45-A8FE-388A-D1F8E736DB8C}"/>
              </a:ext>
            </a:extLst>
          </p:cNvPr>
          <p:cNvCxnSpPr>
            <a:cxnSpLocks/>
          </p:cNvCxnSpPr>
          <p:nvPr/>
        </p:nvCxnSpPr>
        <p:spPr>
          <a:xfrm>
            <a:off x="1577870" y="2495013"/>
            <a:ext cx="0" cy="1949380"/>
          </a:xfrm>
          <a:prstGeom prst="line">
            <a:avLst/>
          </a:prstGeom>
          <a:ln w="12700">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22" name="TextBox 17">
            <a:extLst>
              <a:ext uri="{FF2B5EF4-FFF2-40B4-BE49-F238E27FC236}">
                <a16:creationId xmlns:a16="http://schemas.microsoft.com/office/drawing/2014/main" id="{A548ACC4-EFD4-11EF-C3A1-18ABEF3ABBF7}"/>
              </a:ext>
            </a:extLst>
          </p:cNvPr>
          <p:cNvSpPr txBox="1"/>
          <p:nvPr/>
        </p:nvSpPr>
        <p:spPr>
          <a:xfrm>
            <a:off x="870077" y="2354975"/>
            <a:ext cx="667306" cy="8386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0000" rIns="9000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spcAft>
                <a:spcPts val="300"/>
              </a:spcAft>
            </a:pPr>
            <a:r>
              <a:rPr lang="en-US" sz="1200" b="1" dirty="0">
                <a:solidFill>
                  <a:schemeClr val="accent1"/>
                </a:solidFill>
                <a:latin typeface="AvenirNext LT Com Regular" panose="020B0503020202020204" pitchFamily="34" charset="0"/>
              </a:rPr>
              <a:t>CASH PEAK</a:t>
            </a:r>
          </a:p>
          <a:p>
            <a:pPr algn="r">
              <a:spcAft>
                <a:spcPts val="300"/>
              </a:spcAft>
            </a:pPr>
            <a:r>
              <a:rPr lang="en-US" b="0" baseline="0" dirty="0">
                <a:solidFill>
                  <a:schemeClr val="tx1"/>
                </a:solidFill>
                <a:latin typeface="AvenirNext LT Com Regular" panose="020B0503020202020204" pitchFamily="34" charset="0"/>
              </a:rPr>
              <a:t>1/9/09</a:t>
            </a:r>
            <a:br>
              <a:rPr lang="en-US" b="0" baseline="0" dirty="0">
                <a:solidFill>
                  <a:schemeClr val="tx1"/>
                </a:solidFill>
                <a:latin typeface="AvenirNext LT Com Regular" panose="020B0503020202020204" pitchFamily="34" charset="0"/>
              </a:rPr>
            </a:br>
            <a:r>
              <a:rPr lang="en-US" b="0" baseline="0" dirty="0">
                <a:solidFill>
                  <a:schemeClr val="tx1"/>
                </a:solidFill>
                <a:latin typeface="AvenirNext LT Com Regular" panose="020B0503020202020204" pitchFamily="34" charset="0"/>
              </a:rPr>
              <a:t>$</a:t>
            </a:r>
            <a:r>
              <a:rPr lang="en-US" b="0" dirty="0">
                <a:solidFill>
                  <a:schemeClr val="tx1"/>
                </a:solidFill>
                <a:latin typeface="AvenirNext LT Com Regular" panose="020B0503020202020204" pitchFamily="34" charset="0"/>
              </a:rPr>
              <a:t>3.90T</a:t>
            </a:r>
            <a:endParaRPr lang="en-US" b="0" baseline="0" dirty="0">
              <a:solidFill>
                <a:schemeClr val="tx1"/>
              </a:solidFill>
              <a:latin typeface="AvenirNext LT Com Regular" panose="020B0503020202020204" pitchFamily="34" charset="0"/>
            </a:endParaRPr>
          </a:p>
        </p:txBody>
      </p:sp>
      <p:sp>
        <p:nvSpPr>
          <p:cNvPr id="23" name="TextBox 22">
            <a:extLst>
              <a:ext uri="{FF2B5EF4-FFF2-40B4-BE49-F238E27FC236}">
                <a16:creationId xmlns:a16="http://schemas.microsoft.com/office/drawing/2014/main" id="{7CDF7FF4-E6A4-D9F5-8F9C-B6EF579069E7}"/>
              </a:ext>
            </a:extLst>
          </p:cNvPr>
          <p:cNvSpPr txBox="1"/>
          <p:nvPr/>
        </p:nvSpPr>
        <p:spPr>
          <a:xfrm>
            <a:off x="1619868" y="3036505"/>
            <a:ext cx="913801" cy="6705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bIns="4680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spcAft>
                <a:spcPts val="300"/>
              </a:spcAft>
            </a:pPr>
            <a:r>
              <a:rPr lang="en-US" sz="1200" b="1" dirty="0">
                <a:solidFill>
                  <a:schemeClr val="accent6">
                    <a:lumMod val="75000"/>
                  </a:schemeClr>
                </a:solidFill>
                <a:latin typeface="AvenirNext LT Com Regular" panose="020B0503020202020204" pitchFamily="34" charset="0"/>
              </a:rPr>
              <a:t>S&amp;P 500 TROUGH</a:t>
            </a:r>
          </a:p>
          <a:p>
            <a:pPr algn="l"/>
            <a:r>
              <a:rPr lang="en-US" b="0" baseline="0" dirty="0">
                <a:solidFill>
                  <a:schemeClr val="tx1"/>
                </a:solidFill>
                <a:latin typeface="AvenirNext LT Com Regular" panose="020B0503020202020204" pitchFamily="34" charset="0"/>
              </a:rPr>
              <a:t>3/9/09</a:t>
            </a:r>
          </a:p>
        </p:txBody>
      </p:sp>
      <p:graphicFrame>
        <p:nvGraphicFramePr>
          <p:cNvPr id="24" name="Chart 23">
            <a:extLst>
              <a:ext uri="{FF2B5EF4-FFF2-40B4-BE49-F238E27FC236}">
                <a16:creationId xmlns:a16="http://schemas.microsoft.com/office/drawing/2014/main" id="{2CA7551E-A143-6131-E4E9-9A2E747F71C4}"/>
              </a:ext>
            </a:extLst>
          </p:cNvPr>
          <p:cNvGraphicFramePr>
            <a:graphicFrameLocks/>
          </p:cNvGraphicFramePr>
          <p:nvPr>
            <p:extLst>
              <p:ext uri="{D42A27DB-BD31-4B8C-83A1-F6EECF244321}">
                <p14:modId xmlns:p14="http://schemas.microsoft.com/office/powerpoint/2010/main" val="666654372"/>
              </p:ext>
            </p:extLst>
          </p:nvPr>
        </p:nvGraphicFramePr>
        <p:xfrm>
          <a:off x="526313" y="2023727"/>
          <a:ext cx="6893734" cy="3350801"/>
        </p:xfrm>
        <a:graphic>
          <a:graphicData uri="http://schemas.openxmlformats.org/drawingml/2006/chart">
            <c:chart xmlns:c="http://schemas.openxmlformats.org/drawingml/2006/chart" xmlns:r="http://schemas.openxmlformats.org/officeDocument/2006/relationships" r:id="rId3"/>
          </a:graphicData>
        </a:graphic>
      </p:graphicFrame>
      <p:sp>
        <p:nvSpPr>
          <p:cNvPr id="25" name="Footer Placeholder 15">
            <a:extLst>
              <a:ext uri="{FF2B5EF4-FFF2-40B4-BE49-F238E27FC236}">
                <a16:creationId xmlns:a16="http://schemas.microsoft.com/office/drawing/2014/main" id="{B472CFCF-54FA-0B47-50C0-8A6FCD77E1F0}"/>
              </a:ext>
            </a:extLst>
          </p:cNvPr>
          <p:cNvSpPr>
            <a:spLocks noGrp="1"/>
          </p:cNvSpPr>
          <p:nvPr>
            <p:ph type="ftr" sz="quarter" idx="10"/>
          </p:nvPr>
        </p:nvSpPr>
        <p:spPr>
          <a:xfrm>
            <a:off x="576073" y="6166067"/>
            <a:ext cx="6741936" cy="323634"/>
          </a:xfrm>
        </p:spPr>
        <p:txBody>
          <a:bodyPr anchor="b" anchorCtr="0"/>
          <a:lstStyle/>
          <a:p>
            <a:r>
              <a:rPr lang="en-US" dirty="0">
                <a:solidFill>
                  <a:schemeClr val="tx1">
                    <a:lumMod val="65000"/>
                    <a:lumOff val="35000"/>
                  </a:schemeClr>
                </a:solidFill>
              </a:rPr>
              <a:t>Sources: Capital Group, FactSet, Bloomberg Index Services Limited, Investment Company Institute (ICI), S&amp;P Dow Jones Indices LLC. As of 3/31/25. Time lengths for “Global Financial Crisis” and “Pandemic” are approximations.</a:t>
            </a:r>
          </a:p>
          <a:p>
            <a:r>
              <a:rPr lang="en-US" dirty="0">
                <a:solidFill>
                  <a:schemeClr val="tx1">
                    <a:lumMod val="65000"/>
                    <a:lumOff val="35000"/>
                  </a:schemeClr>
                </a:solidFill>
              </a:rPr>
              <a:t>Past results are not predictive of results in future periods. Cash is represented by money market fund assets. You could lose money by investing in money market funds. Although money market funds seek to preserve the value of your investment at $1.00 per share, it cannot guarantee it will do so. An investment in a money market fund is not a bank account and is not insured or guaranteed by the Federal Deposit Insurance Corporation or any other government agency. The Fund’s sponsor is not required to reimburse the Fund for losses, and you should not expect that the sponsor will provide financial support to the Fund at any time, including during periods of market stress.</a:t>
            </a:r>
          </a:p>
        </p:txBody>
      </p:sp>
      <p:sp>
        <p:nvSpPr>
          <p:cNvPr id="26" name="TextBox 12">
            <a:extLst>
              <a:ext uri="{FF2B5EF4-FFF2-40B4-BE49-F238E27FC236}">
                <a16:creationId xmlns:a16="http://schemas.microsoft.com/office/drawing/2014/main" id="{4F5A70F0-B166-F70C-7E56-9147C918BA7A}"/>
              </a:ext>
            </a:extLst>
          </p:cNvPr>
          <p:cNvSpPr txBox="1"/>
          <p:nvPr/>
        </p:nvSpPr>
        <p:spPr>
          <a:xfrm>
            <a:off x="575192" y="1609509"/>
            <a:ext cx="4716495" cy="430887"/>
          </a:xfrm>
          <a:prstGeom prst="rect">
            <a:avLst/>
          </a:prstGeom>
          <a:ln w="12700">
            <a:miter lim="400000"/>
          </a:ln>
        </p:spPr>
        <p:txBody>
          <a:bodyPr wrap="square" lIns="0" tIns="0" rIns="0" bIns="0"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l"/>
            <a:r>
              <a:rPr lang="en-US" sz="1400" b="1" dirty="0">
                <a:latin typeface="+mn-lt"/>
              </a:rPr>
              <a:t>ICI money market fund assets (USD trillions)</a:t>
            </a:r>
          </a:p>
          <a:p>
            <a:pPr algn="l"/>
            <a:endParaRPr lang="en-US" sz="1400" b="1" dirty="0">
              <a:latin typeface="+mn-lt"/>
            </a:endParaRPr>
          </a:p>
        </p:txBody>
      </p:sp>
      <p:sp>
        <p:nvSpPr>
          <p:cNvPr id="32" name="TextBox 12">
            <a:extLst>
              <a:ext uri="{FF2B5EF4-FFF2-40B4-BE49-F238E27FC236}">
                <a16:creationId xmlns:a16="http://schemas.microsoft.com/office/drawing/2014/main" id="{520D58F8-D58B-90A3-FAB4-F31E86042184}"/>
              </a:ext>
            </a:extLst>
          </p:cNvPr>
          <p:cNvSpPr txBox="1"/>
          <p:nvPr/>
        </p:nvSpPr>
        <p:spPr>
          <a:xfrm>
            <a:off x="7730337" y="1609509"/>
            <a:ext cx="4034213" cy="674544"/>
          </a:xfrm>
          <a:prstGeom prst="rect">
            <a:avLst/>
          </a:prstGeom>
          <a:ln w="12700">
            <a:miter lim="400000"/>
          </a:ln>
        </p:spPr>
        <p:txBody>
          <a:bodyPr wrap="square" lIns="0" tIns="0" rIns="0" bIns="0"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l">
              <a:spcAft>
                <a:spcPts val="700"/>
              </a:spcAft>
            </a:pPr>
            <a:r>
              <a:rPr lang="en-US" sz="1400" b="1" dirty="0">
                <a:latin typeface="+mn-lt"/>
              </a:rPr>
              <a:t>After fed hikes have ended, stocks and bonds have historically outpaced cash</a:t>
            </a:r>
          </a:p>
          <a:p>
            <a:pPr algn="l">
              <a:spcAft>
                <a:spcPts val="300"/>
              </a:spcAft>
            </a:pPr>
            <a:r>
              <a:rPr lang="en-US" sz="1000" b="1" dirty="0">
                <a:solidFill>
                  <a:schemeClr val="tx1">
                    <a:lumMod val="65000"/>
                    <a:lumOff val="35000"/>
                  </a:schemeClr>
                </a:solidFill>
                <a:latin typeface="+mn-lt"/>
              </a:rPr>
              <a:t>Average annual return (%)</a:t>
            </a:r>
          </a:p>
        </p:txBody>
      </p:sp>
      <p:sp>
        <p:nvSpPr>
          <p:cNvPr id="33" name="Footer Placeholder 15">
            <a:extLst>
              <a:ext uri="{FF2B5EF4-FFF2-40B4-BE49-F238E27FC236}">
                <a16:creationId xmlns:a16="http://schemas.microsoft.com/office/drawing/2014/main" id="{B1EC819C-EB31-1B41-C39A-9C7663732503}"/>
              </a:ext>
            </a:extLst>
          </p:cNvPr>
          <p:cNvSpPr txBox="1">
            <a:spLocks/>
          </p:cNvSpPr>
          <p:nvPr/>
        </p:nvSpPr>
        <p:spPr>
          <a:xfrm>
            <a:off x="7733549" y="4895098"/>
            <a:ext cx="4040721" cy="1522848"/>
          </a:xfrm>
          <a:prstGeom prst="rect">
            <a:avLst/>
          </a:prstGeom>
        </p:spPr>
        <p:txBody>
          <a:bodyPr lIns="0" tIns="0" rIns="0" bIns="0" anchor="b" anchorCtr="0">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r>
              <a:rPr lang="en-US" dirty="0">
                <a:solidFill>
                  <a:schemeClr val="tx1">
                    <a:lumMod val="65000"/>
                    <a:lumOff val="35000"/>
                  </a:schemeClr>
                </a:solidFill>
              </a:rPr>
              <a:t>Sources: Capital Group, Morningstar. Chart represents the average returns across respective sector proxies in a forward extending window starting in the month of the last Fed hike in the last four transition cycles from 1995 to 2018 (Feb. 1994 to Feb. 1995, June 1999 to May 2000, June 2004 to June 2006, Dec. 2015 to Dec. 2018) with data through 12/31/23. Proxies include U.S. 3-month T-bill (cash equivalents), Bloomberg U.S. Aggregate Index (core bonds), S&amp;P 500 Index (U.S. stocks) and a blend of the 60% S&amp;P 500 Index and 40% Bloomberg U.S. Aggregate Index (60/40 blend). Unlike stocks and non-U.S government bonds, investments in U.S. Treasuries are guaranteed by the U.S. government as to the payment of principal and interest.</a:t>
            </a:r>
          </a:p>
          <a:p>
            <a:r>
              <a:rPr lang="en-US" dirty="0">
                <a:solidFill>
                  <a:schemeClr val="tx1">
                    <a:lumMod val="65000"/>
                    <a:lumOff val="35000"/>
                  </a:schemeClr>
                </a:solidFill>
              </a:rPr>
              <a:t>Past results are not predictive of results in future periods.</a:t>
            </a:r>
          </a:p>
          <a:p>
            <a:r>
              <a:rPr lang="en-US" dirty="0">
                <a:solidFill>
                  <a:schemeClr val="tx1">
                    <a:lumMod val="65000"/>
                    <a:lumOff val="35000"/>
                  </a:schemeClr>
                </a:solidFill>
              </a:rPr>
              <a:t>The indexes are unmanaged and, therefore, have no expenses. Investors cannot invest directly in an index. </a:t>
            </a:r>
          </a:p>
        </p:txBody>
      </p:sp>
      <p:sp>
        <p:nvSpPr>
          <p:cNvPr id="35" name="TextBox 34">
            <a:extLst>
              <a:ext uri="{FF2B5EF4-FFF2-40B4-BE49-F238E27FC236}">
                <a16:creationId xmlns:a16="http://schemas.microsoft.com/office/drawing/2014/main" id="{7C2BE40A-F3B9-3EE5-6764-5CFA3319E44C}"/>
              </a:ext>
            </a:extLst>
          </p:cNvPr>
          <p:cNvSpPr txBox="1"/>
          <p:nvPr/>
        </p:nvSpPr>
        <p:spPr>
          <a:xfrm>
            <a:off x="1305713" y="4610993"/>
            <a:ext cx="600137" cy="461665"/>
          </a:xfrm>
          <a:prstGeom prst="rect">
            <a:avLst/>
          </a:prstGeom>
          <a:ln w="12700">
            <a:miter lim="400000"/>
          </a:ln>
        </p:spPr>
        <p:txBody>
          <a:bodyPr wrap="square" lIns="0" tIns="0" rIns="0" bIns="0" rtlCol="0">
            <a:spAutoFit/>
          </a:bodyPr>
          <a:lstStyle/>
          <a:p>
            <a:pPr>
              <a:lnSpc>
                <a:spcPts val="1200"/>
              </a:lnSpc>
            </a:pPr>
            <a:r>
              <a:rPr lang="en-US" sz="1100" b="1" dirty="0">
                <a:solidFill>
                  <a:schemeClr val="bg1"/>
                </a:solidFill>
                <a:latin typeface="AvenirNext LT Com Regular" panose="020B0503020202020204" pitchFamily="34" charset="0"/>
              </a:rPr>
              <a:t>Global</a:t>
            </a:r>
            <a:br>
              <a:rPr lang="en-US" sz="1100" b="1" dirty="0">
                <a:solidFill>
                  <a:schemeClr val="bg1"/>
                </a:solidFill>
                <a:latin typeface="AvenirNext LT Com Regular" panose="020B0503020202020204" pitchFamily="34" charset="0"/>
              </a:rPr>
            </a:br>
            <a:r>
              <a:rPr lang="en-US" sz="1100" b="1" dirty="0">
                <a:solidFill>
                  <a:schemeClr val="bg1"/>
                </a:solidFill>
                <a:latin typeface="AvenirNext LT Com Regular" panose="020B0503020202020204" pitchFamily="34" charset="0"/>
              </a:rPr>
              <a:t>Financial Crisis</a:t>
            </a:r>
          </a:p>
        </p:txBody>
      </p:sp>
      <p:grpSp>
        <p:nvGrpSpPr>
          <p:cNvPr id="36" name="Group 35">
            <a:extLst>
              <a:ext uri="{FF2B5EF4-FFF2-40B4-BE49-F238E27FC236}">
                <a16:creationId xmlns:a16="http://schemas.microsoft.com/office/drawing/2014/main" id="{9D7CB3ED-FC9D-9309-195F-EC25B46D673F}"/>
              </a:ext>
            </a:extLst>
          </p:cNvPr>
          <p:cNvGrpSpPr/>
          <p:nvPr/>
        </p:nvGrpSpPr>
        <p:grpSpPr>
          <a:xfrm>
            <a:off x="1232385" y="5054051"/>
            <a:ext cx="749808" cy="72000"/>
            <a:chOff x="1575850" y="5214907"/>
            <a:chExt cx="1308683" cy="72000"/>
          </a:xfrm>
        </p:grpSpPr>
        <p:cxnSp>
          <p:nvCxnSpPr>
            <p:cNvPr id="38" name="Straight Arrow Connector 37">
              <a:extLst>
                <a:ext uri="{FF2B5EF4-FFF2-40B4-BE49-F238E27FC236}">
                  <a16:creationId xmlns:a16="http://schemas.microsoft.com/office/drawing/2014/main" id="{59037615-B2D3-997D-E9DD-FB842895968B}"/>
                </a:ext>
              </a:extLst>
            </p:cNvPr>
            <p:cNvCxnSpPr>
              <a:cxnSpLocks/>
            </p:cNvCxnSpPr>
            <p:nvPr/>
          </p:nvCxnSpPr>
          <p:spPr>
            <a:xfrm>
              <a:off x="1579808" y="5250907"/>
              <a:ext cx="1300767" cy="0"/>
            </a:xfrm>
            <a:prstGeom prst="straightConnector1">
              <a:avLst/>
            </a:prstGeom>
            <a:noFill/>
            <a:ln w="12700" cap="flat">
              <a:solidFill>
                <a:schemeClr val="bg1"/>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39" name="Straight Connector 38">
              <a:extLst>
                <a:ext uri="{FF2B5EF4-FFF2-40B4-BE49-F238E27FC236}">
                  <a16:creationId xmlns:a16="http://schemas.microsoft.com/office/drawing/2014/main" id="{973D2BD0-2EA3-1823-918C-76F6D78E3BEA}"/>
                </a:ext>
              </a:extLst>
            </p:cNvPr>
            <p:cNvCxnSpPr>
              <a:cxnSpLocks/>
            </p:cNvCxnSpPr>
            <p:nvPr/>
          </p:nvCxnSpPr>
          <p:spPr>
            <a:xfrm flipV="1">
              <a:off x="1575850" y="5214907"/>
              <a:ext cx="0" cy="7200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40" name="Straight Connector 39">
              <a:extLst>
                <a:ext uri="{FF2B5EF4-FFF2-40B4-BE49-F238E27FC236}">
                  <a16:creationId xmlns:a16="http://schemas.microsoft.com/office/drawing/2014/main" id="{92575C69-F8DC-1B61-07EF-F85029764E03}"/>
                </a:ext>
              </a:extLst>
            </p:cNvPr>
            <p:cNvCxnSpPr>
              <a:cxnSpLocks/>
            </p:cNvCxnSpPr>
            <p:nvPr/>
          </p:nvCxnSpPr>
          <p:spPr>
            <a:xfrm flipV="1">
              <a:off x="2884533" y="5214907"/>
              <a:ext cx="0" cy="7200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grpSp>
      <p:sp>
        <p:nvSpPr>
          <p:cNvPr id="41" name="TextBox 40">
            <a:extLst>
              <a:ext uri="{FF2B5EF4-FFF2-40B4-BE49-F238E27FC236}">
                <a16:creationId xmlns:a16="http://schemas.microsoft.com/office/drawing/2014/main" id="{A1A7E2B8-CDA7-4AEE-BAAC-314DB98FAA80}"/>
              </a:ext>
            </a:extLst>
          </p:cNvPr>
          <p:cNvSpPr txBox="1"/>
          <p:nvPr/>
        </p:nvSpPr>
        <p:spPr>
          <a:xfrm>
            <a:off x="5386384" y="4875087"/>
            <a:ext cx="866049" cy="169277"/>
          </a:xfrm>
          <a:prstGeom prst="rect">
            <a:avLst/>
          </a:prstGeom>
          <a:ln w="12700">
            <a:miter lim="400000"/>
          </a:ln>
        </p:spPr>
        <p:txBody>
          <a:bodyPr wrap="square" lIns="0" tIns="0" rIns="0" bIns="0" rtlCol="0">
            <a:spAutoFit/>
          </a:bodyPr>
          <a:lstStyle/>
          <a:p>
            <a:r>
              <a:rPr lang="en-US" sz="1100" b="1" dirty="0">
                <a:solidFill>
                  <a:schemeClr val="bg1"/>
                </a:solidFill>
                <a:latin typeface="AvenirNext LT Com Regular" panose="020B0503020202020204" pitchFamily="34" charset="0"/>
              </a:rPr>
              <a:t>Pandemic</a:t>
            </a:r>
          </a:p>
        </p:txBody>
      </p:sp>
      <p:grpSp>
        <p:nvGrpSpPr>
          <p:cNvPr id="42" name="Group 41">
            <a:extLst>
              <a:ext uri="{FF2B5EF4-FFF2-40B4-BE49-F238E27FC236}">
                <a16:creationId xmlns:a16="http://schemas.microsoft.com/office/drawing/2014/main" id="{9EABC626-6068-5532-76CD-840E3B44AE39}"/>
              </a:ext>
            </a:extLst>
          </p:cNvPr>
          <p:cNvGrpSpPr/>
          <p:nvPr/>
        </p:nvGrpSpPr>
        <p:grpSpPr>
          <a:xfrm>
            <a:off x="5597833" y="5054051"/>
            <a:ext cx="443153" cy="72000"/>
            <a:chOff x="1575850" y="5214907"/>
            <a:chExt cx="1308683" cy="72000"/>
          </a:xfrm>
        </p:grpSpPr>
        <p:cxnSp>
          <p:nvCxnSpPr>
            <p:cNvPr id="43" name="Straight Arrow Connector 42">
              <a:extLst>
                <a:ext uri="{FF2B5EF4-FFF2-40B4-BE49-F238E27FC236}">
                  <a16:creationId xmlns:a16="http://schemas.microsoft.com/office/drawing/2014/main" id="{9BA885CE-E370-1F91-ED5B-5F557F297AB9}"/>
                </a:ext>
              </a:extLst>
            </p:cNvPr>
            <p:cNvCxnSpPr>
              <a:cxnSpLocks/>
            </p:cNvCxnSpPr>
            <p:nvPr/>
          </p:nvCxnSpPr>
          <p:spPr>
            <a:xfrm>
              <a:off x="1579808" y="5250907"/>
              <a:ext cx="1300767" cy="0"/>
            </a:xfrm>
            <a:prstGeom prst="straightConnector1">
              <a:avLst/>
            </a:prstGeom>
            <a:noFill/>
            <a:ln w="12700" cap="flat">
              <a:solidFill>
                <a:schemeClr val="bg1"/>
              </a:solidFill>
              <a:prstDash val="solid"/>
              <a:miter lim="400000"/>
              <a:headEnd type="none" w="med" len="med"/>
              <a:tailEnd type="none" w="med" len="med"/>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2C23DDE8-FFE8-1E6F-8B93-59482AF723BB}"/>
                </a:ext>
              </a:extLst>
            </p:cNvPr>
            <p:cNvCxnSpPr>
              <a:cxnSpLocks/>
            </p:cNvCxnSpPr>
            <p:nvPr/>
          </p:nvCxnSpPr>
          <p:spPr>
            <a:xfrm flipV="1">
              <a:off x="1575850" y="5214907"/>
              <a:ext cx="0" cy="7200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5B26BEA3-45BB-9A45-62A7-BCA86C1A270D}"/>
                </a:ext>
              </a:extLst>
            </p:cNvPr>
            <p:cNvCxnSpPr>
              <a:cxnSpLocks/>
            </p:cNvCxnSpPr>
            <p:nvPr/>
          </p:nvCxnSpPr>
          <p:spPr>
            <a:xfrm flipV="1">
              <a:off x="2884533" y="5214907"/>
              <a:ext cx="0" cy="7200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grpSp>
      <p:grpSp>
        <p:nvGrpSpPr>
          <p:cNvPr id="46" name="Group 45">
            <a:extLst>
              <a:ext uri="{FF2B5EF4-FFF2-40B4-BE49-F238E27FC236}">
                <a16:creationId xmlns:a16="http://schemas.microsoft.com/office/drawing/2014/main" id="{DAB982AD-0B66-EDFC-7981-F38C50DA77EF}"/>
              </a:ext>
            </a:extLst>
          </p:cNvPr>
          <p:cNvGrpSpPr/>
          <p:nvPr/>
        </p:nvGrpSpPr>
        <p:grpSpPr>
          <a:xfrm>
            <a:off x="7725781" y="2461125"/>
            <a:ext cx="4107526" cy="2522537"/>
            <a:chOff x="7761641" y="2399803"/>
            <a:chExt cx="4107526" cy="2571438"/>
          </a:xfrm>
        </p:grpSpPr>
        <p:sp>
          <p:nvSpPr>
            <p:cNvPr id="47" name="Rectangle 46">
              <a:extLst>
                <a:ext uri="{FF2B5EF4-FFF2-40B4-BE49-F238E27FC236}">
                  <a16:creationId xmlns:a16="http://schemas.microsoft.com/office/drawing/2014/main" id="{B380E91D-75C0-12AC-BEBF-730C6714FD21}"/>
                </a:ext>
              </a:extLst>
            </p:cNvPr>
            <p:cNvSpPr/>
            <p:nvPr/>
          </p:nvSpPr>
          <p:spPr>
            <a:xfrm rot="10800000">
              <a:off x="7761641" y="2399803"/>
              <a:ext cx="1013097" cy="2571438"/>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8" name="Rectangle 47">
              <a:extLst>
                <a:ext uri="{FF2B5EF4-FFF2-40B4-BE49-F238E27FC236}">
                  <a16:creationId xmlns:a16="http://schemas.microsoft.com/office/drawing/2014/main" id="{FCB6D439-9669-E6BA-9CD3-A9E30DB69854}"/>
                </a:ext>
              </a:extLst>
            </p:cNvPr>
            <p:cNvSpPr/>
            <p:nvPr/>
          </p:nvSpPr>
          <p:spPr>
            <a:xfrm rot="10800000">
              <a:off x="8820165" y="2399803"/>
              <a:ext cx="961527" cy="2571438"/>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9" name="Rectangle 48">
              <a:extLst>
                <a:ext uri="{FF2B5EF4-FFF2-40B4-BE49-F238E27FC236}">
                  <a16:creationId xmlns:a16="http://schemas.microsoft.com/office/drawing/2014/main" id="{A8A6F133-9148-63EC-D66C-1DDCEBC5C1AE}"/>
                </a:ext>
              </a:extLst>
            </p:cNvPr>
            <p:cNvSpPr/>
            <p:nvPr/>
          </p:nvSpPr>
          <p:spPr>
            <a:xfrm rot="10800000">
              <a:off x="9822248" y="2399803"/>
              <a:ext cx="957657" cy="2571438"/>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0" name="Rectangle 49">
              <a:extLst>
                <a:ext uri="{FF2B5EF4-FFF2-40B4-BE49-F238E27FC236}">
                  <a16:creationId xmlns:a16="http://schemas.microsoft.com/office/drawing/2014/main" id="{BE7AFC54-0CCE-B7E8-2419-E1BEDE020E12}"/>
                </a:ext>
              </a:extLst>
            </p:cNvPr>
            <p:cNvSpPr/>
            <p:nvPr/>
          </p:nvSpPr>
          <p:spPr>
            <a:xfrm rot="10800000">
              <a:off x="10820460" y="2399803"/>
              <a:ext cx="1048707" cy="2571438"/>
            </a:xfrm>
            <a:prstGeom prst="rect">
              <a:avLst/>
            </a:prstGeom>
            <a:solidFill>
              <a:srgbClr val="ECEF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51" name="Group 50">
            <a:extLst>
              <a:ext uri="{FF2B5EF4-FFF2-40B4-BE49-F238E27FC236}">
                <a16:creationId xmlns:a16="http://schemas.microsoft.com/office/drawing/2014/main" id="{19371E4D-7CD2-1FF4-99E8-2D8FF5A15E41}"/>
              </a:ext>
            </a:extLst>
          </p:cNvPr>
          <p:cNvGrpSpPr/>
          <p:nvPr/>
        </p:nvGrpSpPr>
        <p:grpSpPr>
          <a:xfrm>
            <a:off x="8238639" y="3910944"/>
            <a:ext cx="159962" cy="739202"/>
            <a:chOff x="8270058" y="4077120"/>
            <a:chExt cx="154878" cy="520132"/>
          </a:xfrm>
        </p:grpSpPr>
        <p:cxnSp>
          <p:nvCxnSpPr>
            <p:cNvPr id="52" name="Straight Connector 51">
              <a:extLst>
                <a:ext uri="{FF2B5EF4-FFF2-40B4-BE49-F238E27FC236}">
                  <a16:creationId xmlns:a16="http://schemas.microsoft.com/office/drawing/2014/main" id="{B1025AEE-B1FC-CCEC-4719-1EDA6C1942C6}"/>
                </a:ext>
              </a:extLst>
            </p:cNvPr>
            <p:cNvCxnSpPr>
              <a:cxnSpLocks/>
            </p:cNvCxnSpPr>
            <p:nvPr/>
          </p:nvCxnSpPr>
          <p:spPr>
            <a:xfrm flipV="1">
              <a:off x="8270058" y="4077120"/>
              <a:ext cx="0" cy="519996"/>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53" name="Straight Connector 52">
              <a:extLst>
                <a:ext uri="{FF2B5EF4-FFF2-40B4-BE49-F238E27FC236}">
                  <a16:creationId xmlns:a16="http://schemas.microsoft.com/office/drawing/2014/main" id="{8831CAA2-0CBF-54E8-9A48-7FD7D9A54622}"/>
                </a:ext>
              </a:extLst>
            </p:cNvPr>
            <p:cNvCxnSpPr>
              <a:cxnSpLocks/>
            </p:cNvCxnSpPr>
            <p:nvPr/>
          </p:nvCxnSpPr>
          <p:spPr>
            <a:xfrm flipV="1">
              <a:off x="8270058" y="4597116"/>
              <a:ext cx="154878" cy="136"/>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54" name="TextBox 53">
            <a:extLst>
              <a:ext uri="{FF2B5EF4-FFF2-40B4-BE49-F238E27FC236}">
                <a16:creationId xmlns:a16="http://schemas.microsoft.com/office/drawing/2014/main" id="{D931BF0B-4BA8-A81F-CC46-BC0A7A73547D}"/>
              </a:ext>
            </a:extLst>
          </p:cNvPr>
          <p:cNvSpPr txBox="1"/>
          <p:nvPr/>
        </p:nvSpPr>
        <p:spPr>
          <a:xfrm>
            <a:off x="7789828" y="2831950"/>
            <a:ext cx="617281" cy="553998"/>
          </a:xfrm>
          <a:prstGeom prst="rect">
            <a:avLst/>
          </a:prstGeom>
          <a:noFill/>
          <a:ln w="12700">
            <a:miter lim="400000"/>
          </a:ln>
        </p:spPr>
        <p:txBody>
          <a:bodyPr wrap="square" lIns="0" tIns="0" rIns="0" bIns="0">
            <a:spAutoFit/>
          </a:bodyPr>
          <a:lstStyle/>
          <a:p>
            <a:pPr algn="l"/>
            <a:r>
              <a:rPr lang="en-US" sz="900" b="0" dirty="0"/>
              <a:t>One year following final Fed hike</a:t>
            </a:r>
            <a:endParaRPr lang="en-US" sz="900" dirty="0"/>
          </a:p>
        </p:txBody>
      </p:sp>
      <p:sp>
        <p:nvSpPr>
          <p:cNvPr id="55" name="TextBox 54">
            <a:extLst>
              <a:ext uri="{FF2B5EF4-FFF2-40B4-BE49-F238E27FC236}">
                <a16:creationId xmlns:a16="http://schemas.microsoft.com/office/drawing/2014/main" id="{D204A821-00A5-029E-B12C-3E7035023834}"/>
              </a:ext>
            </a:extLst>
          </p:cNvPr>
          <p:cNvSpPr txBox="1"/>
          <p:nvPr/>
        </p:nvSpPr>
        <p:spPr>
          <a:xfrm>
            <a:off x="8194265" y="3356945"/>
            <a:ext cx="617281" cy="553998"/>
          </a:xfrm>
          <a:prstGeom prst="rect">
            <a:avLst/>
          </a:prstGeom>
          <a:noFill/>
          <a:ln w="12700">
            <a:miter lim="400000"/>
          </a:ln>
        </p:spPr>
        <p:txBody>
          <a:bodyPr wrap="square" lIns="0" tIns="0" rIns="0" bIns="0">
            <a:spAutoFit/>
          </a:bodyPr>
          <a:lstStyle/>
          <a:p>
            <a:pPr algn="l"/>
            <a:r>
              <a:rPr lang="en-US" sz="900" b="0" dirty="0"/>
              <a:t>Five years following final Fed hike</a:t>
            </a:r>
            <a:endParaRPr lang="en-US" sz="900" dirty="0"/>
          </a:p>
        </p:txBody>
      </p:sp>
      <p:cxnSp>
        <p:nvCxnSpPr>
          <p:cNvPr id="56" name="Straight Connector 55">
            <a:extLst>
              <a:ext uri="{FF2B5EF4-FFF2-40B4-BE49-F238E27FC236}">
                <a16:creationId xmlns:a16="http://schemas.microsoft.com/office/drawing/2014/main" id="{AACD7620-B300-40B9-5FD8-C51143EC458C}"/>
              </a:ext>
            </a:extLst>
          </p:cNvPr>
          <p:cNvCxnSpPr>
            <a:cxnSpLocks/>
          </p:cNvCxnSpPr>
          <p:nvPr/>
        </p:nvCxnSpPr>
        <p:spPr>
          <a:xfrm>
            <a:off x="7799027" y="4516908"/>
            <a:ext cx="213151"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57" name="Straight Connector 56">
            <a:extLst>
              <a:ext uri="{FF2B5EF4-FFF2-40B4-BE49-F238E27FC236}">
                <a16:creationId xmlns:a16="http://schemas.microsoft.com/office/drawing/2014/main" id="{0CB5BEA2-4195-6673-CD66-5A24DBD442A8}"/>
              </a:ext>
            </a:extLst>
          </p:cNvPr>
          <p:cNvCxnSpPr>
            <a:cxnSpLocks/>
          </p:cNvCxnSpPr>
          <p:nvPr/>
        </p:nvCxnSpPr>
        <p:spPr>
          <a:xfrm>
            <a:off x="7801165" y="3390886"/>
            <a:ext cx="0" cy="1122391"/>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graphicFrame>
        <p:nvGraphicFramePr>
          <p:cNvPr id="60" name="Chart 59">
            <a:extLst>
              <a:ext uri="{FF2B5EF4-FFF2-40B4-BE49-F238E27FC236}">
                <a16:creationId xmlns:a16="http://schemas.microsoft.com/office/drawing/2014/main" id="{064F68AD-9C06-CA34-74CA-C91CD632C19A}"/>
              </a:ext>
            </a:extLst>
          </p:cNvPr>
          <p:cNvGraphicFramePr/>
          <p:nvPr>
            <p:extLst>
              <p:ext uri="{D42A27DB-BD31-4B8C-83A1-F6EECF244321}">
                <p14:modId xmlns:p14="http://schemas.microsoft.com/office/powerpoint/2010/main" val="4127851508"/>
              </p:ext>
            </p:extLst>
          </p:nvPr>
        </p:nvGraphicFramePr>
        <p:xfrm>
          <a:off x="7631524" y="2247099"/>
          <a:ext cx="4193345" cy="2756530"/>
        </p:xfrm>
        <a:graphic>
          <a:graphicData uri="http://schemas.openxmlformats.org/drawingml/2006/chart">
            <c:chart xmlns:c="http://schemas.openxmlformats.org/drawingml/2006/chart" xmlns:r="http://schemas.openxmlformats.org/officeDocument/2006/relationships" r:id="rId4"/>
          </a:graphicData>
        </a:graphic>
      </p:graphicFrame>
      <p:sp>
        <p:nvSpPr>
          <p:cNvPr id="62" name="TextBox 61">
            <a:extLst>
              <a:ext uri="{FF2B5EF4-FFF2-40B4-BE49-F238E27FC236}">
                <a16:creationId xmlns:a16="http://schemas.microsoft.com/office/drawing/2014/main" id="{7E6E64D7-1516-7D71-B47F-18CBDCFB4438}"/>
              </a:ext>
            </a:extLst>
          </p:cNvPr>
          <p:cNvSpPr txBox="1"/>
          <p:nvPr/>
        </p:nvSpPr>
        <p:spPr>
          <a:xfrm>
            <a:off x="7052545" y="5254667"/>
            <a:ext cx="374709" cy="123111"/>
          </a:xfrm>
          <a:prstGeom prst="rect">
            <a:avLst/>
          </a:prstGeom>
          <a:solidFill>
            <a:schemeClr val="bg1"/>
          </a:solidFill>
          <a:ln w="12700">
            <a:miter lim="400000"/>
          </a:ln>
        </p:spPr>
        <p:txBody>
          <a:bodyPr wrap="square" lIns="0" tIns="0" rIns="0" bIns="0" rtlCol="0">
            <a:spAutoFit/>
          </a:bodyPr>
          <a:lstStyle/>
          <a:p>
            <a:r>
              <a:rPr lang="en-US" sz="800" dirty="0">
                <a:solidFill>
                  <a:schemeClr val="tx1">
                    <a:lumMod val="65000"/>
                    <a:lumOff val="35000"/>
                  </a:schemeClr>
                </a:solidFill>
                <a:latin typeface="+mn-lt"/>
              </a:rPr>
              <a:t>2025</a:t>
            </a:r>
          </a:p>
        </p:txBody>
      </p:sp>
    </p:spTree>
    <p:extLst>
      <p:ext uri="{BB962C8B-B14F-4D97-AF65-F5344CB8AC3E}">
        <p14:creationId xmlns:p14="http://schemas.microsoft.com/office/powerpoint/2010/main" val="4173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A305-3B51-F642-8EF4-A2B6EA8A5413}"/>
              </a:ext>
            </a:extLst>
          </p:cNvPr>
          <p:cNvSpPr>
            <a:spLocks noGrp="1"/>
          </p:cNvSpPr>
          <p:nvPr>
            <p:ph type="title"/>
          </p:nvPr>
        </p:nvSpPr>
        <p:spPr>
          <a:xfrm>
            <a:off x="508065" y="935663"/>
            <a:ext cx="9975850" cy="1085810"/>
          </a:xfrm>
        </p:spPr>
        <p:txBody>
          <a:bodyPr/>
          <a:lstStyle/>
          <a:p>
            <a:pPr>
              <a:lnSpc>
                <a:spcPct val="98000"/>
              </a:lnSpc>
            </a:pPr>
            <a:r>
              <a:rPr lang="en-US" sz="7200" dirty="0">
                <a:solidFill>
                  <a:schemeClr val="bg1"/>
                </a:solidFill>
              </a:rPr>
              <a:t>Deeper dives</a:t>
            </a:r>
          </a:p>
        </p:txBody>
      </p:sp>
      <p:sp>
        <p:nvSpPr>
          <p:cNvPr id="4" name="Slide Number Placeholder 3">
            <a:extLst>
              <a:ext uri="{FF2B5EF4-FFF2-40B4-BE49-F238E27FC236}">
                <a16:creationId xmlns:a16="http://schemas.microsoft.com/office/drawing/2014/main" id="{A7D07A59-B7CE-6F39-12D2-53C0B56C775A}"/>
              </a:ext>
            </a:extLst>
          </p:cNvPr>
          <p:cNvSpPr>
            <a:spLocks noGrp="1"/>
          </p:cNvSpPr>
          <p:nvPr>
            <p:ph type="sldNum" sz="quarter" idx="2"/>
          </p:nvPr>
        </p:nvSpPr>
        <p:spPr>
          <a:xfrm>
            <a:off x="10908857" y="6550679"/>
            <a:ext cx="711647" cy="126509"/>
          </a:xfrm>
        </p:spPr>
        <p:txBody>
          <a:bodyPr/>
          <a:lstStyle/>
          <a:p>
            <a:fld id="{86CB4B4D-7CA3-9044-876B-883B54F8677D}" type="slidenum">
              <a:rPr lang="en-US" smtClean="0"/>
              <a:pPr/>
              <a:t>7</a:t>
            </a:fld>
            <a:endParaRPr lang="en-US" dirty="0"/>
          </a:p>
        </p:txBody>
      </p:sp>
      <p:sp>
        <p:nvSpPr>
          <p:cNvPr id="5" name="Subtitle">
            <a:extLst>
              <a:ext uri="{FF2B5EF4-FFF2-40B4-BE49-F238E27FC236}">
                <a16:creationId xmlns:a16="http://schemas.microsoft.com/office/drawing/2014/main" id="{5050D8F7-1E93-3B0E-4780-4CC58D229F72}"/>
              </a:ext>
            </a:extLst>
          </p:cNvPr>
          <p:cNvSpPr txBox="1">
            <a:spLocks/>
          </p:cNvSpPr>
          <p:nvPr/>
        </p:nvSpPr>
        <p:spPr>
          <a:xfrm>
            <a:off x="1337981" y="2796053"/>
            <a:ext cx="4601525" cy="19409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0" marR="0" indent="0" algn="l" defTabSz="228600" rtl="0" eaLnBrk="1" latinLnBrk="0" hangingPunct="1">
              <a:lnSpc>
                <a:spcPct val="95000"/>
              </a:lnSpc>
              <a:spcBef>
                <a:spcPts val="0"/>
              </a:spcBef>
              <a:spcAft>
                <a:spcPts val="1800"/>
              </a:spcAft>
              <a:buClrTx/>
              <a:buSzTx/>
              <a:buFont typeface="AvenirNext LT Com Medium" panose="020B0803020202020204" pitchFamily="34" charset="0"/>
              <a:buNone/>
              <a:tabLst>
                <a:tab pos="476250" algn="l"/>
              </a:tabLst>
              <a:defRPr sz="3000" b="1" i="0" u="none" strike="noStrike" cap="none" spc="-30" baseline="0">
                <a:ln>
                  <a:noFill/>
                </a:ln>
                <a:solidFill>
                  <a:schemeClr val="accent1"/>
                </a:solidFill>
                <a:uFillTx/>
                <a:latin typeface="+mn-lt"/>
                <a:ea typeface="+mn-ea"/>
                <a:cs typeface="+mn-cs"/>
                <a:sym typeface="Avenir Next LT Com Demi"/>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403225" lvl="0" indent="-403225">
              <a:spcAft>
                <a:spcPts val="1200"/>
              </a:spcAft>
              <a:tabLst/>
            </a:pPr>
            <a:r>
              <a:rPr lang="en-US" sz="3600" kern="0" dirty="0">
                <a:solidFill>
                  <a:schemeClr val="bg1"/>
                </a:solidFill>
                <a:latin typeface="AvenirNext LT Com Regular" panose="020B0503020202020204" pitchFamily="34" charset="0"/>
              </a:rPr>
              <a:t>Dividends</a:t>
            </a:r>
          </a:p>
          <a:p>
            <a:pPr marL="403225" lvl="0" indent="-403225">
              <a:spcAft>
                <a:spcPts val="1200"/>
              </a:spcAft>
              <a:tabLst/>
            </a:pPr>
            <a:r>
              <a:rPr lang="en-US" sz="3600" dirty="0">
                <a:solidFill>
                  <a:schemeClr val="bg1"/>
                </a:solidFill>
                <a:latin typeface="AvenirNext LT Com Regular" panose="020B0503020202020204" pitchFamily="34" charset="0"/>
              </a:rPr>
              <a:t>Selective g</a:t>
            </a:r>
            <a:r>
              <a:rPr lang="en-US" sz="3600" kern="0" dirty="0">
                <a:solidFill>
                  <a:schemeClr val="bg1"/>
                </a:solidFill>
                <a:latin typeface="AvenirNext LT Com Regular" panose="020B0503020202020204" pitchFamily="34" charset="0"/>
              </a:rPr>
              <a:t>rowth</a:t>
            </a:r>
          </a:p>
          <a:p>
            <a:pPr marL="403225" lvl="0" indent="-403225">
              <a:spcAft>
                <a:spcPts val="2600"/>
              </a:spcAft>
              <a:tabLst/>
            </a:pPr>
            <a:r>
              <a:rPr lang="en-US" sz="3600" kern="0" dirty="0">
                <a:solidFill>
                  <a:schemeClr val="bg1"/>
                </a:solidFill>
                <a:latin typeface="AvenirNext LT Com Regular" panose="020B0503020202020204" pitchFamily="34" charset="0"/>
              </a:rPr>
              <a:t>International</a:t>
            </a:r>
          </a:p>
        </p:txBody>
      </p:sp>
      <p:sp>
        <p:nvSpPr>
          <p:cNvPr id="6" name="Rectangle 5">
            <a:extLst>
              <a:ext uri="{FF2B5EF4-FFF2-40B4-BE49-F238E27FC236}">
                <a16:creationId xmlns:a16="http://schemas.microsoft.com/office/drawing/2014/main" id="{6AD2D284-9C27-05B2-A479-D4C99318BDDF}"/>
              </a:ext>
              <a:ext uri="{C183D7F6-B498-43B3-948B-1728B52AA6E4}">
                <adec:decorative xmlns:adec="http://schemas.microsoft.com/office/drawing/2017/decorative" val="1"/>
              </a:ext>
            </a:extLst>
          </p:cNvPr>
          <p:cNvSpPr/>
          <p:nvPr/>
        </p:nvSpPr>
        <p:spPr>
          <a:xfrm>
            <a:off x="585216" y="2837275"/>
            <a:ext cx="384186" cy="38418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7" name="Rectangle 6">
            <a:extLst>
              <a:ext uri="{FF2B5EF4-FFF2-40B4-BE49-F238E27FC236}">
                <a16:creationId xmlns:a16="http://schemas.microsoft.com/office/drawing/2014/main" id="{6952EF44-393E-42C7-3F6B-5DA2840D36FF}"/>
              </a:ext>
              <a:ext uri="{C183D7F6-B498-43B3-948B-1728B52AA6E4}">
                <adec:decorative xmlns:adec="http://schemas.microsoft.com/office/drawing/2017/decorative" val="1"/>
              </a:ext>
            </a:extLst>
          </p:cNvPr>
          <p:cNvSpPr/>
          <p:nvPr/>
        </p:nvSpPr>
        <p:spPr>
          <a:xfrm>
            <a:off x="585216" y="4215445"/>
            <a:ext cx="384186" cy="384186"/>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 name="Rectangle 7">
            <a:extLst>
              <a:ext uri="{FF2B5EF4-FFF2-40B4-BE49-F238E27FC236}">
                <a16:creationId xmlns:a16="http://schemas.microsoft.com/office/drawing/2014/main" id="{F589B9F2-A95C-7FC7-CE67-A2DD05F0ED0D}"/>
              </a:ext>
              <a:ext uri="{C183D7F6-B498-43B3-948B-1728B52AA6E4}">
                <adec:decorative xmlns:adec="http://schemas.microsoft.com/office/drawing/2017/decorative" val="1"/>
              </a:ext>
            </a:extLst>
          </p:cNvPr>
          <p:cNvSpPr/>
          <p:nvPr/>
        </p:nvSpPr>
        <p:spPr>
          <a:xfrm>
            <a:off x="585216" y="3540684"/>
            <a:ext cx="384186" cy="384186"/>
          </a:xfrm>
          <a:prstGeom prst="rect">
            <a:avLst/>
          </a:prstGeom>
          <a:solidFill>
            <a:srgbClr val="16838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6"/>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Tree>
    <p:extLst>
      <p:ext uri="{BB962C8B-B14F-4D97-AF65-F5344CB8AC3E}">
        <p14:creationId xmlns:p14="http://schemas.microsoft.com/office/powerpoint/2010/main" val="52734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15">
            <a:extLst>
              <a:ext uri="{FF2B5EF4-FFF2-40B4-BE49-F238E27FC236}">
                <a16:creationId xmlns:a16="http://schemas.microsoft.com/office/drawing/2014/main" id="{03145F50-63FA-846E-0288-10386D01BD71}"/>
              </a:ext>
            </a:extLst>
          </p:cNvPr>
          <p:cNvSpPr>
            <a:spLocks noGrp="1"/>
          </p:cNvSpPr>
          <p:nvPr>
            <p:ph type="ftr" sz="quarter" idx="10"/>
          </p:nvPr>
        </p:nvSpPr>
        <p:spPr>
          <a:xfrm>
            <a:off x="576072" y="6080358"/>
            <a:ext cx="11048941" cy="409343"/>
          </a:xfrm>
        </p:spPr>
        <p:txBody>
          <a:bodyPr wrap="square">
            <a:spAutoFit/>
          </a:bodyPr>
          <a:lstStyle/>
          <a:p>
            <a:pPr marL="45720" indent="-45720"/>
            <a:r>
              <a:rPr lang="en-US" dirty="0">
                <a:solidFill>
                  <a:schemeClr val="tx1">
                    <a:lumMod val="65000"/>
                    <a:lumOff val="35000"/>
                  </a:schemeClr>
                </a:solidFill>
                <a:latin typeface="+mj-lt"/>
              </a:rPr>
              <a:t>	Sources: Capital Group, S&amp;P Dow Jones Indices LLC. </a:t>
            </a:r>
            <a:r>
              <a:rPr lang="en-US" sz="800" dirty="0">
                <a:solidFill>
                  <a:schemeClr val="tx1">
                    <a:lumMod val="65000"/>
                    <a:lumOff val="35000"/>
                  </a:schemeClr>
                </a:solidFill>
                <a:latin typeface="+mj-lt"/>
              </a:rPr>
              <a:t>Data as of 12/31/24</a:t>
            </a:r>
            <a:r>
              <a:rPr lang="en-US" dirty="0">
                <a:solidFill>
                  <a:schemeClr val="tx1">
                    <a:lumMod val="65000"/>
                    <a:lumOff val="35000"/>
                  </a:schemeClr>
                </a:solidFill>
                <a:latin typeface="+mj-lt"/>
              </a:rPr>
              <a:t>.</a:t>
            </a:r>
          </a:p>
          <a:p>
            <a:pPr marL="45720" indent="-45720"/>
            <a:r>
              <a:rPr lang="en-US" dirty="0">
                <a:solidFill>
                  <a:schemeClr val="tx1">
                    <a:lumMod val="65000"/>
                    <a:lumOff val="35000"/>
                  </a:schemeClr>
                </a:solidFill>
                <a:latin typeface="+mj-lt"/>
              </a:rPr>
              <a:t>*Total return for the S&amp;P 500 Index was negative for the 2000s. Dividends provided a 1.8% annualized return over the decade.</a:t>
            </a:r>
          </a:p>
          <a:p>
            <a:pPr marL="45720" indent="-45720"/>
            <a:r>
              <a:rPr lang="en-US" dirty="0">
                <a:solidFill>
                  <a:schemeClr val="tx1">
                    <a:lumMod val="65000"/>
                    <a:lumOff val="35000"/>
                  </a:schemeClr>
                </a:solidFill>
                <a:latin typeface="+mj-lt"/>
              </a:rPr>
              <a:t>	Past results are not predictive of results in future periods. </a:t>
            </a:r>
          </a:p>
        </p:txBody>
      </p:sp>
      <p:sp>
        <p:nvSpPr>
          <p:cNvPr id="4" name="Text Placeholder 3">
            <a:extLst>
              <a:ext uri="{FF2B5EF4-FFF2-40B4-BE49-F238E27FC236}">
                <a16:creationId xmlns:a16="http://schemas.microsoft.com/office/drawing/2014/main" id="{C2838768-BC0C-C1EE-6BFF-428884F0F722}"/>
              </a:ext>
            </a:extLst>
          </p:cNvPr>
          <p:cNvSpPr>
            <a:spLocks noGrp="1"/>
          </p:cNvSpPr>
          <p:nvPr>
            <p:ph type="body" sz="quarter" idx="15"/>
          </p:nvPr>
        </p:nvSpPr>
        <p:spPr>
          <a:xfrm>
            <a:off x="576072" y="1179576"/>
            <a:ext cx="11048941" cy="290441"/>
          </a:xfrm>
        </p:spPr>
        <p:txBody>
          <a:bodyPr/>
          <a:lstStyle/>
          <a:p>
            <a:endParaRPr lang="en-US"/>
          </a:p>
        </p:txBody>
      </p:sp>
      <p:sp>
        <p:nvSpPr>
          <p:cNvPr id="7" name="Title 6">
            <a:extLst>
              <a:ext uri="{FF2B5EF4-FFF2-40B4-BE49-F238E27FC236}">
                <a16:creationId xmlns:a16="http://schemas.microsoft.com/office/drawing/2014/main" id="{7C57E2BC-55A9-1DE5-C355-8BF2EA7BA1C0}"/>
              </a:ext>
            </a:extLst>
          </p:cNvPr>
          <p:cNvSpPr>
            <a:spLocks noGrp="1"/>
          </p:cNvSpPr>
          <p:nvPr>
            <p:ph type="title"/>
          </p:nvPr>
        </p:nvSpPr>
        <p:spPr/>
        <p:txBody>
          <a:bodyPr/>
          <a:lstStyle/>
          <a:p>
            <a:r>
              <a:rPr lang="en-US" i="0" dirty="0">
                <a:effectLst/>
                <a:latin typeface="+mn-lt"/>
              </a:rPr>
              <a:t>Dividends may be relevant for the first time in decades</a:t>
            </a:r>
            <a:endParaRPr lang="en-US" dirty="0">
              <a:latin typeface="+mn-lt"/>
            </a:endParaRPr>
          </a:p>
        </p:txBody>
      </p:sp>
      <p:sp>
        <p:nvSpPr>
          <p:cNvPr id="8" name="Triangle 7">
            <a:extLst>
              <a:ext uri="{FF2B5EF4-FFF2-40B4-BE49-F238E27FC236}">
                <a16:creationId xmlns:a16="http://schemas.microsoft.com/office/drawing/2014/main" id="{D28D475A-F67E-A9E5-66F7-99CA45865627}"/>
              </a:ext>
            </a:extLst>
          </p:cNvPr>
          <p:cNvSpPr/>
          <p:nvPr/>
        </p:nvSpPr>
        <p:spPr>
          <a:xfrm rot="10800000">
            <a:off x="687425" y="275537"/>
            <a:ext cx="213360" cy="8688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 name="TextBox 8">
            <a:extLst>
              <a:ext uri="{FF2B5EF4-FFF2-40B4-BE49-F238E27FC236}">
                <a16:creationId xmlns:a16="http://schemas.microsoft.com/office/drawing/2014/main" id="{C00321AA-B039-2E92-3704-D612C58EDCDD}"/>
              </a:ext>
            </a:extLst>
          </p:cNvPr>
          <p:cNvSpPr txBox="1"/>
          <p:nvPr/>
        </p:nvSpPr>
        <p:spPr>
          <a:xfrm>
            <a:off x="567279" y="107390"/>
            <a:ext cx="1127241" cy="153888"/>
          </a:xfrm>
          <a:prstGeom prst="rect">
            <a:avLst/>
          </a:prstGeom>
          <a:ln w="12700">
            <a:miter lim="400000"/>
          </a:ln>
        </p:spPr>
        <p:txBody>
          <a:bodyPr wrap="square" lIns="0" tIns="0" rIns="0" bIns="0" rtlCol="0">
            <a:spAutoFit/>
          </a:bodyPr>
          <a:lstStyle/>
          <a:p>
            <a:pPr algn="l"/>
            <a:r>
              <a:rPr lang="en-US" sz="1000" b="1" spc="170" dirty="0">
                <a:latin typeface="+mn-lt"/>
              </a:rPr>
              <a:t>DIVIDENDS</a:t>
            </a:r>
          </a:p>
        </p:txBody>
      </p:sp>
      <p:graphicFrame>
        <p:nvGraphicFramePr>
          <p:cNvPr id="17" name="Table 8">
            <a:extLst>
              <a:ext uri="{FF2B5EF4-FFF2-40B4-BE49-F238E27FC236}">
                <a16:creationId xmlns:a16="http://schemas.microsoft.com/office/drawing/2014/main" id="{57319161-4CC9-5E16-D266-6CB0117A7E18}"/>
              </a:ext>
            </a:extLst>
          </p:cNvPr>
          <p:cNvGraphicFramePr>
            <a:graphicFrameLocks noGrp="1"/>
          </p:cNvGraphicFramePr>
          <p:nvPr>
            <p:extLst>
              <p:ext uri="{D42A27DB-BD31-4B8C-83A1-F6EECF244321}">
                <p14:modId xmlns:p14="http://schemas.microsoft.com/office/powerpoint/2010/main" val="3101473712"/>
              </p:ext>
            </p:extLst>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rgbClr val="16838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sp>
        <p:nvSpPr>
          <p:cNvPr id="58" name="TextBox 57">
            <a:extLst>
              <a:ext uri="{FF2B5EF4-FFF2-40B4-BE49-F238E27FC236}">
                <a16:creationId xmlns:a16="http://schemas.microsoft.com/office/drawing/2014/main" id="{CF6C9CFF-8E0E-4D08-43AE-1A5CAF0E6681}"/>
              </a:ext>
            </a:extLst>
          </p:cNvPr>
          <p:cNvSpPr txBox="1"/>
          <p:nvPr/>
        </p:nvSpPr>
        <p:spPr>
          <a:xfrm>
            <a:off x="3855531" y="7871381"/>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59" name="TextBox 58">
            <a:extLst>
              <a:ext uri="{FF2B5EF4-FFF2-40B4-BE49-F238E27FC236}">
                <a16:creationId xmlns:a16="http://schemas.microsoft.com/office/drawing/2014/main" id="{25E2746A-8E0C-69E6-6AD0-3963C0F4B75E}"/>
              </a:ext>
            </a:extLst>
          </p:cNvPr>
          <p:cNvSpPr txBox="1"/>
          <p:nvPr/>
        </p:nvSpPr>
        <p:spPr>
          <a:xfrm>
            <a:off x="637277" y="-1634836"/>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3" name="Slide Number Placeholder 4">
            <a:extLst>
              <a:ext uri="{FF2B5EF4-FFF2-40B4-BE49-F238E27FC236}">
                <a16:creationId xmlns:a16="http://schemas.microsoft.com/office/drawing/2014/main" id="{AE9148E0-9FA9-03F2-D5C6-ED4D01577AF3}"/>
              </a:ext>
            </a:extLst>
          </p:cNvPr>
          <p:cNvSpPr txBox="1">
            <a:spLocks/>
          </p:cNvSpPr>
          <p:nvPr/>
        </p:nvSpPr>
        <p:spPr>
          <a:xfrm>
            <a:off x="10799306" y="6588492"/>
            <a:ext cx="821194" cy="100584"/>
          </a:xfrm>
          <a:prstGeom prst="rect">
            <a:avLst/>
          </a:prstGeom>
        </p:spPr>
        <p:txBody>
          <a:bodyPr lIns="0" tIns="0" rIns="0" bIns="0" anchor="b" anchorCtr="0"/>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r"/>
            <a:fld id="{86CB4B4D-7CA3-9044-876B-883B54F8677D}" type="slidenum">
              <a:rPr lang="en-US" sz="800" smtClean="0"/>
              <a:pPr algn="r"/>
              <a:t>8</a:t>
            </a:fld>
            <a:endParaRPr lang="en-US" sz="800" dirty="0"/>
          </a:p>
        </p:txBody>
      </p:sp>
      <p:sp>
        <p:nvSpPr>
          <p:cNvPr id="14" name="Content Placeholder 2">
            <a:extLst>
              <a:ext uri="{FF2B5EF4-FFF2-40B4-BE49-F238E27FC236}">
                <a16:creationId xmlns:a16="http://schemas.microsoft.com/office/drawing/2014/main" id="{9EABBDB9-5CB4-866C-8CCC-F294FA9D6DD3}"/>
              </a:ext>
            </a:extLst>
          </p:cNvPr>
          <p:cNvSpPr txBox="1">
            <a:spLocks/>
          </p:cNvSpPr>
          <p:nvPr/>
        </p:nvSpPr>
        <p:spPr>
          <a:xfrm>
            <a:off x="571500" y="1948947"/>
            <a:ext cx="4897438" cy="184666"/>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200" b="1" dirty="0">
                <a:solidFill>
                  <a:schemeClr val="tx1">
                    <a:lumMod val="65000"/>
                    <a:lumOff val="35000"/>
                  </a:schemeClr>
                </a:solidFill>
                <a:latin typeface="AvenirNext LT Com Regular" panose="020B0503020202020204" pitchFamily="34" charset="0"/>
              </a:rPr>
              <a:t>S&amp;P 500 annualized total return by decade</a:t>
            </a:r>
          </a:p>
        </p:txBody>
      </p:sp>
      <p:sp>
        <p:nvSpPr>
          <p:cNvPr id="15" name="Content Placeholder 2">
            <a:extLst>
              <a:ext uri="{FF2B5EF4-FFF2-40B4-BE49-F238E27FC236}">
                <a16:creationId xmlns:a16="http://schemas.microsoft.com/office/drawing/2014/main" id="{AAC3F4C6-B97C-E9D3-9827-AFD779CEDD59}"/>
              </a:ext>
            </a:extLst>
          </p:cNvPr>
          <p:cNvSpPr txBox="1">
            <a:spLocks/>
          </p:cNvSpPr>
          <p:nvPr/>
        </p:nvSpPr>
        <p:spPr>
          <a:xfrm>
            <a:off x="571500" y="1676214"/>
            <a:ext cx="5372100" cy="215444"/>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400" b="1" i="0" dirty="0">
                <a:effectLst/>
              </a:rPr>
              <a:t>Dividends have comprised 36% of total returns since 1926</a:t>
            </a:r>
            <a:endParaRPr lang="en-US" sz="1400" b="1" dirty="0"/>
          </a:p>
        </p:txBody>
      </p:sp>
      <p:sp>
        <p:nvSpPr>
          <p:cNvPr id="2" name="TextBox 1">
            <a:extLst>
              <a:ext uri="{FF2B5EF4-FFF2-40B4-BE49-F238E27FC236}">
                <a16:creationId xmlns:a16="http://schemas.microsoft.com/office/drawing/2014/main" id="{06EA6BF1-D4CF-95CB-8092-E915E84D31A8}"/>
              </a:ext>
            </a:extLst>
          </p:cNvPr>
          <p:cNvSpPr txBox="1"/>
          <p:nvPr/>
        </p:nvSpPr>
        <p:spPr>
          <a:xfrm>
            <a:off x="12095715" y="148389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1" name="TextBox 12">
            <a:extLst>
              <a:ext uri="{FF2B5EF4-FFF2-40B4-BE49-F238E27FC236}">
                <a16:creationId xmlns:a16="http://schemas.microsoft.com/office/drawing/2014/main" id="{8A8D3663-B904-F49E-2B44-2A43B4C06007}"/>
              </a:ext>
            </a:extLst>
          </p:cNvPr>
          <p:cNvSpPr txBox="1"/>
          <p:nvPr/>
        </p:nvSpPr>
        <p:spPr>
          <a:xfrm>
            <a:off x="6475590" y="1669603"/>
            <a:ext cx="5257620" cy="215444"/>
          </a:xfrm>
          <a:prstGeom prst="rect">
            <a:avLst/>
          </a:prstGeom>
          <a:ln w="12700">
            <a:miter lim="400000"/>
          </a:ln>
        </p:spPr>
        <p:txBody>
          <a:bodyPr wrap="square" lIns="0" tIns="0" rIns="0" bIns="0"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l"/>
            <a:r>
              <a:rPr lang="en-US" sz="1400" b="1" dirty="0">
                <a:latin typeface="+mn-lt"/>
              </a:rPr>
              <a:t>Forward P/E ratio of high dividend stocks vs. S&amp;P 500 Index (%)</a:t>
            </a:r>
          </a:p>
        </p:txBody>
      </p:sp>
      <p:sp>
        <p:nvSpPr>
          <p:cNvPr id="5" name="Footer Placeholder 15">
            <a:extLst>
              <a:ext uri="{FF2B5EF4-FFF2-40B4-BE49-F238E27FC236}">
                <a16:creationId xmlns:a16="http://schemas.microsoft.com/office/drawing/2014/main" id="{66146D12-91A8-3444-C060-D2F6D0F79475}"/>
              </a:ext>
            </a:extLst>
          </p:cNvPr>
          <p:cNvSpPr txBox="1">
            <a:spLocks/>
          </p:cNvSpPr>
          <p:nvPr/>
        </p:nvSpPr>
        <p:spPr>
          <a:xfrm>
            <a:off x="6486515" y="5829914"/>
            <a:ext cx="5106326" cy="624765"/>
          </a:xfrm>
          <a:prstGeom prst="rect">
            <a:avLst/>
          </a:prstGeom>
        </p:spPr>
        <p:txBody>
          <a:bodyPr lIns="0" tIns="0" rIns="0" bIns="0" anchor="b" anchorCtr="0">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defTabSz="914400" hangingPunct="1">
              <a:lnSpc>
                <a:spcPts val="1000"/>
              </a:lnSpc>
              <a:defRPr/>
            </a:pPr>
            <a:r>
              <a:rPr lang="en-US" dirty="0">
                <a:solidFill>
                  <a:schemeClr val="tx1">
                    <a:lumMod val="65000"/>
                    <a:lumOff val="35000"/>
                  </a:schemeClr>
                </a:solidFill>
                <a:latin typeface="+mj-lt"/>
                <a:ea typeface="+mn-ea"/>
                <a:cs typeface="+mn-cs"/>
              </a:rPr>
              <a:t>Source: Goldman Sachs. As of 3/31/25. P/E ratio = price-to-earnings ratio. The forward P/E represents the forward ratio for the next fiscal year. Past results are not predictive of results in future periods.</a:t>
            </a:r>
          </a:p>
          <a:p>
            <a:pPr defTabSz="914400" hangingPunct="1">
              <a:lnSpc>
                <a:spcPts val="1000"/>
              </a:lnSpc>
              <a:defRPr/>
            </a:pPr>
            <a:r>
              <a:rPr lang="en-US" dirty="0">
                <a:solidFill>
                  <a:schemeClr val="tx1">
                    <a:lumMod val="65000"/>
                    <a:lumOff val="35000"/>
                  </a:schemeClr>
                </a:solidFill>
                <a:latin typeface="+mj-lt"/>
                <a:ea typeface="+mn-ea"/>
                <a:cs typeface="+mn-cs"/>
              </a:rPr>
              <a:t>This exhibit is examining the P/E multiple of the cohort of stocks in the S&amp;P 500 Index with the highest quintile dividend yield (sector-neutral) relative to the broad S&amp;P 500 Index.</a:t>
            </a:r>
          </a:p>
        </p:txBody>
      </p:sp>
      <p:sp>
        <p:nvSpPr>
          <p:cNvPr id="56" name="Rectangle 55">
            <a:extLst>
              <a:ext uri="{FF2B5EF4-FFF2-40B4-BE49-F238E27FC236}">
                <a16:creationId xmlns:a16="http://schemas.microsoft.com/office/drawing/2014/main" id="{A87524A2-5890-C0D3-45DB-F7782CF608C4}"/>
              </a:ext>
            </a:extLst>
          </p:cNvPr>
          <p:cNvSpPr/>
          <p:nvPr/>
        </p:nvSpPr>
        <p:spPr>
          <a:xfrm>
            <a:off x="5429234" y="2460119"/>
            <a:ext cx="528590" cy="3146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7" name="Chart 56">
            <a:extLst>
              <a:ext uri="{FF2B5EF4-FFF2-40B4-BE49-F238E27FC236}">
                <a16:creationId xmlns:a16="http://schemas.microsoft.com/office/drawing/2014/main" id="{C2F16243-A872-F9E5-E955-715CB8892863}"/>
              </a:ext>
            </a:extLst>
          </p:cNvPr>
          <p:cNvGraphicFramePr/>
          <p:nvPr>
            <p:extLst>
              <p:ext uri="{D42A27DB-BD31-4B8C-83A1-F6EECF244321}">
                <p14:modId xmlns:p14="http://schemas.microsoft.com/office/powerpoint/2010/main" val="3584324493"/>
              </p:ext>
            </p:extLst>
          </p:nvPr>
        </p:nvGraphicFramePr>
        <p:xfrm>
          <a:off x="576072" y="2404535"/>
          <a:ext cx="5367528" cy="3146460"/>
        </p:xfrm>
        <a:graphic>
          <a:graphicData uri="http://schemas.openxmlformats.org/drawingml/2006/chart">
            <c:chart xmlns:c="http://schemas.openxmlformats.org/drawingml/2006/chart" xmlns:r="http://schemas.openxmlformats.org/officeDocument/2006/relationships" r:id="rId3"/>
          </a:graphicData>
        </a:graphic>
      </p:graphicFrame>
      <p:sp>
        <p:nvSpPr>
          <p:cNvPr id="60" name="TextBox 59">
            <a:extLst>
              <a:ext uri="{FF2B5EF4-FFF2-40B4-BE49-F238E27FC236}">
                <a16:creationId xmlns:a16="http://schemas.microsoft.com/office/drawing/2014/main" id="{DCD5CD5C-7E22-C6AF-6201-41B11FABC809}"/>
              </a:ext>
            </a:extLst>
          </p:cNvPr>
          <p:cNvSpPr txBox="1"/>
          <p:nvPr/>
        </p:nvSpPr>
        <p:spPr>
          <a:xfrm>
            <a:off x="5429233" y="2449344"/>
            <a:ext cx="528590" cy="338554"/>
          </a:xfrm>
          <a:prstGeom prst="rect">
            <a:avLst/>
          </a:prstGeom>
          <a:noFill/>
        </p:spPr>
        <p:txBody>
          <a:bodyPr wrap="square" lIns="0" rIns="0" rtlCol="0">
            <a:spAutoFit/>
          </a:bodyPr>
          <a:lstStyle/>
          <a:p>
            <a:pPr algn="ctr"/>
            <a:r>
              <a:rPr lang="en-US" sz="800" b="1" dirty="0">
                <a:latin typeface="+mj-lt"/>
              </a:rPr>
              <a:t>98-year period</a:t>
            </a:r>
          </a:p>
        </p:txBody>
      </p:sp>
      <p:sp>
        <p:nvSpPr>
          <p:cNvPr id="61" name="TextBox 60">
            <a:extLst>
              <a:ext uri="{FF2B5EF4-FFF2-40B4-BE49-F238E27FC236}">
                <a16:creationId xmlns:a16="http://schemas.microsoft.com/office/drawing/2014/main" id="{F1C5414E-3C30-842B-5028-82658F029B9B}"/>
              </a:ext>
            </a:extLst>
          </p:cNvPr>
          <p:cNvSpPr txBox="1"/>
          <p:nvPr/>
        </p:nvSpPr>
        <p:spPr>
          <a:xfrm>
            <a:off x="1121836" y="4900071"/>
            <a:ext cx="4018349" cy="284693"/>
          </a:xfrm>
          <a:prstGeom prst="rect">
            <a:avLst/>
          </a:prstGeom>
          <a:ln w="12700">
            <a:miter lim="400000"/>
          </a:ln>
        </p:spPr>
        <p:txBody>
          <a:bodyPr wrap="square" lIns="0" tIns="0" rIns="0" bIns="0" rtlCol="0">
            <a:spAutoFit/>
          </a:bodyPr>
          <a:lstStyle/>
          <a:p>
            <a:pPr algn="l">
              <a:spcAft>
                <a:spcPts val="300"/>
              </a:spcAft>
            </a:pPr>
            <a:r>
              <a:rPr lang="en-US" sz="800" dirty="0">
                <a:solidFill>
                  <a:schemeClr val="tx1">
                    <a:lumMod val="65000"/>
                    <a:lumOff val="35000"/>
                  </a:schemeClr>
                </a:solidFill>
                <a:latin typeface="+mn-lt"/>
              </a:rPr>
              <a:t>S&amp;P 500 price only (no dividends)		 </a:t>
            </a:r>
          </a:p>
          <a:p>
            <a:pPr algn="l">
              <a:spcAft>
                <a:spcPts val="300"/>
              </a:spcAft>
            </a:pPr>
            <a:r>
              <a:rPr lang="en-US" sz="800" dirty="0">
                <a:solidFill>
                  <a:schemeClr val="tx1">
                    <a:lumMod val="65000"/>
                    <a:lumOff val="35000"/>
                  </a:schemeClr>
                </a:solidFill>
                <a:latin typeface="+mn-lt"/>
              </a:rPr>
              <a:t>S&amp;P 500 dividend contribution to total return</a:t>
            </a:r>
          </a:p>
        </p:txBody>
      </p:sp>
      <p:sp>
        <p:nvSpPr>
          <p:cNvPr id="62" name="Rectangle 61">
            <a:extLst>
              <a:ext uri="{FF2B5EF4-FFF2-40B4-BE49-F238E27FC236}">
                <a16:creationId xmlns:a16="http://schemas.microsoft.com/office/drawing/2014/main" id="{5E4720A9-9A06-EAFE-1D2F-1B87AA3BBFD8}"/>
              </a:ext>
            </a:extLst>
          </p:cNvPr>
          <p:cNvSpPr/>
          <p:nvPr/>
        </p:nvSpPr>
        <p:spPr>
          <a:xfrm>
            <a:off x="980155" y="4906594"/>
            <a:ext cx="97520" cy="975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3" name="Rectangle 62">
            <a:extLst>
              <a:ext uri="{FF2B5EF4-FFF2-40B4-BE49-F238E27FC236}">
                <a16:creationId xmlns:a16="http://schemas.microsoft.com/office/drawing/2014/main" id="{38C2D713-3F1B-0E51-0C06-1F6B76640E3B}"/>
              </a:ext>
            </a:extLst>
          </p:cNvPr>
          <p:cNvSpPr/>
          <p:nvPr/>
        </p:nvSpPr>
        <p:spPr>
          <a:xfrm>
            <a:off x="980155" y="5076222"/>
            <a:ext cx="97520" cy="97520"/>
          </a:xfrm>
          <a:prstGeom prst="rect">
            <a:avLst/>
          </a:prstGeom>
          <a:solidFill>
            <a:schemeClr val="accent1">
              <a:lumMod val="20000"/>
              <a:lumOff val="8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4" name="Rectangle 63">
            <a:extLst>
              <a:ext uri="{FF2B5EF4-FFF2-40B4-BE49-F238E27FC236}">
                <a16:creationId xmlns:a16="http://schemas.microsoft.com/office/drawing/2014/main" id="{6EA63774-54B3-4A4E-D6EB-3485ACD3D39A}"/>
              </a:ext>
            </a:extLst>
          </p:cNvPr>
          <p:cNvSpPr/>
          <p:nvPr/>
        </p:nvSpPr>
        <p:spPr>
          <a:xfrm>
            <a:off x="710909" y="2611315"/>
            <a:ext cx="140677" cy="279903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5" name="TextBox 64">
            <a:extLst>
              <a:ext uri="{FF2B5EF4-FFF2-40B4-BE49-F238E27FC236}">
                <a16:creationId xmlns:a16="http://schemas.microsoft.com/office/drawing/2014/main" id="{00C49C1A-E4CA-2878-CFD4-73974FE41845}"/>
              </a:ext>
            </a:extLst>
          </p:cNvPr>
          <p:cNvSpPr txBox="1"/>
          <p:nvPr/>
        </p:nvSpPr>
        <p:spPr>
          <a:xfrm>
            <a:off x="577195" y="2409945"/>
            <a:ext cx="248371" cy="123111"/>
          </a:xfrm>
          <a:prstGeom prst="rect">
            <a:avLst/>
          </a:prstGeom>
          <a:solidFill>
            <a:srgbClr val="FFFFFF"/>
          </a:solidFill>
          <a:ln w="12700">
            <a:miter lim="400000"/>
          </a:ln>
        </p:spPr>
        <p:txBody>
          <a:bodyPr wrap="square" lIns="0" tIns="0" rIns="0" bIns="0" rtlCol="0">
            <a:spAutoFit/>
          </a:bodyPr>
          <a:lstStyle/>
          <a:p>
            <a:r>
              <a:rPr lang="en-US" sz="800" dirty="0">
                <a:solidFill>
                  <a:schemeClr val="tx1">
                    <a:lumMod val="65000"/>
                    <a:lumOff val="35000"/>
                  </a:schemeClr>
                </a:solidFill>
                <a:latin typeface="+mn-lt"/>
              </a:rPr>
              <a:t>20%</a:t>
            </a:r>
          </a:p>
        </p:txBody>
      </p:sp>
      <p:sp>
        <p:nvSpPr>
          <p:cNvPr id="66" name="TextBox 65">
            <a:extLst>
              <a:ext uri="{FF2B5EF4-FFF2-40B4-BE49-F238E27FC236}">
                <a16:creationId xmlns:a16="http://schemas.microsoft.com/office/drawing/2014/main" id="{DB76726C-B1E9-7443-BC85-F9F2F35F984F}"/>
              </a:ext>
            </a:extLst>
          </p:cNvPr>
          <p:cNvSpPr txBox="1"/>
          <p:nvPr/>
        </p:nvSpPr>
        <p:spPr>
          <a:xfrm>
            <a:off x="3959849" y="4484939"/>
            <a:ext cx="412750" cy="212366"/>
          </a:xfrm>
          <a:prstGeom prst="rect">
            <a:avLst/>
          </a:prstGeom>
          <a:solidFill>
            <a:srgbClr val="FFFFFF"/>
          </a:solidFill>
          <a:ln w="12700">
            <a:miter lim="400000"/>
          </a:ln>
        </p:spPr>
        <p:txBody>
          <a:bodyPr wrap="square" lIns="0" tIns="27432" rIns="0" bIns="45720" rtlCol="0">
            <a:spAutoFit/>
          </a:bodyPr>
          <a:lstStyle/>
          <a:p>
            <a:r>
              <a:rPr lang="en-US" sz="900" b="1" dirty="0">
                <a:solidFill>
                  <a:schemeClr val="tx1"/>
                </a:solidFill>
                <a:latin typeface="+mn-lt"/>
              </a:rPr>
              <a:t>N/A*</a:t>
            </a:r>
          </a:p>
        </p:txBody>
      </p:sp>
      <p:sp>
        <p:nvSpPr>
          <p:cNvPr id="67" name="TextBox 66">
            <a:extLst>
              <a:ext uri="{FF2B5EF4-FFF2-40B4-BE49-F238E27FC236}">
                <a16:creationId xmlns:a16="http://schemas.microsoft.com/office/drawing/2014/main" id="{151151BD-B4EB-FEE2-2888-2BA425101F36}"/>
              </a:ext>
            </a:extLst>
          </p:cNvPr>
          <p:cNvSpPr txBox="1"/>
          <p:nvPr/>
        </p:nvSpPr>
        <p:spPr>
          <a:xfrm>
            <a:off x="980155" y="4097223"/>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66%</a:t>
            </a:r>
          </a:p>
        </p:txBody>
      </p:sp>
      <p:sp>
        <p:nvSpPr>
          <p:cNvPr id="68" name="TextBox 67">
            <a:extLst>
              <a:ext uri="{FF2B5EF4-FFF2-40B4-BE49-F238E27FC236}">
                <a16:creationId xmlns:a16="http://schemas.microsoft.com/office/drawing/2014/main" id="{9F00EFCF-F8A7-8702-DE24-C2D3ABA3FE28}"/>
              </a:ext>
            </a:extLst>
          </p:cNvPr>
          <p:cNvSpPr txBox="1"/>
          <p:nvPr/>
        </p:nvSpPr>
        <p:spPr>
          <a:xfrm>
            <a:off x="1471836" y="4145124"/>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27%</a:t>
            </a:r>
          </a:p>
        </p:txBody>
      </p:sp>
      <p:sp>
        <p:nvSpPr>
          <p:cNvPr id="69" name="TextBox 68">
            <a:extLst>
              <a:ext uri="{FF2B5EF4-FFF2-40B4-BE49-F238E27FC236}">
                <a16:creationId xmlns:a16="http://schemas.microsoft.com/office/drawing/2014/main" id="{498D40E2-FC4C-DA3C-E5C2-ED62CE3DA762}"/>
              </a:ext>
            </a:extLst>
          </p:cNvPr>
          <p:cNvSpPr txBox="1"/>
          <p:nvPr/>
        </p:nvSpPr>
        <p:spPr>
          <a:xfrm>
            <a:off x="1989515" y="4328804"/>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42%</a:t>
            </a:r>
          </a:p>
        </p:txBody>
      </p:sp>
      <p:sp>
        <p:nvSpPr>
          <p:cNvPr id="70" name="TextBox 69">
            <a:extLst>
              <a:ext uri="{FF2B5EF4-FFF2-40B4-BE49-F238E27FC236}">
                <a16:creationId xmlns:a16="http://schemas.microsoft.com/office/drawing/2014/main" id="{03F07EF8-5933-D68A-05FD-E548CB52B6F9}"/>
              </a:ext>
            </a:extLst>
          </p:cNvPr>
          <p:cNvSpPr txBox="1"/>
          <p:nvPr/>
        </p:nvSpPr>
        <p:spPr>
          <a:xfrm>
            <a:off x="2493732" y="4224902"/>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72%</a:t>
            </a:r>
          </a:p>
        </p:txBody>
      </p:sp>
      <p:sp>
        <p:nvSpPr>
          <p:cNvPr id="71" name="TextBox 70">
            <a:extLst>
              <a:ext uri="{FF2B5EF4-FFF2-40B4-BE49-F238E27FC236}">
                <a16:creationId xmlns:a16="http://schemas.microsoft.com/office/drawing/2014/main" id="{EEAEDD7B-913E-AE92-C500-C2696FACE1D6}"/>
              </a:ext>
            </a:extLst>
          </p:cNvPr>
          <p:cNvSpPr txBox="1"/>
          <p:nvPr/>
        </p:nvSpPr>
        <p:spPr>
          <a:xfrm>
            <a:off x="2996958" y="4224902"/>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25%</a:t>
            </a:r>
          </a:p>
        </p:txBody>
      </p:sp>
      <p:sp>
        <p:nvSpPr>
          <p:cNvPr id="72" name="TextBox 71">
            <a:extLst>
              <a:ext uri="{FF2B5EF4-FFF2-40B4-BE49-F238E27FC236}">
                <a16:creationId xmlns:a16="http://schemas.microsoft.com/office/drawing/2014/main" id="{E8E5EF9B-1317-E330-8E13-B8ED65D39646}"/>
              </a:ext>
            </a:extLst>
          </p:cNvPr>
          <p:cNvSpPr txBox="1"/>
          <p:nvPr/>
        </p:nvSpPr>
        <p:spPr>
          <a:xfrm>
            <a:off x="3515628" y="4416415"/>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14%</a:t>
            </a:r>
          </a:p>
        </p:txBody>
      </p:sp>
      <p:sp>
        <p:nvSpPr>
          <p:cNvPr id="73" name="TextBox 72">
            <a:extLst>
              <a:ext uri="{FF2B5EF4-FFF2-40B4-BE49-F238E27FC236}">
                <a16:creationId xmlns:a16="http://schemas.microsoft.com/office/drawing/2014/main" id="{ED265CD1-4412-FA65-52C3-B651785E97A2}"/>
              </a:ext>
            </a:extLst>
          </p:cNvPr>
          <p:cNvSpPr txBox="1"/>
          <p:nvPr/>
        </p:nvSpPr>
        <p:spPr>
          <a:xfrm>
            <a:off x="4504831" y="4481508"/>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16%</a:t>
            </a:r>
          </a:p>
        </p:txBody>
      </p:sp>
      <p:sp>
        <p:nvSpPr>
          <p:cNvPr id="74" name="TextBox 73">
            <a:extLst>
              <a:ext uri="{FF2B5EF4-FFF2-40B4-BE49-F238E27FC236}">
                <a16:creationId xmlns:a16="http://schemas.microsoft.com/office/drawing/2014/main" id="{A54FD509-17A3-5881-E8E6-746FB628E69C}"/>
              </a:ext>
            </a:extLst>
          </p:cNvPr>
          <p:cNvSpPr txBox="1"/>
          <p:nvPr/>
        </p:nvSpPr>
        <p:spPr>
          <a:xfrm>
            <a:off x="5013753" y="4504784"/>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11%</a:t>
            </a:r>
          </a:p>
        </p:txBody>
      </p:sp>
      <p:sp>
        <p:nvSpPr>
          <p:cNvPr id="75" name="TextBox 74">
            <a:extLst>
              <a:ext uri="{FF2B5EF4-FFF2-40B4-BE49-F238E27FC236}">
                <a16:creationId xmlns:a16="http://schemas.microsoft.com/office/drawing/2014/main" id="{187CDA68-DC3B-5601-57CC-00712A690747}"/>
              </a:ext>
            </a:extLst>
          </p:cNvPr>
          <p:cNvSpPr txBox="1"/>
          <p:nvPr/>
        </p:nvSpPr>
        <p:spPr>
          <a:xfrm>
            <a:off x="5524373" y="4284540"/>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36%</a:t>
            </a:r>
          </a:p>
        </p:txBody>
      </p:sp>
      <p:graphicFrame>
        <p:nvGraphicFramePr>
          <p:cNvPr id="20" name="Chart 19">
            <a:extLst>
              <a:ext uri="{FF2B5EF4-FFF2-40B4-BE49-F238E27FC236}">
                <a16:creationId xmlns:a16="http://schemas.microsoft.com/office/drawing/2014/main" id="{C0BD3ED1-9A9C-33FA-4000-FF20B58D0267}"/>
              </a:ext>
            </a:extLst>
          </p:cNvPr>
          <p:cNvGraphicFramePr/>
          <p:nvPr>
            <p:extLst>
              <p:ext uri="{D42A27DB-BD31-4B8C-83A1-F6EECF244321}">
                <p14:modId xmlns:p14="http://schemas.microsoft.com/office/powerpoint/2010/main" val="147644035"/>
              </p:ext>
            </p:extLst>
          </p:nvPr>
        </p:nvGraphicFramePr>
        <p:xfrm>
          <a:off x="6365943" y="2133613"/>
          <a:ext cx="5367527" cy="3634561"/>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12">
            <a:extLst>
              <a:ext uri="{FF2B5EF4-FFF2-40B4-BE49-F238E27FC236}">
                <a16:creationId xmlns:a16="http://schemas.microsoft.com/office/drawing/2014/main" id="{61A7A9CC-3131-11C3-F5EA-8238A49D5E1C}"/>
              </a:ext>
            </a:extLst>
          </p:cNvPr>
          <p:cNvSpPr txBox="1"/>
          <p:nvPr/>
        </p:nvSpPr>
        <p:spPr>
          <a:xfrm>
            <a:off x="11313482" y="3447644"/>
            <a:ext cx="702411" cy="363176"/>
          </a:xfrm>
          <a:prstGeom prst="rect">
            <a:avLst/>
          </a:prstGeom>
          <a:solidFill>
            <a:schemeClr val="bg1"/>
          </a:solidFill>
          <a:ln w="12700">
            <a:miter lim="400000"/>
          </a:ln>
        </p:spPr>
        <p:txBody>
          <a:bodyPr wrap="square" lIns="91440" tIns="27432" rIns="0" bIns="27432" rtlCol="0" anchor="ctr"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l"/>
            <a:r>
              <a:rPr lang="en-US" sz="1000" b="1" dirty="0">
                <a:solidFill>
                  <a:schemeClr val="accent6"/>
                </a:solidFill>
                <a:latin typeface="+mn-lt"/>
              </a:rPr>
              <a:t>–13.1% </a:t>
            </a:r>
            <a:r>
              <a:rPr lang="en-US" sz="1000" dirty="0">
                <a:solidFill>
                  <a:schemeClr val="tx1">
                    <a:lumMod val="65000"/>
                    <a:lumOff val="35000"/>
                  </a:schemeClr>
                </a:solidFill>
                <a:latin typeface="+mn-lt"/>
              </a:rPr>
              <a:t>average</a:t>
            </a:r>
            <a:r>
              <a:rPr lang="en-US" sz="1000" b="1" dirty="0">
                <a:solidFill>
                  <a:schemeClr val="accent6"/>
                </a:solidFill>
                <a:latin typeface="+mn-lt"/>
              </a:rPr>
              <a:t> </a:t>
            </a:r>
          </a:p>
        </p:txBody>
      </p:sp>
      <p:sp>
        <p:nvSpPr>
          <p:cNvPr id="22" name="Oval 21">
            <a:extLst>
              <a:ext uri="{FF2B5EF4-FFF2-40B4-BE49-F238E27FC236}">
                <a16:creationId xmlns:a16="http://schemas.microsoft.com/office/drawing/2014/main" id="{127DE24C-91CA-8D37-80C4-EEE815A046FC}"/>
              </a:ext>
            </a:extLst>
          </p:cNvPr>
          <p:cNvSpPr/>
          <p:nvPr/>
        </p:nvSpPr>
        <p:spPr>
          <a:xfrm>
            <a:off x="11458444" y="4571210"/>
            <a:ext cx="79513" cy="79513"/>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3" name="TextBox 12">
            <a:extLst>
              <a:ext uri="{FF2B5EF4-FFF2-40B4-BE49-F238E27FC236}">
                <a16:creationId xmlns:a16="http://schemas.microsoft.com/office/drawing/2014/main" id="{74C171EC-3E12-7853-5919-3E7A14769737}"/>
              </a:ext>
            </a:extLst>
          </p:cNvPr>
          <p:cNvSpPr txBox="1"/>
          <p:nvPr/>
        </p:nvSpPr>
        <p:spPr>
          <a:xfrm>
            <a:off x="11477807" y="4502072"/>
            <a:ext cx="528375" cy="209288"/>
          </a:xfrm>
          <a:prstGeom prst="rect">
            <a:avLst/>
          </a:prstGeom>
          <a:noFill/>
          <a:ln w="12700">
            <a:miter lim="400000"/>
          </a:ln>
        </p:spPr>
        <p:txBody>
          <a:bodyPr wrap="square" lIns="91440" tIns="27432" rIns="0" bIns="27432" rtlCol="0" anchor="ctr"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l"/>
            <a:r>
              <a:rPr lang="en-US" sz="1000" b="1" dirty="0">
                <a:solidFill>
                  <a:schemeClr val="accent1"/>
                </a:solidFill>
                <a:latin typeface="+mn-lt"/>
              </a:rPr>
              <a:t>–27.5%</a:t>
            </a:r>
          </a:p>
        </p:txBody>
      </p:sp>
    </p:spTree>
    <p:extLst>
      <p:ext uri="{BB962C8B-B14F-4D97-AF65-F5344CB8AC3E}">
        <p14:creationId xmlns:p14="http://schemas.microsoft.com/office/powerpoint/2010/main" val="15293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
            <a:extLst>
              <a:ext uri="{FF2B5EF4-FFF2-40B4-BE49-F238E27FC236}">
                <a16:creationId xmlns:a16="http://schemas.microsoft.com/office/drawing/2014/main" id="{6A45ADD6-8D96-C148-45AA-155909C58702}"/>
              </a:ext>
            </a:extLst>
          </p:cNvPr>
          <p:cNvSpPr/>
          <p:nvPr/>
        </p:nvSpPr>
        <p:spPr>
          <a:xfrm rot="10800000">
            <a:off x="687425" y="275537"/>
            <a:ext cx="213360" cy="8688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 name="TextBox 7">
            <a:extLst>
              <a:ext uri="{FF2B5EF4-FFF2-40B4-BE49-F238E27FC236}">
                <a16:creationId xmlns:a16="http://schemas.microsoft.com/office/drawing/2014/main" id="{6C112C09-0FCC-8099-B8A5-B12D1EE7764D}"/>
              </a:ext>
            </a:extLst>
          </p:cNvPr>
          <p:cNvSpPr txBox="1"/>
          <p:nvPr/>
        </p:nvSpPr>
        <p:spPr>
          <a:xfrm>
            <a:off x="567279" y="107390"/>
            <a:ext cx="1127241" cy="153888"/>
          </a:xfrm>
          <a:prstGeom prst="rect">
            <a:avLst/>
          </a:prstGeom>
          <a:ln w="12700">
            <a:miter lim="400000"/>
          </a:ln>
        </p:spPr>
        <p:txBody>
          <a:bodyPr wrap="square" lIns="0" tIns="0" rIns="0" bIns="0" rtlCol="0">
            <a:spAutoFit/>
          </a:bodyPr>
          <a:lstStyle/>
          <a:p>
            <a:pPr algn="l"/>
            <a:r>
              <a:rPr lang="en-US" sz="1000" b="1" spc="170" dirty="0">
                <a:latin typeface="+mn-lt"/>
              </a:rPr>
              <a:t>DIVIDENDS</a:t>
            </a:r>
          </a:p>
        </p:txBody>
      </p:sp>
      <p:sp>
        <p:nvSpPr>
          <p:cNvPr id="21" name="Slide Number Placeholder 3">
            <a:extLst>
              <a:ext uri="{FF2B5EF4-FFF2-40B4-BE49-F238E27FC236}">
                <a16:creationId xmlns:a16="http://schemas.microsoft.com/office/drawing/2014/main" id="{6D8F7010-97D5-064F-A149-3258748D2146}"/>
              </a:ext>
            </a:extLst>
          </p:cNvPr>
          <p:cNvSpPr>
            <a:spLocks noGrp="1"/>
          </p:cNvSpPr>
          <p:nvPr>
            <p:ph type="sldNum" sz="quarter" idx="11"/>
          </p:nvPr>
        </p:nvSpPr>
        <p:spPr/>
        <p:txBody>
          <a:bodyPr/>
          <a:lstStyle/>
          <a:p>
            <a:pPr lvl="0"/>
            <a:fld id="{86CB4B4D-7CA3-9044-876B-883B54F8677D}" type="slidenum">
              <a:rPr lang="en-US" noProof="0" smtClean="0">
                <a:sym typeface="Avenir Next LT Com Regular"/>
              </a:rPr>
              <a:pPr lvl="0"/>
              <a:t>9</a:t>
            </a:fld>
            <a:endParaRPr lang="en-US" noProof="0" dirty="0">
              <a:sym typeface="Avenir Next LT Com Regular"/>
            </a:endParaRPr>
          </a:p>
        </p:txBody>
      </p:sp>
      <p:sp>
        <p:nvSpPr>
          <p:cNvPr id="12" name="Text Placeholder 5">
            <a:extLst>
              <a:ext uri="{FF2B5EF4-FFF2-40B4-BE49-F238E27FC236}">
                <a16:creationId xmlns:a16="http://schemas.microsoft.com/office/drawing/2014/main" id="{BDAE43D4-0603-4FE0-0219-9B131CD7479A}"/>
              </a:ext>
            </a:extLst>
          </p:cNvPr>
          <p:cNvSpPr>
            <a:spLocks noGrp="1"/>
          </p:cNvSpPr>
          <p:nvPr>
            <p:ph type="body" sz="quarter" idx="15"/>
          </p:nvPr>
        </p:nvSpPr>
        <p:spPr/>
        <p:txBody>
          <a:bodyPr/>
          <a:lstStyle/>
          <a:p>
            <a:r>
              <a:rPr lang="en-US" b="0" i="0" dirty="0">
                <a:effectLst/>
                <a:latin typeface="+mn-lt"/>
              </a:rPr>
              <a:t>Think dividends for risk-adjusted returns</a:t>
            </a:r>
            <a:endParaRPr lang="en-IN" dirty="0">
              <a:latin typeface="+mn-lt"/>
            </a:endParaRPr>
          </a:p>
        </p:txBody>
      </p:sp>
      <p:sp>
        <p:nvSpPr>
          <p:cNvPr id="7" name="Title 6">
            <a:extLst>
              <a:ext uri="{FF2B5EF4-FFF2-40B4-BE49-F238E27FC236}">
                <a16:creationId xmlns:a16="http://schemas.microsoft.com/office/drawing/2014/main" id="{7C57E2BC-55A9-1DE5-C355-8BF2EA7BA1C0}"/>
              </a:ext>
            </a:extLst>
          </p:cNvPr>
          <p:cNvSpPr>
            <a:spLocks noGrp="1"/>
          </p:cNvSpPr>
          <p:nvPr>
            <p:ph type="title"/>
          </p:nvPr>
        </p:nvSpPr>
        <p:spPr/>
        <p:txBody>
          <a:bodyPr/>
          <a:lstStyle/>
          <a:p>
            <a:r>
              <a:rPr lang="en-US" i="0" dirty="0">
                <a:effectLst/>
                <a:latin typeface="+mn-lt"/>
              </a:rPr>
              <a:t>Attractive yields exist around the globe</a:t>
            </a:r>
            <a:br>
              <a:rPr lang="en-US" i="0" dirty="0">
                <a:effectLst/>
                <a:latin typeface="+mn-lt"/>
              </a:rPr>
            </a:br>
            <a:endParaRPr lang="en-US" dirty="0">
              <a:latin typeface="+mn-lt"/>
            </a:endParaRPr>
          </a:p>
        </p:txBody>
      </p:sp>
      <p:sp>
        <p:nvSpPr>
          <p:cNvPr id="39" name="Text Placeholder 5">
            <a:extLst>
              <a:ext uri="{FF2B5EF4-FFF2-40B4-BE49-F238E27FC236}">
                <a16:creationId xmlns:a16="http://schemas.microsoft.com/office/drawing/2014/main" id="{ACA63ACF-FBE2-4EB2-6677-C57A918BD317}"/>
              </a:ext>
            </a:extLst>
          </p:cNvPr>
          <p:cNvSpPr txBox="1">
            <a:spLocks/>
          </p:cNvSpPr>
          <p:nvPr/>
        </p:nvSpPr>
        <p:spPr>
          <a:xfrm>
            <a:off x="571500" y="1722738"/>
            <a:ext cx="4372475" cy="5422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nSpc>
                <a:spcPts val="1750"/>
              </a:lnSpc>
            </a:pPr>
            <a:r>
              <a:rPr lang="en-US" sz="1400" kern="0" dirty="0">
                <a:solidFill>
                  <a:schemeClr val="tx1"/>
                </a:solidFill>
              </a:rPr>
              <a:t>Number of companies with dividend yields</a:t>
            </a:r>
            <a:br>
              <a:rPr lang="en-US" sz="1400" kern="0" dirty="0">
                <a:solidFill>
                  <a:schemeClr val="tx1"/>
                </a:solidFill>
              </a:rPr>
            </a:br>
            <a:r>
              <a:rPr lang="en-US" sz="1400" kern="0" dirty="0">
                <a:solidFill>
                  <a:schemeClr val="tx1"/>
                </a:solidFill>
              </a:rPr>
              <a:t>higher than 3%</a:t>
            </a:r>
            <a:endParaRPr lang="en-US" sz="1200" b="0" kern="0" dirty="0">
              <a:solidFill>
                <a:schemeClr val="tx1"/>
              </a:solidFill>
            </a:endParaRPr>
          </a:p>
        </p:txBody>
      </p:sp>
      <p:sp>
        <p:nvSpPr>
          <p:cNvPr id="2" name="Rectangle 1">
            <a:extLst>
              <a:ext uri="{FF2B5EF4-FFF2-40B4-BE49-F238E27FC236}">
                <a16:creationId xmlns:a16="http://schemas.microsoft.com/office/drawing/2014/main" id="{E0E3706D-3BE9-E5F8-E7F9-E813D027AF48}"/>
              </a:ext>
            </a:extLst>
          </p:cNvPr>
          <p:cNvSpPr/>
          <p:nvPr/>
        </p:nvSpPr>
        <p:spPr>
          <a:xfrm>
            <a:off x="1923111" y="2339492"/>
            <a:ext cx="2130568" cy="184666"/>
          </a:xfrm>
          <a:prstGeom prst="rect">
            <a:avLst/>
          </a:prstGeom>
          <a:noFill/>
        </p:spPr>
        <p:txBody>
          <a:bodyPr wrap="square" lIns="0" tIns="0" rIns="0" bIns="0">
            <a:spAutoFit/>
          </a:bodyPr>
          <a:lstStyle/>
          <a:p>
            <a:pPr algn="l"/>
            <a:r>
              <a:rPr lang="en-US" sz="1200" b="1" dirty="0">
                <a:latin typeface="AvenirNext LT Com Regular" panose="020B0503020202020204" pitchFamily="34" charset="0"/>
              </a:rPr>
              <a:t>Largest dividend payers</a:t>
            </a:r>
            <a:endParaRPr lang="en-US" sz="1200" dirty="0">
              <a:latin typeface="+mj-lt"/>
            </a:endParaRPr>
          </a:p>
        </p:txBody>
      </p:sp>
      <p:sp>
        <p:nvSpPr>
          <p:cNvPr id="4" name="Oval 3">
            <a:extLst>
              <a:ext uri="{FF2B5EF4-FFF2-40B4-BE49-F238E27FC236}">
                <a16:creationId xmlns:a16="http://schemas.microsoft.com/office/drawing/2014/main" id="{7E34A694-8D4B-07E3-2E3C-0B68EEC412EC}"/>
              </a:ext>
            </a:extLst>
          </p:cNvPr>
          <p:cNvSpPr>
            <a:spLocks noChangeAspect="1"/>
          </p:cNvSpPr>
          <p:nvPr/>
        </p:nvSpPr>
        <p:spPr>
          <a:xfrm>
            <a:off x="1936169" y="2733923"/>
            <a:ext cx="134005" cy="13716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 name="Oval 10">
            <a:extLst>
              <a:ext uri="{FF2B5EF4-FFF2-40B4-BE49-F238E27FC236}">
                <a16:creationId xmlns:a16="http://schemas.microsoft.com/office/drawing/2014/main" id="{2C37659A-A3B9-6EE6-7113-6462CF33CCFF}"/>
              </a:ext>
            </a:extLst>
          </p:cNvPr>
          <p:cNvSpPr>
            <a:spLocks noChangeAspect="1"/>
          </p:cNvSpPr>
          <p:nvPr/>
        </p:nvSpPr>
        <p:spPr>
          <a:xfrm>
            <a:off x="1936169" y="3621626"/>
            <a:ext cx="134005" cy="137160"/>
          </a:xfrm>
          <a:prstGeom prst="ellipse">
            <a:avLst/>
          </a:prstGeom>
          <a:solidFill>
            <a:srgbClr val="0D90C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3" name="Oval 22">
            <a:extLst>
              <a:ext uri="{FF2B5EF4-FFF2-40B4-BE49-F238E27FC236}">
                <a16:creationId xmlns:a16="http://schemas.microsoft.com/office/drawing/2014/main" id="{372FA429-4DB4-B442-878A-55AD37A16C8F}"/>
              </a:ext>
            </a:extLst>
          </p:cNvPr>
          <p:cNvSpPr>
            <a:spLocks noChangeAspect="1"/>
          </p:cNvSpPr>
          <p:nvPr/>
        </p:nvSpPr>
        <p:spPr>
          <a:xfrm>
            <a:off x="1936169" y="4497829"/>
            <a:ext cx="134005" cy="137160"/>
          </a:xfrm>
          <a:prstGeom prst="ellipse">
            <a:avLst/>
          </a:pr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0" name="Rectangle 29">
            <a:extLst>
              <a:ext uri="{FF2B5EF4-FFF2-40B4-BE49-F238E27FC236}">
                <a16:creationId xmlns:a16="http://schemas.microsoft.com/office/drawing/2014/main" id="{EF267179-8C02-EB32-070D-B97B1A428AB3}"/>
              </a:ext>
            </a:extLst>
          </p:cNvPr>
          <p:cNvSpPr/>
          <p:nvPr/>
        </p:nvSpPr>
        <p:spPr>
          <a:xfrm>
            <a:off x="2148411" y="2693957"/>
            <a:ext cx="2929737" cy="3008068"/>
          </a:xfrm>
          <a:prstGeom prst="rect">
            <a:avLst/>
          </a:prstGeom>
          <a:noFill/>
        </p:spPr>
        <p:txBody>
          <a:bodyPr wrap="square" lIns="0" tIns="0" rIns="0" bIns="0">
            <a:spAutoFit/>
          </a:bodyPr>
          <a:lstStyle/>
          <a:p>
            <a:pPr algn="l">
              <a:spcAft>
                <a:spcPts val="200"/>
              </a:spcAft>
            </a:pPr>
            <a:r>
              <a:rPr lang="en-US" sz="1200" b="1" dirty="0">
                <a:latin typeface="AvenirNext LT Com Regular" panose="020B0503020202020204" pitchFamily="34" charset="0"/>
              </a:rPr>
              <a:t>United States</a:t>
            </a:r>
          </a:p>
          <a:p>
            <a:pPr algn="l">
              <a:lnSpc>
                <a:spcPts val="1500"/>
              </a:lnSpc>
              <a:spcAft>
                <a:spcPts val="800"/>
              </a:spcAft>
            </a:pPr>
            <a:r>
              <a:rPr lang="en-US" sz="1200" dirty="0">
                <a:solidFill>
                  <a:srgbClr val="222222"/>
                </a:solidFill>
                <a:latin typeface="+mj-lt"/>
              </a:rPr>
              <a:t>Exxon Mobil </a:t>
            </a:r>
            <a:br>
              <a:rPr lang="en-US" sz="1200" dirty="0">
                <a:solidFill>
                  <a:srgbClr val="222222"/>
                </a:solidFill>
                <a:latin typeface="+mj-lt"/>
              </a:rPr>
            </a:br>
            <a:r>
              <a:rPr lang="en-US" sz="1200" dirty="0">
                <a:solidFill>
                  <a:srgbClr val="222222"/>
                </a:solidFill>
                <a:latin typeface="+mj-lt"/>
              </a:rPr>
              <a:t>AbbVie</a:t>
            </a:r>
            <a:br>
              <a:rPr lang="en-US" sz="1200" dirty="0">
                <a:solidFill>
                  <a:srgbClr val="222222"/>
                </a:solidFill>
                <a:latin typeface="+mj-lt"/>
              </a:rPr>
            </a:br>
            <a:r>
              <a:rPr lang="en-US" sz="1200" dirty="0">
                <a:solidFill>
                  <a:srgbClr val="222222"/>
                </a:solidFill>
                <a:latin typeface="+mj-lt"/>
              </a:rPr>
              <a:t>Chevron </a:t>
            </a:r>
          </a:p>
          <a:p>
            <a:pPr algn="l">
              <a:lnSpc>
                <a:spcPts val="1500"/>
              </a:lnSpc>
              <a:spcAft>
                <a:spcPts val="800"/>
              </a:spcAft>
            </a:pPr>
            <a:r>
              <a:rPr lang="en-US" sz="1200" b="1" dirty="0">
                <a:latin typeface="AvenirNext LT Com Regular" panose="020B0503020202020204" pitchFamily="34" charset="0"/>
              </a:rPr>
              <a:t>International</a:t>
            </a:r>
            <a:br>
              <a:rPr lang="en-US" sz="1200" b="1" dirty="0">
                <a:latin typeface="AvenirNext LT Com Regular" panose="020B0503020202020204" pitchFamily="34" charset="0"/>
              </a:rPr>
            </a:br>
            <a:r>
              <a:rPr lang="en-US" sz="1200" dirty="0">
                <a:solidFill>
                  <a:srgbClr val="222222"/>
                </a:solidFill>
                <a:latin typeface="+mn-lt"/>
              </a:rPr>
              <a:t>Nestlé</a:t>
            </a:r>
            <a:br>
              <a:rPr lang="en-US" sz="1200" dirty="0">
                <a:solidFill>
                  <a:srgbClr val="222222"/>
                </a:solidFill>
                <a:latin typeface="+mn-lt"/>
              </a:rPr>
            </a:br>
            <a:r>
              <a:rPr lang="en-US" sz="1200" dirty="0">
                <a:solidFill>
                  <a:srgbClr val="222222"/>
                </a:solidFill>
                <a:latin typeface="+mn-lt"/>
              </a:rPr>
              <a:t>Roche Holding</a:t>
            </a:r>
            <a:br>
              <a:rPr lang="en-US" sz="1200" dirty="0">
                <a:solidFill>
                  <a:srgbClr val="222222"/>
                </a:solidFill>
                <a:latin typeface="+mn-lt"/>
              </a:rPr>
            </a:br>
            <a:r>
              <a:rPr lang="en-US" sz="1200" dirty="0">
                <a:solidFill>
                  <a:srgbClr val="222222"/>
                </a:solidFill>
                <a:latin typeface="+mn-lt"/>
              </a:rPr>
              <a:t>Shell</a:t>
            </a:r>
          </a:p>
          <a:p>
            <a:pPr algn="l">
              <a:lnSpc>
                <a:spcPts val="1500"/>
              </a:lnSpc>
              <a:spcAft>
                <a:spcPts val="800"/>
              </a:spcAft>
            </a:pPr>
            <a:r>
              <a:rPr lang="en-US" sz="1200" b="1" dirty="0">
                <a:latin typeface="AvenirNext LT Com Regular" panose="020B0503020202020204" pitchFamily="34" charset="0"/>
              </a:rPr>
              <a:t>Emerging markets</a:t>
            </a:r>
            <a:br>
              <a:rPr lang="en-US" sz="1200" b="1" dirty="0">
                <a:latin typeface="AvenirNext LT Com Regular" panose="020B0503020202020204" pitchFamily="34" charset="0"/>
              </a:rPr>
            </a:br>
            <a:r>
              <a:rPr lang="en-US" sz="1200" b="0" i="0" dirty="0">
                <a:solidFill>
                  <a:srgbClr val="222222"/>
                </a:solidFill>
                <a:effectLst/>
                <a:latin typeface="+mj-lt"/>
              </a:rPr>
              <a:t>China Construction Bank </a:t>
            </a:r>
            <a:br>
              <a:rPr lang="en-US" sz="1200" b="0" i="0" dirty="0">
                <a:solidFill>
                  <a:srgbClr val="222222"/>
                </a:solidFill>
                <a:effectLst/>
                <a:latin typeface="+mj-lt"/>
              </a:rPr>
            </a:br>
            <a:r>
              <a:rPr lang="en-US" sz="1200" b="0" i="0" dirty="0">
                <a:solidFill>
                  <a:srgbClr val="222222"/>
                </a:solidFill>
                <a:effectLst/>
                <a:latin typeface="+mj-lt"/>
              </a:rPr>
              <a:t>MediaTek</a:t>
            </a:r>
            <a:br>
              <a:rPr lang="en-US" sz="1200" b="0" i="0" dirty="0">
                <a:solidFill>
                  <a:srgbClr val="222222"/>
                </a:solidFill>
                <a:effectLst/>
                <a:latin typeface="+mj-lt"/>
              </a:rPr>
            </a:br>
            <a:r>
              <a:rPr lang="en-US" sz="1200" dirty="0">
                <a:solidFill>
                  <a:srgbClr val="222222"/>
                </a:solidFill>
                <a:latin typeface="+mj-lt"/>
              </a:rPr>
              <a:t>Hon Hai Precision Industry Co.</a:t>
            </a:r>
          </a:p>
          <a:p>
            <a:pPr algn="l">
              <a:lnSpc>
                <a:spcPts val="1500"/>
              </a:lnSpc>
              <a:spcAft>
                <a:spcPts val="800"/>
              </a:spcAft>
            </a:pPr>
            <a:br>
              <a:rPr lang="en-US" sz="1200" b="0" i="0" dirty="0">
                <a:solidFill>
                  <a:srgbClr val="222222"/>
                </a:solidFill>
                <a:effectLst/>
                <a:latin typeface="+mj-lt"/>
              </a:rPr>
            </a:br>
            <a:endParaRPr lang="en-US" sz="1200" b="0" i="0" dirty="0">
              <a:solidFill>
                <a:srgbClr val="222222"/>
              </a:solidFill>
              <a:effectLst/>
              <a:latin typeface="+mj-lt"/>
            </a:endParaRPr>
          </a:p>
        </p:txBody>
      </p:sp>
      <p:sp>
        <p:nvSpPr>
          <p:cNvPr id="34" name="TextBox 33">
            <a:extLst>
              <a:ext uri="{FF2B5EF4-FFF2-40B4-BE49-F238E27FC236}">
                <a16:creationId xmlns:a16="http://schemas.microsoft.com/office/drawing/2014/main" id="{F0DB0338-7A49-A3FA-C265-7F7000442338}"/>
              </a:ext>
            </a:extLst>
          </p:cNvPr>
          <p:cNvSpPr txBox="1"/>
          <p:nvPr/>
        </p:nvSpPr>
        <p:spPr>
          <a:xfrm>
            <a:off x="576072" y="5854721"/>
            <a:ext cx="4223386" cy="654025"/>
          </a:xfrm>
          <a:prstGeom prst="rect">
            <a:avLst/>
          </a:prstGeom>
          <a:noFill/>
          <a:ln w="12700">
            <a:miter lim="400000"/>
          </a:ln>
        </p:spPr>
        <p:txBody>
          <a:bodyPr wrap="square" lIns="0" tIns="0" rIns="0" bIns="0">
            <a:spAutoFit/>
          </a:bodyPr>
          <a:lstStyle/>
          <a:p>
            <a:pPr algn="l">
              <a:spcAft>
                <a:spcPts val="300"/>
              </a:spcAft>
            </a:pPr>
            <a:r>
              <a:rPr lang="en-US" sz="800" dirty="0">
                <a:solidFill>
                  <a:schemeClr val="tx1">
                    <a:lumMod val="65000"/>
                    <a:lumOff val="35000"/>
                  </a:schemeClr>
                </a:solidFill>
                <a:latin typeface="+mj-lt"/>
              </a:rPr>
              <a:t>Sources: Capital Group, FactSet. As of 3/31/25. United States reflects the S&amp;P 500 Index. International reflects MSCI EAFE. Emerging markets reflects MSCI Emerging Markets Index</a:t>
            </a:r>
            <a:r>
              <a:rPr lang="en-US" sz="800" b="0" i="0" dirty="0">
                <a:solidFill>
                  <a:schemeClr val="tx1">
                    <a:lumMod val="65000"/>
                    <a:lumOff val="35000"/>
                  </a:schemeClr>
                </a:solidFill>
                <a:effectLst/>
                <a:latin typeface="+mj-lt"/>
              </a:rPr>
              <a:t>. Largest dividend payers reflect largest holdings by weight in the index with a dividend yield higher than 3%.</a:t>
            </a:r>
          </a:p>
          <a:p>
            <a:pPr algn="l">
              <a:spcAft>
                <a:spcPts val="300"/>
              </a:spcAft>
            </a:pPr>
            <a:r>
              <a:rPr lang="en-US" sz="800" dirty="0">
                <a:solidFill>
                  <a:schemeClr val="tx1">
                    <a:lumMod val="65000"/>
                    <a:lumOff val="35000"/>
                  </a:schemeClr>
                </a:solidFill>
                <a:latin typeface="+mj-lt"/>
              </a:rPr>
              <a:t>Past results are not predictive of results in future periods.</a:t>
            </a:r>
          </a:p>
        </p:txBody>
      </p:sp>
      <p:sp>
        <p:nvSpPr>
          <p:cNvPr id="9" name="TextBox 8">
            <a:extLst>
              <a:ext uri="{FF2B5EF4-FFF2-40B4-BE49-F238E27FC236}">
                <a16:creationId xmlns:a16="http://schemas.microsoft.com/office/drawing/2014/main" id="{013743F5-058D-356F-F462-57E92D0C326B}"/>
              </a:ext>
            </a:extLst>
          </p:cNvPr>
          <p:cNvSpPr txBox="1"/>
          <p:nvPr/>
        </p:nvSpPr>
        <p:spPr>
          <a:xfrm>
            <a:off x="612616" y="-283464"/>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3" name="TextBox 2">
            <a:extLst>
              <a:ext uri="{FF2B5EF4-FFF2-40B4-BE49-F238E27FC236}">
                <a16:creationId xmlns:a16="http://schemas.microsoft.com/office/drawing/2014/main" id="{795197F6-3E92-1B14-ADBB-2B2E9F21ABA3}"/>
              </a:ext>
            </a:extLst>
          </p:cNvPr>
          <p:cNvSpPr txBox="1"/>
          <p:nvPr/>
        </p:nvSpPr>
        <p:spPr>
          <a:xfrm>
            <a:off x="68062" y="7062281"/>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3" name="Oval 12">
            <a:extLst>
              <a:ext uri="{FF2B5EF4-FFF2-40B4-BE49-F238E27FC236}">
                <a16:creationId xmlns:a16="http://schemas.microsoft.com/office/drawing/2014/main" id="{A567F6C7-8172-377E-4D3C-DB64892DB52A}"/>
              </a:ext>
            </a:extLst>
          </p:cNvPr>
          <p:cNvSpPr>
            <a:spLocks noChangeAspect="1"/>
          </p:cNvSpPr>
          <p:nvPr/>
        </p:nvSpPr>
        <p:spPr>
          <a:xfrm>
            <a:off x="896664" y="2825644"/>
            <a:ext cx="476951" cy="476951"/>
          </a:xfrm>
          <a:prstGeom prst="ellipse">
            <a:avLst/>
          </a:prstGeom>
          <a:solidFill>
            <a:schemeClr val="bg1"/>
          </a:solidFill>
          <a:ln w="2222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91440" rIns="0" bIns="91440" numCol="1" spcCol="38100" rtlCol="0" anchor="ctr">
            <a:noAutofit/>
          </a:bodyPr>
          <a:lstStyle/>
          <a:p>
            <a:pPr defTabSz="457200"/>
            <a:r>
              <a:rPr lang="en-US" sz="1400" b="1" dirty="0">
                <a:solidFill>
                  <a:schemeClr val="accent1"/>
                </a:solidFill>
                <a:latin typeface="AvenirNext LT Com Regular" panose="020B0503020202020204" pitchFamily="34" charset="0"/>
              </a:rPr>
              <a:t>118</a:t>
            </a:r>
            <a:endParaRPr kumimoji="0" lang="en-US" sz="1400" b="1" u="none" strike="noStrike" cap="none" spc="0" normalizeH="0" baseline="0" dirty="0">
              <a:ln>
                <a:noFill/>
              </a:ln>
              <a:solidFill>
                <a:schemeClr val="accent1"/>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5" name="Oval 14">
            <a:extLst>
              <a:ext uri="{FF2B5EF4-FFF2-40B4-BE49-F238E27FC236}">
                <a16:creationId xmlns:a16="http://schemas.microsoft.com/office/drawing/2014/main" id="{877851F9-C292-B9D8-6111-41A2DE42BDC9}"/>
              </a:ext>
            </a:extLst>
          </p:cNvPr>
          <p:cNvSpPr>
            <a:spLocks noChangeAspect="1"/>
          </p:cNvSpPr>
          <p:nvPr/>
        </p:nvSpPr>
        <p:spPr>
          <a:xfrm>
            <a:off x="720743" y="3430979"/>
            <a:ext cx="828793" cy="828793"/>
          </a:xfrm>
          <a:prstGeom prst="ellipse">
            <a:avLst/>
          </a:prstGeom>
          <a:solidFill>
            <a:schemeClr val="bg1"/>
          </a:solidFill>
          <a:ln w="22225" cap="flat">
            <a:solidFill>
              <a:srgbClr val="0D90C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200"/>
            <a:r>
              <a:rPr lang="en-US" sz="1400" b="1" dirty="0">
                <a:solidFill>
                  <a:srgbClr val="0D90CF"/>
                </a:solidFill>
                <a:latin typeface="AvenirNext LT Com Regular" panose="020B0503020202020204" pitchFamily="34" charset="0"/>
              </a:rPr>
              <a:t>315</a:t>
            </a:r>
            <a:endParaRPr lang="en-US" sz="1600" b="1" dirty="0">
              <a:solidFill>
                <a:srgbClr val="0D90CF"/>
              </a:solidFill>
              <a:latin typeface="AvenirNext LT Com Regular" panose="020B0503020202020204" pitchFamily="34" charset="0"/>
            </a:endParaRPr>
          </a:p>
        </p:txBody>
      </p:sp>
      <p:sp>
        <p:nvSpPr>
          <p:cNvPr id="17" name="Oval 16">
            <a:extLst>
              <a:ext uri="{FF2B5EF4-FFF2-40B4-BE49-F238E27FC236}">
                <a16:creationId xmlns:a16="http://schemas.microsoft.com/office/drawing/2014/main" id="{BD33D703-6E3E-66AD-5F3C-F8755889475B}"/>
              </a:ext>
            </a:extLst>
          </p:cNvPr>
          <p:cNvSpPr>
            <a:spLocks noChangeAspect="1"/>
          </p:cNvSpPr>
          <p:nvPr/>
        </p:nvSpPr>
        <p:spPr>
          <a:xfrm>
            <a:off x="645397" y="4388155"/>
            <a:ext cx="1005840" cy="1005840"/>
          </a:xfrm>
          <a:prstGeom prst="ellipse">
            <a:avLst/>
          </a:prstGeom>
          <a:solidFill>
            <a:schemeClr val="bg1"/>
          </a:solidFill>
          <a:ln w="22225" cap="flat">
            <a:solidFill>
              <a:srgbClr val="008E77"/>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200"/>
            <a:r>
              <a:rPr lang="en-US" sz="1400" b="1" dirty="0">
                <a:solidFill>
                  <a:srgbClr val="008E77"/>
                </a:solidFill>
                <a:latin typeface="AvenirNext LT Com Regular" panose="020B0503020202020204" pitchFamily="34" charset="0"/>
              </a:rPr>
              <a:t>496</a:t>
            </a:r>
            <a:endParaRPr lang="en-US" sz="1600" b="1" dirty="0">
              <a:solidFill>
                <a:srgbClr val="008E77"/>
              </a:solidFill>
              <a:latin typeface="AvenirNext LT Com Regular" panose="020B0503020202020204" pitchFamily="34" charset="0"/>
            </a:endParaRPr>
          </a:p>
        </p:txBody>
      </p:sp>
      <p:sp>
        <p:nvSpPr>
          <p:cNvPr id="19" name="TextBox 18">
            <a:extLst>
              <a:ext uri="{FF2B5EF4-FFF2-40B4-BE49-F238E27FC236}">
                <a16:creationId xmlns:a16="http://schemas.microsoft.com/office/drawing/2014/main" id="{70E95A05-D8C0-F835-FFD4-D905F9225999}"/>
              </a:ext>
            </a:extLst>
          </p:cNvPr>
          <p:cNvSpPr txBox="1"/>
          <p:nvPr/>
        </p:nvSpPr>
        <p:spPr>
          <a:xfrm>
            <a:off x="5355771" y="1723463"/>
            <a:ext cx="5164137" cy="215444"/>
          </a:xfrm>
          <a:prstGeom prst="rect">
            <a:avLst/>
          </a:prstGeom>
          <a:noFill/>
        </p:spPr>
        <p:txBody>
          <a:bodyPr wrap="square" lIns="0" tIns="0" rIns="0" bIns="0" rtlCol="0">
            <a:spAutoFit/>
          </a:bodyPr>
          <a:lstStyle/>
          <a:p>
            <a:pPr marL="0" indent="0" algn="l">
              <a:buNone/>
            </a:pPr>
            <a:r>
              <a:rPr lang="en-US" sz="1400" b="1" dirty="0">
                <a:solidFill>
                  <a:schemeClr val="tx1"/>
                </a:solidFill>
                <a:latin typeface="AvenirNext LT Com Regular" panose="020B0503020202020204" pitchFamily="34" charset="0"/>
              </a:rPr>
              <a:t>From 12/31/89 to 12/31/24</a:t>
            </a:r>
          </a:p>
        </p:txBody>
      </p:sp>
      <p:sp>
        <p:nvSpPr>
          <p:cNvPr id="20" name="Content Placeholder 2">
            <a:extLst>
              <a:ext uri="{FF2B5EF4-FFF2-40B4-BE49-F238E27FC236}">
                <a16:creationId xmlns:a16="http://schemas.microsoft.com/office/drawing/2014/main" id="{26952BA5-DACF-D964-D0C2-A88FA5A010DD}"/>
              </a:ext>
            </a:extLst>
          </p:cNvPr>
          <p:cNvSpPr txBox="1">
            <a:spLocks/>
          </p:cNvSpPr>
          <p:nvPr/>
        </p:nvSpPr>
        <p:spPr>
          <a:xfrm>
            <a:off x="5355771" y="1972576"/>
            <a:ext cx="4897438" cy="184666"/>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200" b="1" dirty="0">
                <a:solidFill>
                  <a:schemeClr val="tx1">
                    <a:lumMod val="65000"/>
                    <a:lumOff val="35000"/>
                  </a:schemeClr>
                </a:solidFill>
                <a:latin typeface="AvenirNext LT Com Regular" panose="020B0503020202020204" pitchFamily="34" charset="0"/>
              </a:rPr>
              <a:t>Universe segment</a:t>
            </a:r>
          </a:p>
        </p:txBody>
      </p:sp>
      <p:sp>
        <p:nvSpPr>
          <p:cNvPr id="22" name="Footer Placeholder 2">
            <a:extLst>
              <a:ext uri="{FF2B5EF4-FFF2-40B4-BE49-F238E27FC236}">
                <a16:creationId xmlns:a16="http://schemas.microsoft.com/office/drawing/2014/main" id="{8EC4EEEC-67B4-D604-E6E1-942E3AEC5DEE}"/>
              </a:ext>
            </a:extLst>
          </p:cNvPr>
          <p:cNvSpPr txBox="1">
            <a:spLocks/>
          </p:cNvSpPr>
          <p:nvPr/>
        </p:nvSpPr>
        <p:spPr>
          <a:xfrm>
            <a:off x="5355771" y="4927501"/>
            <a:ext cx="6257109" cy="1581245"/>
          </a:xfrm>
          <a:prstGeom prst="rect">
            <a:avLst/>
          </a:prstGeom>
        </p:spPr>
        <p:txBody>
          <a:bodyPr lIns="0" tIns="0" rIns="0" bIns="0" anchor="t">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nSpc>
                <a:spcPts val="1000"/>
              </a:lnSpc>
            </a:pPr>
            <a:r>
              <a:rPr lang="en-US" b="0" i="0" dirty="0">
                <a:solidFill>
                  <a:schemeClr val="tx1">
                    <a:lumMod val="65000"/>
                    <a:lumOff val="35000"/>
                  </a:schemeClr>
                </a:solidFill>
                <a:effectLst/>
                <a:latin typeface="+mj-lt"/>
              </a:rPr>
              <a:t>Sources: </a:t>
            </a:r>
            <a:r>
              <a:rPr lang="en-US" b="0" i="0" dirty="0" err="1">
                <a:solidFill>
                  <a:schemeClr val="tx1">
                    <a:lumMod val="65000"/>
                    <a:lumOff val="35000"/>
                  </a:schemeClr>
                </a:solidFill>
                <a:effectLst/>
                <a:latin typeface="+mj-lt"/>
              </a:rPr>
              <a:t>Compustat</a:t>
            </a:r>
            <a:r>
              <a:rPr lang="en-US" b="0" i="0" dirty="0">
                <a:solidFill>
                  <a:schemeClr val="tx1">
                    <a:lumMod val="65000"/>
                    <a:lumOff val="35000"/>
                  </a:schemeClr>
                </a:solidFill>
                <a:effectLst/>
                <a:latin typeface="+mj-lt"/>
              </a:rPr>
              <a:t>, </a:t>
            </a:r>
            <a:r>
              <a:rPr lang="en-US" b="0" i="0" dirty="0" err="1">
                <a:solidFill>
                  <a:schemeClr val="tx1">
                    <a:lumMod val="65000"/>
                    <a:lumOff val="35000"/>
                  </a:schemeClr>
                </a:solidFill>
                <a:effectLst/>
                <a:latin typeface="+mj-lt"/>
              </a:rPr>
              <a:t>Worldscope</a:t>
            </a:r>
            <a:r>
              <a:rPr lang="en-US" b="0" i="0" dirty="0">
                <a:solidFill>
                  <a:schemeClr val="tx1">
                    <a:lumMod val="65000"/>
                    <a:lumOff val="35000"/>
                  </a:schemeClr>
                </a:solidFill>
                <a:effectLst/>
                <a:latin typeface="+mj-lt"/>
              </a:rPr>
              <a:t> via FactSet, MSCI, Capital Group. Data from 12/31/89 through 12/31/24.</a:t>
            </a:r>
          </a:p>
          <a:p>
            <a:pPr>
              <a:lnSpc>
                <a:spcPts val="1000"/>
              </a:lnSpc>
            </a:pPr>
            <a:r>
              <a:rPr lang="en-US" b="0" i="0" dirty="0">
                <a:solidFill>
                  <a:schemeClr val="tx1">
                    <a:lumMod val="65000"/>
                    <a:lumOff val="35000"/>
                  </a:schemeClr>
                </a:solidFill>
                <a:effectLst/>
                <a:latin typeface="+mj-lt"/>
              </a:rPr>
              <a:t>Returns for the global universe are total returns in USD (with gross dividends reinvested) calculated as a weighted average of regional portfolio allocations. The universe consists of an equal-weighted portfolio of the 1,000 largest companies in the S&amp;P BMI Global Index for North America (50% weight), Europe (25%) and Japan (10%); and the 500 largest companies for Emerging Markets (10%) and Pacific ex Japan (5%) from December 1989 to December 2004. Thereafter, the universe consists of an equal-weighted portfolio of the 1,000 largest companies in the MSCI IMI (Investable Market Index) Indices for North America, Europe and Japan; and the 500 largest companies for Emerging Markets and Pacific ex Japan. The global universe is based on an approximate weighting of regions in the MSCI ACWI and do not reflect the changing regional shifts. The universe constituents were rebalanced quarterly, and volatility (standard deviation) is based on monthly returns. All companies composing the global universe are split into dividend payers and non-dividend payers. A company was classified as a ”dividend payer” if it paid a dividend during the previous quarter. A company was classified as a “dividend grower” (a subset of payers) if its trailing 12-month dividend per share increased relative to one year earlier. Past results are not predictive of results in future periods.</a:t>
            </a:r>
          </a:p>
        </p:txBody>
      </p:sp>
      <p:graphicFrame>
        <p:nvGraphicFramePr>
          <p:cNvPr id="31" name="Chart 30">
            <a:extLst>
              <a:ext uri="{FF2B5EF4-FFF2-40B4-BE49-F238E27FC236}">
                <a16:creationId xmlns:a16="http://schemas.microsoft.com/office/drawing/2014/main" id="{DDB98A2E-11F5-A32B-58A1-EA17EBBE4E4F}"/>
              </a:ext>
            </a:extLst>
          </p:cNvPr>
          <p:cNvGraphicFramePr/>
          <p:nvPr>
            <p:custDataLst>
              <p:tags r:id="rId1"/>
            </p:custDataLst>
            <p:extLst>
              <p:ext uri="{D42A27DB-BD31-4B8C-83A1-F6EECF244321}">
                <p14:modId xmlns:p14="http://schemas.microsoft.com/office/powerpoint/2010/main" val="2471352474"/>
              </p:ext>
            </p:extLst>
          </p:nvPr>
        </p:nvGraphicFramePr>
        <p:xfrm>
          <a:off x="5127394" y="2233625"/>
          <a:ext cx="6441941" cy="240136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F6802513-EC10-380A-B60B-CCCF10359898}"/>
              </a:ext>
            </a:extLst>
          </p:cNvPr>
          <p:cNvSpPr txBox="1"/>
          <p:nvPr/>
        </p:nvSpPr>
        <p:spPr>
          <a:xfrm>
            <a:off x="6362548" y="2398993"/>
            <a:ext cx="1112484" cy="138499"/>
          </a:xfrm>
          <a:prstGeom prst="rect">
            <a:avLst/>
          </a:prstGeom>
          <a:noFill/>
          <a:ln w="12700">
            <a:miter lim="400000"/>
          </a:ln>
        </p:spPr>
        <p:txBody>
          <a:bodyPr wrap="none" lIns="0" tIns="0" rIns="0" bIns="0">
            <a:spAutoFit/>
          </a:bodyPr>
          <a:lstStyle/>
          <a:p>
            <a:pPr algn="l"/>
            <a:r>
              <a:rPr lang="en-US" sz="900" b="1" dirty="0">
                <a:solidFill>
                  <a:schemeClr val="tx1"/>
                </a:solidFill>
                <a:latin typeface="AvenirNext LT Com Regular" panose="020B0503020202020204" pitchFamily="34" charset="0"/>
              </a:rPr>
              <a:t>All dividend growers</a:t>
            </a:r>
          </a:p>
        </p:txBody>
      </p:sp>
      <p:sp>
        <p:nvSpPr>
          <p:cNvPr id="33" name="TextBox 32">
            <a:extLst>
              <a:ext uri="{FF2B5EF4-FFF2-40B4-BE49-F238E27FC236}">
                <a16:creationId xmlns:a16="http://schemas.microsoft.com/office/drawing/2014/main" id="{9AABBA8D-E550-D663-5176-C786D975751B}"/>
              </a:ext>
            </a:extLst>
          </p:cNvPr>
          <p:cNvSpPr txBox="1"/>
          <p:nvPr/>
        </p:nvSpPr>
        <p:spPr>
          <a:xfrm>
            <a:off x="6850033" y="2556665"/>
            <a:ext cx="1030731" cy="138499"/>
          </a:xfrm>
          <a:prstGeom prst="rect">
            <a:avLst/>
          </a:prstGeom>
          <a:noFill/>
          <a:ln w="12700">
            <a:miter lim="400000"/>
          </a:ln>
        </p:spPr>
        <p:txBody>
          <a:bodyPr wrap="none" lIns="0" tIns="0" rIns="0" bIns="0">
            <a:spAutoFit/>
          </a:bodyPr>
          <a:lstStyle/>
          <a:p>
            <a:pPr algn="l"/>
            <a:r>
              <a:rPr lang="en-US" sz="900" b="1" dirty="0">
                <a:solidFill>
                  <a:schemeClr val="tx1"/>
                </a:solidFill>
                <a:latin typeface="AvenirNext LT Com Regular" panose="020B0503020202020204" pitchFamily="34" charset="0"/>
              </a:rPr>
              <a:t>All dividend payers</a:t>
            </a:r>
          </a:p>
        </p:txBody>
      </p:sp>
      <p:sp>
        <p:nvSpPr>
          <p:cNvPr id="35" name="TextBox 34">
            <a:extLst>
              <a:ext uri="{FF2B5EF4-FFF2-40B4-BE49-F238E27FC236}">
                <a16:creationId xmlns:a16="http://schemas.microsoft.com/office/drawing/2014/main" id="{513155F2-093E-AEA6-D845-610BE38BE386}"/>
              </a:ext>
            </a:extLst>
          </p:cNvPr>
          <p:cNvSpPr txBox="1"/>
          <p:nvPr/>
        </p:nvSpPr>
        <p:spPr>
          <a:xfrm>
            <a:off x="7593170" y="2756394"/>
            <a:ext cx="836768" cy="138499"/>
          </a:xfrm>
          <a:prstGeom prst="rect">
            <a:avLst/>
          </a:prstGeom>
          <a:noFill/>
          <a:ln w="12700">
            <a:miter lim="400000"/>
          </a:ln>
        </p:spPr>
        <p:txBody>
          <a:bodyPr wrap="none" lIns="0" tIns="0" rIns="0" bIns="0">
            <a:spAutoFit/>
          </a:bodyPr>
          <a:lstStyle/>
          <a:p>
            <a:pPr algn="l"/>
            <a:r>
              <a:rPr lang="en-US" sz="900" b="1" dirty="0">
                <a:solidFill>
                  <a:schemeClr val="tx1"/>
                </a:solidFill>
                <a:latin typeface="AvenirNext LT Com Regular" panose="020B0503020202020204" pitchFamily="34" charset="0"/>
              </a:rPr>
              <a:t>Global universe</a:t>
            </a:r>
          </a:p>
        </p:txBody>
      </p:sp>
      <p:sp>
        <p:nvSpPr>
          <p:cNvPr id="36" name="TextBox 35">
            <a:extLst>
              <a:ext uri="{FF2B5EF4-FFF2-40B4-BE49-F238E27FC236}">
                <a16:creationId xmlns:a16="http://schemas.microsoft.com/office/drawing/2014/main" id="{16C1735B-5913-98CF-7057-47F75E9D2C6F}"/>
              </a:ext>
            </a:extLst>
          </p:cNvPr>
          <p:cNvSpPr txBox="1"/>
          <p:nvPr/>
        </p:nvSpPr>
        <p:spPr>
          <a:xfrm>
            <a:off x="9055720" y="3233345"/>
            <a:ext cx="876843" cy="138499"/>
          </a:xfrm>
          <a:prstGeom prst="rect">
            <a:avLst/>
          </a:prstGeom>
          <a:noFill/>
          <a:ln w="12700">
            <a:miter lim="400000"/>
          </a:ln>
        </p:spPr>
        <p:txBody>
          <a:bodyPr wrap="none" lIns="0" tIns="0" rIns="0" bIns="0">
            <a:spAutoFit/>
          </a:bodyPr>
          <a:lstStyle/>
          <a:p>
            <a:pPr algn="l"/>
            <a:r>
              <a:rPr lang="en-US" sz="900" b="1" dirty="0">
                <a:solidFill>
                  <a:schemeClr val="tx1"/>
                </a:solidFill>
                <a:latin typeface="AvenirNext LT Com Regular" panose="020B0503020202020204" pitchFamily="34" charset="0"/>
              </a:rPr>
              <a:t>Dividend cutters</a:t>
            </a:r>
          </a:p>
        </p:txBody>
      </p:sp>
      <p:sp>
        <p:nvSpPr>
          <p:cNvPr id="37" name="TextBox 36">
            <a:extLst>
              <a:ext uri="{FF2B5EF4-FFF2-40B4-BE49-F238E27FC236}">
                <a16:creationId xmlns:a16="http://schemas.microsoft.com/office/drawing/2014/main" id="{5A0301E3-0F12-9B5C-4E61-37EBEB68458C}"/>
              </a:ext>
            </a:extLst>
          </p:cNvPr>
          <p:cNvSpPr txBox="1"/>
          <p:nvPr/>
        </p:nvSpPr>
        <p:spPr>
          <a:xfrm>
            <a:off x="9686547" y="3654232"/>
            <a:ext cx="1133324" cy="138499"/>
          </a:xfrm>
          <a:prstGeom prst="rect">
            <a:avLst/>
          </a:prstGeom>
          <a:noFill/>
          <a:ln w="12700">
            <a:miter lim="400000"/>
          </a:ln>
        </p:spPr>
        <p:txBody>
          <a:bodyPr wrap="none" lIns="0" tIns="0" rIns="0" bIns="0">
            <a:spAutoFit/>
          </a:bodyPr>
          <a:lstStyle/>
          <a:p>
            <a:pPr algn="l"/>
            <a:r>
              <a:rPr lang="en-US" sz="900" b="1" dirty="0">
                <a:solidFill>
                  <a:schemeClr val="tx1"/>
                </a:solidFill>
                <a:latin typeface="AvenirNext LT Com Regular" panose="020B0503020202020204" pitchFamily="34" charset="0"/>
              </a:rPr>
              <a:t>Non–dividend payers</a:t>
            </a:r>
          </a:p>
        </p:txBody>
      </p:sp>
      <p:graphicFrame>
        <p:nvGraphicFramePr>
          <p:cNvPr id="10" name="Table 8">
            <a:extLst>
              <a:ext uri="{FF2B5EF4-FFF2-40B4-BE49-F238E27FC236}">
                <a16:creationId xmlns:a16="http://schemas.microsoft.com/office/drawing/2014/main" id="{C3B07ED5-3028-AA70-122A-04A9965B0996}"/>
              </a:ext>
            </a:extLst>
          </p:cNvPr>
          <p:cNvGraphicFramePr>
            <a:graphicFrameLocks noGrp="1"/>
          </p:cNvGraphicFramePr>
          <p:nvPr>
            <p:extLst>
              <p:ext uri="{D42A27DB-BD31-4B8C-83A1-F6EECF244321}">
                <p14:modId xmlns:p14="http://schemas.microsoft.com/office/powerpoint/2010/main" val="1166175501"/>
              </p:ext>
            </p:extLst>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rgbClr val="16838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spTree>
    <p:extLst>
      <p:ext uri="{BB962C8B-B14F-4D97-AF65-F5344CB8AC3E}">
        <p14:creationId xmlns:p14="http://schemas.microsoft.com/office/powerpoint/2010/main" val="226667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6GZMEAz_FSbRQkzMlb_Vuw"/>
</p:tagLst>
</file>

<file path=ppt/theme/theme1.xml><?xml version="1.0" encoding="utf-8"?>
<a:theme xmlns:a="http://schemas.openxmlformats.org/drawingml/2006/main" name="CGAF – widescreen master">
  <a:themeElements>
    <a:clrScheme name="CG Brand">
      <a:dk1>
        <a:srgbClr val="000000"/>
      </a:dk1>
      <a:lt1>
        <a:srgbClr val="FFFFFF"/>
      </a:lt1>
      <a:dk2>
        <a:srgbClr val="00294B"/>
      </a:dk2>
      <a:lt2>
        <a:srgbClr val="BEB7B3"/>
      </a:lt2>
      <a:accent1>
        <a:srgbClr val="005F9E"/>
      </a:accent1>
      <a:accent2>
        <a:srgbClr val="009CDC"/>
      </a:accent2>
      <a:accent3>
        <a:srgbClr val="7BD0E2"/>
      </a:accent3>
      <a:accent4>
        <a:srgbClr val="00AEA9"/>
      </a:accent4>
      <a:accent5>
        <a:srgbClr val="008E77"/>
      </a:accent5>
      <a:accent6>
        <a:srgbClr val="B42573"/>
      </a:accent6>
      <a:hlink>
        <a:srgbClr val="0070C0"/>
      </a:hlink>
      <a:folHlink>
        <a:srgbClr val="00B0F0"/>
      </a:folHlink>
    </a:clrScheme>
    <a:fontScheme name="CG Brand font">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91440" tIns="91440" rIns="91440" bIns="91440" numCol="1" spcCol="38100" rtlCol="0" anchor="ctr">
        <a:no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defRPr>
        </a:defPPr>
      </a:lstStyle>
      <a:style>
        <a:lnRef idx="0">
          <a:scrgbClr r="0" g="0" b="0"/>
        </a:lnRef>
        <a:fillRef idx="0">
          <a:scrgbClr r="0" g="0" b="0"/>
        </a:fillRef>
        <a:effectRef idx="0">
          <a:scrgbClr r="0" g="0" b="0"/>
        </a:effectRef>
        <a:fontRef idx="none"/>
      </a:style>
    </a:spDef>
    <a:lnDef>
      <a:spPr>
        <a:noFill/>
        <a:ln w="9525" cap="flat">
          <a:solidFill>
            <a:schemeClr val="tx1"/>
          </a:solidFill>
          <a:prstDash val="solid"/>
          <a:miter lim="400000"/>
        </a:ln>
        <a:effectLst/>
        <a:sp3d/>
      </a:spPr>
      <a:bodyPr/>
      <a:lstStyle/>
      <a:style>
        <a:lnRef idx="0">
          <a:scrgbClr r="0" g="0" b="0"/>
        </a:lnRef>
        <a:fillRef idx="0">
          <a:scrgbClr r="0" g="0" b="0"/>
        </a:fillRef>
        <a:effectRef idx="0">
          <a:scrgbClr r="0" g="0" b="0"/>
        </a:effectRef>
        <a:fontRef idx="none"/>
      </a:style>
    </a:lnDef>
    <a:txDef>
      <a:spPr>
        <a:ln w="12700">
          <a:miter lim="400000"/>
        </a:ln>
      </a:spPr>
      <a:bodyPr wrap="square" lIns="0" tIns="0" rIns="0" bIns="0" rtlCol="0">
        <a:spAutoFit/>
      </a:bodyPr>
      <a:lstStyle>
        <a:defPPr>
          <a:defRPr sz="1400" b="1" dirty="0" err="1" smtClean="0">
            <a:latin typeface="+mn-lt"/>
          </a:defRPr>
        </a:defPPr>
      </a:lstStyle>
    </a:txDef>
  </a:objectDefaults>
  <a:extraClrSchemeLst/>
  <a:extLst>
    <a:ext uri="{05A4C25C-085E-4340-85A3-A5531E510DB2}">
      <thm15:themeFamily xmlns:thm15="http://schemas.microsoft.com/office/thememl/2012/main" name="Presentation3" id="{9E5B10C7-11D5-CE44-A589-D0EDE54317C6}" vid="{10F6013C-AF51-B846-9CBE-8EDB183B8CB8}"/>
    </a:ext>
  </a:extLst>
</a:theme>
</file>

<file path=ppt/theme/theme2.xml><?xml version="1.0" encoding="utf-8"?>
<a:theme xmlns:a="http://schemas.openxmlformats.org/drawingml/2006/main" name="White">
  <a:themeElements>
    <a:clrScheme name="CG Color Palette 2018">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Brand font">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39F"/>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CG color test palette">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Preferred Fonts 2018">
      <a:majorFont>
        <a:latin typeface="AvenirNext LT Com Regular"/>
        <a:ea typeface=""/>
        <a:cs typeface=""/>
      </a:majorFont>
      <a:minorFont>
        <a:latin typeface="AvenirNext LT Com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G">
    <a:dk1>
      <a:sysClr val="windowText" lastClr="000000"/>
    </a:dk1>
    <a:lt1>
      <a:sysClr val="window" lastClr="FFFFFF"/>
    </a:lt1>
    <a:dk2>
      <a:srgbClr val="00294B"/>
    </a:dk2>
    <a:lt2>
      <a:srgbClr val="FFFFFF"/>
    </a:lt2>
    <a:accent1>
      <a:srgbClr val="00294B"/>
    </a:accent1>
    <a:accent2>
      <a:srgbClr val="00D6C3"/>
    </a:accent2>
    <a:accent3>
      <a:srgbClr val="0563C1"/>
    </a:accent3>
    <a:accent4>
      <a:srgbClr val="D5D0CA"/>
    </a:accent4>
    <a:accent5>
      <a:srgbClr val="954F72"/>
    </a:accent5>
    <a:accent6>
      <a:srgbClr val="7BD0E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738d59d-c4af-49b8-8497-da3ef3addd8d">
      <Terms xmlns="http://schemas.microsoft.com/office/infopath/2007/PartnerControls"/>
    </lcf76f155ced4ddcb4097134ff3c332f>
    <TaxCatchAll xmlns="542a4ae0-6a7d-4975-b5a7-28beb9f3c0e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D614F6B9FFEC408E2426D749DE278A" ma:contentTypeVersion="13" ma:contentTypeDescription="Create a new document." ma:contentTypeScope="" ma:versionID="8da22969f949cba7c950ac80c6247a70">
  <xsd:schema xmlns:xsd="http://www.w3.org/2001/XMLSchema" xmlns:xs="http://www.w3.org/2001/XMLSchema" xmlns:p="http://schemas.microsoft.com/office/2006/metadata/properties" xmlns:ns2="542a4ae0-6a7d-4975-b5a7-28beb9f3c0ed" xmlns:ns3="5738d59d-c4af-49b8-8497-da3ef3addd8d" targetNamespace="http://schemas.microsoft.com/office/2006/metadata/properties" ma:root="true" ma:fieldsID="1ce124f4c6ccb65b378802892e3158b1" ns2:_="" ns3:_="">
    <xsd:import namespace="542a4ae0-6a7d-4975-b5a7-28beb9f3c0ed"/>
    <xsd:import namespace="5738d59d-c4af-49b8-8497-da3ef3addd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a4ae0-6a7d-4975-b5a7-28beb9f3c0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73536bd-ca5c-4ffe-8205-cf236942152c}" ma:internalName="TaxCatchAll" ma:showField="CatchAllData" ma:web="542a4ae0-6a7d-4975-b5a7-28beb9f3c0e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738d59d-c4af-49b8-8497-da3ef3addd8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42c85e0-9014-473f-b2d5-b20670940c5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3FB921-50B7-4423-A2D6-76FC7478F5A1}">
  <ds:schemaRefs>
    <ds:schemaRef ds:uri="http://schemas.microsoft.com/office/2006/metadata/properties"/>
    <ds:schemaRef ds:uri="http://schemas.microsoft.com/office/infopath/2007/PartnerControls"/>
    <ds:schemaRef ds:uri="e203b30b-b9f7-4f11-9b38-cf28dff0c31f"/>
    <ds:schemaRef ds:uri="http://schemas.microsoft.com/sharepoint/v3"/>
    <ds:schemaRef ds:uri="10582c33-69c9-4774-acaf-6f9b161f4888"/>
    <ds:schemaRef ds:uri="5738d59d-c4af-49b8-8497-da3ef3addd8d"/>
    <ds:schemaRef ds:uri="542a4ae0-6a7d-4975-b5a7-28beb9f3c0ed"/>
  </ds:schemaRefs>
</ds:datastoreItem>
</file>

<file path=customXml/itemProps2.xml><?xml version="1.0" encoding="utf-8"?>
<ds:datastoreItem xmlns:ds="http://schemas.openxmlformats.org/officeDocument/2006/customXml" ds:itemID="{D342DFE3-3BE5-4667-9BEF-CD46C3F5657B}">
  <ds:schemaRefs>
    <ds:schemaRef ds:uri="http://schemas.microsoft.com/sharepoint/v3/contenttype/forms"/>
  </ds:schemaRefs>
</ds:datastoreItem>
</file>

<file path=customXml/itemProps3.xml><?xml version="1.0" encoding="utf-8"?>
<ds:datastoreItem xmlns:ds="http://schemas.openxmlformats.org/officeDocument/2006/customXml" ds:itemID="{873D0E10-A508-4318-A679-9C4407D84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2a4ae0-6a7d-4975-b5a7-28beb9f3c0ed"/>
    <ds:schemaRef ds:uri="5738d59d-c4af-49b8-8497-da3ef3addd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CGAF – widescreen master</Template>
  <TotalTime>164649</TotalTime>
  <Words>8152</Words>
  <Application>Microsoft Macintosh PowerPoint</Application>
  <PresentationFormat>Widescreen</PresentationFormat>
  <Paragraphs>638</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 Narrow</vt:lpstr>
      <vt:lpstr>Arial</vt:lpstr>
      <vt:lpstr>Avenir Next LT Com Regular</vt:lpstr>
      <vt:lpstr>AvenirNext LT Com Cn</vt:lpstr>
      <vt:lpstr>AvenirNext LT Com Medium</vt:lpstr>
      <vt:lpstr>AvenirNext LT Com Regular</vt:lpstr>
      <vt:lpstr>ProximaNova-Regular</vt:lpstr>
      <vt:lpstr>Verdana</vt:lpstr>
      <vt:lpstr>CGAF – widescreen master</vt:lpstr>
      <vt:lpstr>Capital Group equity insights</vt:lpstr>
      <vt:lpstr>Agenda</vt:lpstr>
      <vt:lpstr>Equity market  insights</vt:lpstr>
      <vt:lpstr>Markets are beginning to broaden</vt:lpstr>
      <vt:lpstr>Decoding tariffs: motivations and implications</vt:lpstr>
      <vt:lpstr>A mountain of cash on the sidelines has been a bullish signal</vt:lpstr>
      <vt:lpstr>Deeper dives</vt:lpstr>
      <vt:lpstr>Dividends may be relevant for the first time in decades</vt:lpstr>
      <vt:lpstr>Attractive yields exist around the globe </vt:lpstr>
      <vt:lpstr>Rising free cash flow helps fuel buybacks and dividends</vt:lpstr>
      <vt:lpstr>Multiple expansion among expensive companies may slow down</vt:lpstr>
      <vt:lpstr>Capital expenditure investments expected to grow from historic lows</vt:lpstr>
      <vt:lpstr>Drug breakthroughs could usher in a golden age in health care</vt:lpstr>
      <vt:lpstr>The small-cap backdrop appears attractive</vt:lpstr>
      <vt:lpstr>We’ve seen this movie before</vt:lpstr>
      <vt:lpstr>Find broader value outside the U.S.</vt:lpstr>
      <vt:lpstr>Currency catalyst: What happens without a USD headwind?</vt:lpstr>
      <vt:lpstr>The global leaders of today may not be the leaders of tomorrow</vt:lpstr>
      <vt:lpstr>Key terms and glossary</vt:lpstr>
      <vt:lpstr>Key terms and glossary (continued)</vt:lpstr>
      <vt:lpstr>Key terms and glossary (continued)</vt:lpstr>
      <vt:lpstr>Important information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brave new world — 1Q25 (Public version)</dc:title>
  <dc:subject/>
  <dc:creator>Sonia Brown (SOMB)</dc:creator>
  <cp:keywords/>
  <dc:description/>
  <cp:lastModifiedBy>Jinah Kim</cp:lastModifiedBy>
  <cp:revision>7102</cp:revision>
  <cp:lastPrinted>2025-04-22T23:52:44Z</cp:lastPrinted>
  <dcterms:created xsi:type="dcterms:W3CDTF">2022-06-15T17:13:36Z</dcterms:created>
  <dcterms:modified xsi:type="dcterms:W3CDTF">2025-04-28T15:41:16Z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0x01010032D614F6B9FFEC408E2426D749DE278A</vt:lpwstr>
  </property>
  <property fmtid="{D5CDD505-2E9C-101B-9397-08002B2CF9AE}" pid="3" name="_dlc_DocIdItemGuid">
    <vt:lpwstr>874b914f-09e7-4cda-b606-e78f7103f967</vt:lpwstr>
  </property>
</Properties>
</file>